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58" r:id="rId4"/>
    <p:sldId id="256" r:id="rId5"/>
    <p:sldId id="25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16FBD5-F630-48B4-AF02-69CFA75520A6}" v="6" dt="2025-10-27T04:37:22.9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ADDBF2C4-AD8D-4E1D-8386-BD3D3561C83C}"/>
    <pc:docChg chg="modSld">
      <pc:chgData name="Stewart Gale" userId="3647ddd2-6040-41ae-a96d-232c23482af8" providerId="ADAL" clId="{ADDBF2C4-AD8D-4E1D-8386-BD3D3561C83C}" dt="2025-10-27T04:37:22.975" v="5"/>
      <pc:docMkLst>
        <pc:docMk/>
      </pc:docMkLst>
      <pc:sldChg chg="modSp">
        <pc:chgData name="Stewart Gale" userId="3647ddd2-6040-41ae-a96d-232c23482af8" providerId="ADAL" clId="{ADDBF2C4-AD8D-4E1D-8386-BD3D3561C83C}" dt="2025-10-27T04:37:22.975" v="5"/>
        <pc:sldMkLst>
          <pc:docMk/>
          <pc:sldMk cId="2117111078" sldId="257"/>
        </pc:sldMkLst>
        <pc:spChg chg="mod">
          <ac:chgData name="Stewart Gale" userId="3647ddd2-6040-41ae-a96d-232c23482af8" providerId="ADAL" clId="{ADDBF2C4-AD8D-4E1D-8386-BD3D3561C83C}" dt="2025-10-27T04:37:22.975" v="5"/>
          <ac:spMkLst>
            <pc:docMk/>
            <pc:sldMk cId="2117111078" sldId="257"/>
            <ac:spMk id="24" creationId="{00000000-0000-0000-0000-000000000000}"/>
          </ac:spMkLst>
        </pc:spChg>
      </pc:sldChg>
    </pc:docChg>
  </pc:docChgLst>
  <pc:docChgLst>
    <pc:chgData name="Stewart Gale" userId="3647ddd2-6040-41ae-a96d-232c23482af8" providerId="ADAL" clId="{4DA0068A-9520-4394-99B6-39221D937A96}"/>
    <pc:docChg chg="modSld">
      <pc:chgData name="Stewart Gale" userId="3647ddd2-6040-41ae-a96d-232c23482af8" providerId="ADAL" clId="{4DA0068A-9520-4394-99B6-39221D937A96}" dt="2023-09-01T05:46:48.302" v="108"/>
      <pc:docMkLst>
        <pc:docMk/>
      </pc:docMkLst>
      <pc:sldChg chg="modSp mod modAnim">
        <pc:chgData name="Stewart Gale" userId="3647ddd2-6040-41ae-a96d-232c23482af8" providerId="ADAL" clId="{4DA0068A-9520-4394-99B6-39221D937A96}" dt="2023-09-01T05:46:48.302" v="108"/>
        <pc:sldMkLst>
          <pc:docMk/>
          <pc:sldMk cId="2117111078" sldId="257"/>
        </pc:sldMkLst>
      </pc:sldChg>
      <pc:sldChg chg="modSp mod">
        <pc:chgData name="Stewart Gale" userId="3647ddd2-6040-41ae-a96d-232c23482af8" providerId="ADAL" clId="{4DA0068A-9520-4394-99B6-39221D937A96}" dt="2021-10-11T18:07:02.883" v="66" actId="1076"/>
        <pc:sldMkLst>
          <pc:docMk/>
          <pc:sldMk cId="1103851384" sldId="258"/>
        </pc:sldMkLst>
      </pc:sldChg>
      <pc:sldChg chg="addSp modSp mod">
        <pc:chgData name="Stewart Gale" userId="3647ddd2-6040-41ae-a96d-232c23482af8" providerId="ADAL" clId="{4DA0068A-9520-4394-99B6-39221D937A96}" dt="2021-10-11T18:08:11.082" v="85" actId="1036"/>
        <pc:sldMkLst>
          <pc:docMk/>
          <pc:sldMk cId="2127636115" sldId="259"/>
        </pc:sldMkLst>
      </pc:sldChg>
      <pc:sldChg chg="modSp mod">
        <pc:chgData name="Stewart Gale" userId="3647ddd2-6040-41ae-a96d-232c23482af8" providerId="ADAL" clId="{4DA0068A-9520-4394-99B6-39221D937A96}" dt="2021-10-11T18:06:53.552" v="61" actId="1076"/>
        <pc:sldMkLst>
          <pc:docMk/>
          <pc:sldMk cId="2695554052" sldId="26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DC000-A3DD-46FA-B871-5A255F4397A3}" type="datetimeFigureOut">
              <a:rPr lang="en-GB" smtClean="0"/>
              <a:t>27/10/2025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D63E4-6449-4F10-B18F-51EEB60367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4627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DC000-A3DD-46FA-B871-5A255F4397A3}" type="datetimeFigureOut">
              <a:rPr lang="en-GB" smtClean="0"/>
              <a:t>27/10/2025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D63E4-6449-4F10-B18F-51EEB60367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7129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DC000-A3DD-46FA-B871-5A255F4397A3}" type="datetimeFigureOut">
              <a:rPr lang="en-GB" smtClean="0"/>
              <a:t>27/10/2025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D63E4-6449-4F10-B18F-51EEB60367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011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DC000-A3DD-46FA-B871-5A255F4397A3}" type="datetimeFigureOut">
              <a:rPr lang="en-GB" smtClean="0"/>
              <a:t>27/10/2025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D63E4-6449-4F10-B18F-51EEB60367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5791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DC000-A3DD-46FA-B871-5A255F4397A3}" type="datetimeFigureOut">
              <a:rPr lang="en-GB" smtClean="0"/>
              <a:t>27/10/2025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D63E4-6449-4F10-B18F-51EEB60367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5836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DC000-A3DD-46FA-B871-5A255F4397A3}" type="datetimeFigureOut">
              <a:rPr lang="en-GB" smtClean="0"/>
              <a:t>27/10/2025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D63E4-6449-4F10-B18F-51EEB60367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9444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DC000-A3DD-46FA-B871-5A255F4397A3}" type="datetimeFigureOut">
              <a:rPr lang="en-GB" smtClean="0"/>
              <a:t>27/10/2025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D63E4-6449-4F10-B18F-51EEB60367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6846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DC000-A3DD-46FA-B871-5A255F4397A3}" type="datetimeFigureOut">
              <a:rPr lang="en-GB" smtClean="0"/>
              <a:t>27/10/2025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D63E4-6449-4F10-B18F-51EEB60367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642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DC000-A3DD-46FA-B871-5A255F4397A3}" type="datetimeFigureOut">
              <a:rPr lang="en-GB" smtClean="0"/>
              <a:t>27/10/2025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D63E4-6449-4F10-B18F-51EEB60367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5491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DC000-A3DD-46FA-B871-5A255F4397A3}" type="datetimeFigureOut">
              <a:rPr lang="en-GB" smtClean="0"/>
              <a:t>27/10/2025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D63E4-6449-4F10-B18F-51EEB60367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6191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DC000-A3DD-46FA-B871-5A255F4397A3}" type="datetimeFigureOut">
              <a:rPr lang="en-GB" smtClean="0"/>
              <a:t>27/10/2025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D63E4-6449-4F10-B18F-51EEB60367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9071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FDC000-A3DD-46FA-B871-5A255F4397A3}" type="datetimeFigureOut">
              <a:rPr lang="en-GB" smtClean="0"/>
              <a:t>27/10/2025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3D63E4-6449-4F10-B18F-51EEB60367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7436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084" y="1835624"/>
            <a:ext cx="470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3) </a:t>
            </a:r>
            <a:r>
              <a:rPr lang="en-GB" sz="2400" dirty="0"/>
              <a:t>Simplify  </a:t>
            </a:r>
            <a:r>
              <a:rPr lang="en-GB" sz="2400" b="1" dirty="0"/>
              <a:t>2</a:t>
            </a:r>
            <a: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400" b="1" dirty="0"/>
              <a:t> + 3</a:t>
            </a:r>
            <a: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400" b="1" dirty="0"/>
              <a:t> – </a:t>
            </a:r>
            <a: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400" b="1" dirty="0"/>
              <a:t> – </a:t>
            </a:r>
            <a: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2400" b="1" dirty="0"/>
              <a:t> – 3</a:t>
            </a:r>
            <a: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GB" sz="2400" b="1" dirty="0"/>
          </a:p>
        </p:txBody>
      </p:sp>
      <p:cxnSp>
        <p:nvCxnSpPr>
          <p:cNvPr id="10" name="Straight Connector 9"/>
          <p:cNvCxnSpPr>
            <a:cxnSpLocks/>
          </p:cNvCxnSpPr>
          <p:nvPr/>
        </p:nvCxnSpPr>
        <p:spPr>
          <a:xfrm>
            <a:off x="6084916" y="0"/>
            <a:ext cx="33251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2167" y="1808759"/>
            <a:ext cx="12169833" cy="79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22167" y="3397134"/>
            <a:ext cx="12192000" cy="4552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0" y="5050179"/>
            <a:ext cx="12192000" cy="4552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2167" y="0"/>
            <a:ext cx="3447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1) </a:t>
            </a:r>
            <a:r>
              <a:rPr lang="en-GB" sz="2400" dirty="0"/>
              <a:t>Simplify  </a:t>
            </a:r>
            <a:r>
              <a:rPr lang="en-GB" sz="2400" b="1" dirty="0"/>
              <a:t>2</a:t>
            </a:r>
            <a: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400" b="1" dirty="0"/>
              <a:t> + 3</a:t>
            </a:r>
            <a: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400" b="1" dirty="0"/>
              <a:t> – </a:t>
            </a:r>
            <a: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GB" sz="2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2167" y="3449663"/>
            <a:ext cx="5570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5) </a:t>
            </a:r>
            <a:r>
              <a:rPr lang="en-GB" sz="2400" dirty="0"/>
              <a:t>Simplify  </a:t>
            </a:r>
            <a:r>
              <a:rPr lang="en-GB" sz="2400" b="1" dirty="0"/>
              <a:t>2</a:t>
            </a:r>
            <a: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400" b="1" dirty="0"/>
              <a:t> + 3</a:t>
            </a:r>
            <a: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400" b="1" dirty="0"/>
              <a:t> – 6</a:t>
            </a:r>
            <a: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400" b="1" dirty="0"/>
              <a:t> + 3</a:t>
            </a:r>
            <a: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2400" b="1" dirty="0"/>
              <a:t> – </a:t>
            </a:r>
            <a: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2400" b="1" dirty="0"/>
              <a:t> – </a:t>
            </a:r>
            <a: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2400" b="1" dirty="0"/>
              <a:t>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168" y="5125358"/>
            <a:ext cx="5570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7) </a:t>
            </a:r>
            <a:r>
              <a:rPr lang="en-GB" sz="2400" dirty="0"/>
              <a:t>Simplify  </a:t>
            </a:r>
            <a:r>
              <a:rPr lang="en-GB" sz="2400" b="1" dirty="0"/>
              <a:t>2</a:t>
            </a:r>
            <a: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400" b="1" dirty="0"/>
              <a:t> + 3</a:t>
            </a:r>
            <a: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400" b="1" dirty="0"/>
              <a:t> – 6</a:t>
            </a:r>
            <a: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400" b="1" dirty="0"/>
              <a:t> + 3</a:t>
            </a:r>
            <a: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2400" b="1" dirty="0"/>
              <a:t> – </a:t>
            </a:r>
            <a: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2400" b="1" dirty="0"/>
              <a:t> – </a:t>
            </a:r>
            <a: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2400" b="1" i="1" dirty="0">
                <a:cs typeface="Times New Roman" panose="02020603050405020304" pitchFamily="18" charset="0"/>
              </a:rPr>
              <a:t> </a:t>
            </a:r>
            <a:r>
              <a:rPr lang="en-GB" sz="2400" b="1" dirty="0">
                <a:cs typeface="Times New Roman" panose="02020603050405020304" pitchFamily="18" charset="0"/>
              </a:rPr>
              <a:t>+ 3 – 1</a:t>
            </a:r>
            <a:r>
              <a:rPr lang="en-GB" sz="2400" b="1" dirty="0"/>
              <a:t>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161811" y="1808759"/>
            <a:ext cx="43510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4) </a:t>
            </a:r>
            <a:r>
              <a:rPr lang="en-GB" sz="2400" dirty="0"/>
              <a:t>Evaluate  </a:t>
            </a:r>
            <a:r>
              <a:rPr lang="en-GB" sz="2400" b="1" dirty="0"/>
              <a:t>2</a:t>
            </a:r>
            <a: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400" b="1" dirty="0"/>
              <a:t> + 3</a:t>
            </a:r>
            <a: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400" b="1" dirty="0"/>
              <a:t> – </a:t>
            </a:r>
            <a: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400" b="1" dirty="0"/>
              <a:t> – </a:t>
            </a:r>
            <a: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2400" b="1" dirty="0"/>
              <a:t> – 3</a:t>
            </a:r>
            <a: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r>
              <a:rPr lang="en-GB" sz="2400" dirty="0">
                <a:cs typeface="Times New Roman" panose="02020603050405020304" pitchFamily="18" charset="0"/>
              </a:rPr>
              <a:t>when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400" dirty="0">
                <a:cs typeface="Times New Roman" panose="02020603050405020304" pitchFamily="18" charset="0"/>
              </a:rPr>
              <a:t> = 3</a:t>
            </a:r>
            <a:r>
              <a:rPr lang="en-GB" sz="2400" dirty="0"/>
              <a:t> and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2400" dirty="0"/>
              <a:t> = 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107083" y="-7162"/>
            <a:ext cx="31843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2) </a:t>
            </a:r>
            <a:r>
              <a:rPr lang="en-GB" sz="2400" dirty="0"/>
              <a:t>Evaluate  </a:t>
            </a:r>
            <a:r>
              <a:rPr lang="en-GB" sz="2400" b="1" dirty="0"/>
              <a:t>2</a:t>
            </a:r>
            <a: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400" b="1" dirty="0"/>
              <a:t> + 3</a:t>
            </a:r>
            <a: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400" b="1" dirty="0"/>
              <a:t> – </a:t>
            </a:r>
            <a: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GB" sz="2400" dirty="0">
                <a:cs typeface="Times New Roman" panose="02020603050405020304" pitchFamily="18" charset="0"/>
              </a:rPr>
              <a:t>when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400" dirty="0">
                <a:cs typeface="Times New Roman" panose="02020603050405020304" pitchFamily="18" charset="0"/>
              </a:rPr>
              <a:t> = 3</a:t>
            </a:r>
            <a:endParaRPr lang="en-GB" sz="2400" dirty="0"/>
          </a:p>
        </p:txBody>
      </p:sp>
      <p:sp>
        <p:nvSpPr>
          <p:cNvPr id="22" name="TextBox 21"/>
          <p:cNvSpPr txBox="1"/>
          <p:nvPr/>
        </p:nvSpPr>
        <p:spPr>
          <a:xfrm>
            <a:off x="6107083" y="3413614"/>
            <a:ext cx="5146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6) </a:t>
            </a:r>
            <a:r>
              <a:rPr lang="en-GB" sz="2400" dirty="0"/>
              <a:t>Evaluate  </a:t>
            </a:r>
            <a:r>
              <a:rPr lang="en-GB" sz="2400" b="1" dirty="0"/>
              <a:t>2a + 3</a:t>
            </a:r>
            <a: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400" b="1" dirty="0"/>
              <a:t> – 6</a:t>
            </a:r>
            <a: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400" b="1" dirty="0"/>
              <a:t> + 3</a:t>
            </a:r>
            <a: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2400" b="1" dirty="0"/>
              <a:t> – </a:t>
            </a:r>
            <a: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2400" b="1" dirty="0"/>
              <a:t> – </a:t>
            </a:r>
            <a: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r>
              <a:rPr lang="en-GB" sz="2400" dirty="0">
                <a:cs typeface="Times New Roman" panose="02020603050405020304" pitchFamily="18" charset="0"/>
              </a:rPr>
              <a:t>when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400" dirty="0">
                <a:cs typeface="Times New Roman" panose="02020603050405020304" pitchFamily="18" charset="0"/>
              </a:rPr>
              <a:t> = 3</a:t>
            </a:r>
            <a:r>
              <a:rPr lang="en-GB" sz="2400" dirty="0"/>
              <a:t> and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2400" dirty="0"/>
              <a:t> = 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084916" y="5058421"/>
            <a:ext cx="56819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8) </a:t>
            </a:r>
            <a:r>
              <a:rPr lang="en-GB" sz="2400" dirty="0"/>
              <a:t>Evaluate  </a:t>
            </a:r>
            <a:r>
              <a:rPr lang="en-GB" sz="2400" b="1" dirty="0"/>
              <a:t>2a + 3</a:t>
            </a:r>
            <a: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400" b="1" dirty="0"/>
              <a:t> – 6</a:t>
            </a:r>
            <a: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400" b="1" dirty="0"/>
              <a:t> + 3</a:t>
            </a:r>
            <a: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2400" b="1" dirty="0"/>
              <a:t> – </a:t>
            </a:r>
            <a: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2400" b="1" dirty="0"/>
              <a:t> – </a:t>
            </a:r>
            <a: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2400" b="1" i="1" dirty="0">
                <a:cs typeface="Times New Roman" panose="02020603050405020304" pitchFamily="18" charset="0"/>
              </a:rPr>
              <a:t> </a:t>
            </a:r>
            <a:r>
              <a:rPr lang="en-GB" sz="2400" b="1" dirty="0">
                <a:cs typeface="Times New Roman" panose="02020603050405020304" pitchFamily="18" charset="0"/>
              </a:rPr>
              <a:t>+ 3 – 1</a:t>
            </a:r>
          </a:p>
          <a:p>
            <a:r>
              <a:rPr lang="en-GB" sz="2400" dirty="0">
                <a:cs typeface="Times New Roman" panose="02020603050405020304" pitchFamily="18" charset="0"/>
              </a:rPr>
              <a:t>when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400" dirty="0">
                <a:cs typeface="Times New Roman" panose="02020603050405020304" pitchFamily="18" charset="0"/>
              </a:rPr>
              <a:t> = 3</a:t>
            </a:r>
            <a:r>
              <a:rPr lang="en-GB" sz="2400" dirty="0"/>
              <a:t> and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2400" dirty="0"/>
              <a:t> = 2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E8B8E8B-B333-4EAF-9966-EB600B3731BE}"/>
              </a:ext>
            </a:extLst>
          </p:cNvPr>
          <p:cNvCxnSpPr>
            <a:cxnSpLocks/>
          </p:cNvCxnSpPr>
          <p:nvPr/>
        </p:nvCxnSpPr>
        <p:spPr>
          <a:xfrm>
            <a:off x="22167" y="6842755"/>
            <a:ext cx="12169833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7636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8533" y="97299"/>
            <a:ext cx="55320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9) </a:t>
            </a:r>
            <a:r>
              <a:rPr lang="en-GB" sz="2400" dirty="0"/>
              <a:t>Simplify </a:t>
            </a:r>
            <a:r>
              <a:rPr lang="en-GB" sz="2400" b="1" dirty="0"/>
              <a:t>2 + 3</a:t>
            </a:r>
            <a: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400" b="1" baseline="30000" dirty="0"/>
              <a:t>2</a:t>
            </a:r>
            <a:r>
              <a:rPr lang="en-GB" sz="2400" b="1" dirty="0"/>
              <a:t> – 6</a:t>
            </a:r>
            <a: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400" b="1" baseline="30000" dirty="0"/>
              <a:t>2</a:t>
            </a:r>
            <a:r>
              <a:rPr lang="en-GB" sz="2400" b="1" dirty="0"/>
              <a:t> + 3</a:t>
            </a:r>
            <a: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2400" b="1" dirty="0"/>
              <a:t> – </a:t>
            </a:r>
            <a: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2400" b="1" baseline="30000" dirty="0"/>
              <a:t>2</a:t>
            </a:r>
            <a:r>
              <a:rPr lang="en-GB" sz="2400" b="1" dirty="0"/>
              <a:t> – </a:t>
            </a:r>
            <a: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400" b="1" dirty="0"/>
              <a:t> + 9</a:t>
            </a:r>
            <a: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533" y="1868072"/>
            <a:ext cx="58117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11) </a:t>
            </a:r>
            <a:r>
              <a:rPr lang="en-GB" sz="2400" dirty="0"/>
              <a:t>Simplify  </a:t>
            </a:r>
            <a:r>
              <a:rPr lang="en-GB" sz="2400" b="1" dirty="0"/>
              <a:t>2 + 3</a:t>
            </a:r>
            <a: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400" b="1" baseline="30000" dirty="0"/>
              <a:t>2</a:t>
            </a:r>
            <a:r>
              <a:rPr lang="en-GB" sz="2400" b="1" dirty="0"/>
              <a:t> – 6</a:t>
            </a:r>
            <a: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400" b="1" baseline="30000" dirty="0"/>
              <a:t>2</a:t>
            </a:r>
            <a:r>
              <a:rPr lang="en-GB" sz="2400" b="1" dirty="0"/>
              <a:t> + </a:t>
            </a:r>
            <a: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2400" b="1" baseline="30000" dirty="0"/>
              <a:t>2</a:t>
            </a:r>
            <a:r>
              <a:rPr lang="en-GB" sz="2400" b="1" dirty="0"/>
              <a:t> – </a:t>
            </a:r>
            <a: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2400" b="1" baseline="30000" dirty="0"/>
              <a:t>2</a:t>
            </a:r>
            <a:r>
              <a:rPr lang="en-GB" sz="2400" b="1" dirty="0"/>
              <a:t> – </a:t>
            </a:r>
            <a: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400" b="1" dirty="0"/>
              <a:t> – 9</a:t>
            </a:r>
            <a: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533" y="5096686"/>
            <a:ext cx="29486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15) </a:t>
            </a:r>
            <a:r>
              <a:rPr lang="en-GB" sz="2400" dirty="0"/>
              <a:t>Simplify  </a:t>
            </a:r>
            <a:r>
              <a:rPr lang="en-GB" sz="2400" b="1" dirty="0"/>
              <a:t>4</a:t>
            </a:r>
            <a: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400" b="1" baseline="30000" dirty="0"/>
              <a:t>2 </a:t>
            </a:r>
            <a:r>
              <a:rPr lang="en-GB" sz="2400" b="1" dirty="0"/>
              <a:t>+ 3</a:t>
            </a:r>
            <a: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400" b="1" baseline="30000" dirty="0"/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533" y="3533100"/>
            <a:ext cx="2842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13) </a:t>
            </a:r>
            <a:r>
              <a:rPr lang="en-GB" sz="2400" dirty="0"/>
              <a:t>Simplify </a:t>
            </a:r>
            <a:r>
              <a:rPr lang="en-GB" sz="2400" b="1" dirty="0"/>
              <a:t>4</a:t>
            </a:r>
            <a: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400" b="1" dirty="0"/>
              <a:t> + 3</a:t>
            </a:r>
            <a: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400" b="1" baseline="30000" dirty="0"/>
              <a:t>2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6084916" y="0"/>
            <a:ext cx="33251" cy="67942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1780894"/>
            <a:ext cx="12192000" cy="4552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22167" y="3438790"/>
            <a:ext cx="12192000" cy="4552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0" y="4967852"/>
            <a:ext cx="12192000" cy="4552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219998" y="3484312"/>
                <a:ext cx="2814526" cy="7042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/>
                  <a:t>14) </a:t>
                </a:r>
                <a:r>
                  <a:rPr lang="en-GB" sz="2400" dirty="0"/>
                  <a:t>Simplify</a:t>
                </a:r>
                <a:r>
                  <a:rPr lang="en-GB" sz="2800" dirty="0"/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endParaRPr lang="en-GB" sz="28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9998" y="3484312"/>
                <a:ext cx="2814526" cy="704295"/>
              </a:xfrm>
              <a:prstGeom prst="rect">
                <a:avLst/>
              </a:prstGeom>
              <a:blipFill>
                <a:blip r:embed="rId2"/>
                <a:stretch>
                  <a:fillRect l="-3247" b="-52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6164580" y="82426"/>
            <a:ext cx="3344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10) </a:t>
            </a:r>
            <a:r>
              <a:rPr lang="en-GB" sz="2400" dirty="0"/>
              <a:t>Simplify  78 : 102</a:t>
            </a:r>
            <a:endParaRPr lang="en-GB" sz="2400" baseline="30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164580" y="1826416"/>
                <a:ext cx="2813830" cy="7042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/>
                  <a:t>12) </a:t>
                </a:r>
                <a:r>
                  <a:rPr lang="en-GB" sz="2400" dirty="0"/>
                  <a:t>Simplify</a:t>
                </a:r>
                <a:r>
                  <a:rPr lang="en-GB" sz="2800" dirty="0"/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78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102</m:t>
                        </m:r>
                      </m:den>
                    </m:f>
                  </m:oMath>
                </a14:m>
                <a:endParaRPr lang="en-GB" sz="28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4580" y="1826416"/>
                <a:ext cx="2813830" cy="704295"/>
              </a:xfrm>
              <a:prstGeom prst="rect">
                <a:avLst/>
              </a:prstGeom>
              <a:blipFill>
                <a:blip r:embed="rId3"/>
                <a:stretch>
                  <a:fillRect l="-3247" b="-52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6164580" y="5096685"/>
            <a:ext cx="3802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16) </a:t>
            </a:r>
            <a:r>
              <a:rPr lang="en-GB" sz="2400" dirty="0"/>
              <a:t>Simplify  8 : 10 : 14</a:t>
            </a:r>
            <a:endParaRPr lang="en-GB" sz="2400" baseline="30000" dirty="0"/>
          </a:p>
        </p:txBody>
      </p:sp>
    </p:spTree>
    <p:extLst>
      <p:ext uri="{BB962C8B-B14F-4D97-AF65-F5344CB8AC3E}">
        <p14:creationId xmlns:p14="http://schemas.microsoft.com/office/powerpoint/2010/main" val="2695554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12917" y="2144684"/>
            <a:ext cx="949867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103851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2" y="1846350"/>
            <a:ext cx="36686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3) Simplify  </a:t>
            </a:r>
            <a:r>
              <a:rPr lang="en-GB" sz="2000" b="1" dirty="0">
                <a:solidFill>
                  <a:srgbClr val="0070C0"/>
                </a:solidFill>
              </a:rPr>
              <a:t>2</a:t>
            </a:r>
            <a:r>
              <a:rPr lang="en-GB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000" b="1" dirty="0">
                <a:solidFill>
                  <a:srgbClr val="0070C0"/>
                </a:solidFill>
              </a:rPr>
              <a:t> + 3</a:t>
            </a:r>
            <a:r>
              <a:rPr lang="en-GB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000" b="1" dirty="0">
                <a:solidFill>
                  <a:srgbClr val="0070C0"/>
                </a:solidFill>
              </a:rPr>
              <a:t> – </a:t>
            </a:r>
            <a:r>
              <a:rPr lang="en-GB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000" b="1" dirty="0">
                <a:solidFill>
                  <a:srgbClr val="0070C0"/>
                </a:solidFill>
              </a:rPr>
              <a:t> – </a:t>
            </a:r>
            <a:r>
              <a:rPr lang="en-GB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2000" b="1" dirty="0">
                <a:solidFill>
                  <a:srgbClr val="0070C0"/>
                </a:solidFill>
              </a:rPr>
              <a:t> – 3</a:t>
            </a:r>
            <a:r>
              <a:rPr lang="en-GB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GB" sz="2000" b="1" dirty="0">
              <a:solidFill>
                <a:srgbClr val="0070C0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6084916" y="0"/>
            <a:ext cx="33251" cy="67942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2167" y="1808759"/>
            <a:ext cx="12169833" cy="79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22167" y="3397134"/>
            <a:ext cx="12192000" cy="4552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0" y="5050179"/>
            <a:ext cx="12192000" cy="4552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84170" y="0"/>
            <a:ext cx="2685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1) Simplify  </a:t>
            </a:r>
            <a:r>
              <a:rPr lang="en-GB" sz="2000" b="1" dirty="0">
                <a:solidFill>
                  <a:srgbClr val="FF0000"/>
                </a:solidFill>
              </a:rPr>
              <a:t>2</a:t>
            </a:r>
            <a:r>
              <a:rPr lang="en-GB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000" b="1" dirty="0">
                <a:solidFill>
                  <a:srgbClr val="FF0000"/>
                </a:solidFill>
              </a:rPr>
              <a:t> + 3</a:t>
            </a:r>
            <a:r>
              <a:rPr lang="en-GB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000" b="1" dirty="0">
                <a:solidFill>
                  <a:srgbClr val="FF0000"/>
                </a:solidFill>
              </a:rPr>
              <a:t> – </a:t>
            </a:r>
            <a:r>
              <a:rPr lang="en-GB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23457" y="3515847"/>
            <a:ext cx="43392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5) Simplify  </a:t>
            </a:r>
            <a:r>
              <a:rPr lang="en-GB" sz="2000" b="1" dirty="0">
                <a:solidFill>
                  <a:srgbClr val="00B050"/>
                </a:solidFill>
              </a:rPr>
              <a:t>2</a:t>
            </a:r>
            <a:r>
              <a:rPr lang="en-GB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000" b="1" dirty="0">
                <a:solidFill>
                  <a:srgbClr val="00B050"/>
                </a:solidFill>
              </a:rPr>
              <a:t> + 3</a:t>
            </a:r>
            <a:r>
              <a:rPr lang="en-GB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000" b="1" dirty="0">
                <a:solidFill>
                  <a:srgbClr val="00B050"/>
                </a:solidFill>
              </a:rPr>
              <a:t> – 6</a:t>
            </a:r>
            <a:r>
              <a:rPr lang="en-GB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000" b="1" dirty="0">
                <a:solidFill>
                  <a:srgbClr val="00B050"/>
                </a:solidFill>
              </a:rPr>
              <a:t> + 3</a:t>
            </a:r>
            <a:r>
              <a:rPr lang="en-GB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2000" b="1" dirty="0">
                <a:solidFill>
                  <a:srgbClr val="00B050"/>
                </a:solidFill>
              </a:rPr>
              <a:t> – </a:t>
            </a:r>
            <a:r>
              <a:rPr lang="en-GB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2000" b="1" dirty="0">
                <a:solidFill>
                  <a:srgbClr val="00B050"/>
                </a:solidFill>
              </a:rPr>
              <a:t> – </a:t>
            </a:r>
            <a:r>
              <a:rPr lang="en-GB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20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4170" y="5125358"/>
            <a:ext cx="47521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7) Simplify  </a:t>
            </a:r>
            <a:r>
              <a:rPr lang="en-GB" sz="2000" b="1" dirty="0">
                <a:solidFill>
                  <a:srgbClr val="7030A0"/>
                </a:solidFill>
              </a:rPr>
              <a:t>2</a:t>
            </a:r>
            <a:r>
              <a:rPr lang="en-GB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000" b="1" dirty="0">
                <a:solidFill>
                  <a:srgbClr val="7030A0"/>
                </a:solidFill>
              </a:rPr>
              <a:t> + 3</a:t>
            </a:r>
            <a:r>
              <a:rPr lang="en-GB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000" b="1" dirty="0">
                <a:solidFill>
                  <a:srgbClr val="7030A0"/>
                </a:solidFill>
              </a:rPr>
              <a:t> – 6</a:t>
            </a:r>
            <a:r>
              <a:rPr lang="en-GB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000" b="1" dirty="0">
                <a:solidFill>
                  <a:srgbClr val="7030A0"/>
                </a:solidFill>
              </a:rPr>
              <a:t> + 3</a:t>
            </a:r>
            <a:r>
              <a:rPr lang="en-GB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2000" b="1" dirty="0">
                <a:solidFill>
                  <a:srgbClr val="7030A0"/>
                </a:solidFill>
              </a:rPr>
              <a:t> – </a:t>
            </a:r>
            <a:r>
              <a:rPr lang="en-GB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2000" b="1" dirty="0">
                <a:solidFill>
                  <a:srgbClr val="7030A0"/>
                </a:solidFill>
              </a:rPr>
              <a:t> – </a:t>
            </a:r>
            <a:r>
              <a:rPr lang="en-GB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2000" b="1" i="1" dirty="0">
                <a:solidFill>
                  <a:srgbClr val="7030A0"/>
                </a:solidFill>
                <a:cs typeface="Times New Roman" panose="02020603050405020304" pitchFamily="18" charset="0"/>
              </a:rPr>
              <a:t> </a:t>
            </a:r>
            <a:r>
              <a:rPr lang="en-GB" sz="2000" b="1" dirty="0">
                <a:solidFill>
                  <a:srgbClr val="7030A0"/>
                </a:solidFill>
                <a:cs typeface="Times New Roman" panose="02020603050405020304" pitchFamily="18" charset="0"/>
              </a:rPr>
              <a:t>+ 3 – 1</a:t>
            </a:r>
            <a:r>
              <a:rPr lang="en-GB" sz="2000" b="1" dirty="0">
                <a:solidFill>
                  <a:srgbClr val="7030A0"/>
                </a:solidFill>
              </a:rPr>
              <a:t>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57751" y="1846350"/>
            <a:ext cx="36686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4) Evaluate  </a:t>
            </a:r>
            <a:r>
              <a:rPr lang="en-GB" sz="2000" b="1" dirty="0">
                <a:solidFill>
                  <a:srgbClr val="0070C0"/>
                </a:solidFill>
              </a:rPr>
              <a:t>2</a:t>
            </a:r>
            <a:r>
              <a:rPr lang="en-GB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000" b="1" dirty="0">
                <a:solidFill>
                  <a:srgbClr val="0070C0"/>
                </a:solidFill>
              </a:rPr>
              <a:t> + 3</a:t>
            </a:r>
            <a:r>
              <a:rPr lang="en-GB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000" b="1" dirty="0">
                <a:solidFill>
                  <a:srgbClr val="0070C0"/>
                </a:solidFill>
              </a:rPr>
              <a:t> – </a:t>
            </a:r>
            <a:r>
              <a:rPr lang="en-GB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000" b="1" dirty="0">
                <a:solidFill>
                  <a:srgbClr val="0070C0"/>
                </a:solidFill>
              </a:rPr>
              <a:t> – </a:t>
            </a:r>
            <a:r>
              <a:rPr lang="en-GB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2000" b="1" dirty="0">
                <a:solidFill>
                  <a:srgbClr val="0070C0"/>
                </a:solidFill>
              </a:rPr>
              <a:t> – 3</a:t>
            </a:r>
            <a:r>
              <a:rPr lang="en-GB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r>
              <a:rPr lang="en-GB" sz="2000" dirty="0">
                <a:cs typeface="Times New Roman" panose="02020603050405020304" pitchFamily="18" charset="0"/>
              </a:rPr>
              <a:t>when 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000" dirty="0">
                <a:cs typeface="Times New Roman" panose="02020603050405020304" pitchFamily="18" charset="0"/>
              </a:rPr>
              <a:t> = 3</a:t>
            </a:r>
            <a:r>
              <a:rPr lang="en-GB" sz="2000" dirty="0"/>
              <a:t> and 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2000" dirty="0"/>
              <a:t> = 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69086" y="42606"/>
            <a:ext cx="26850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2) Evaluate  </a:t>
            </a:r>
            <a:r>
              <a:rPr lang="en-GB" sz="2000" b="1" dirty="0">
                <a:solidFill>
                  <a:srgbClr val="FF0000"/>
                </a:solidFill>
              </a:rPr>
              <a:t>2</a:t>
            </a:r>
            <a:r>
              <a:rPr lang="en-GB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000" b="1" dirty="0">
                <a:solidFill>
                  <a:srgbClr val="FF0000"/>
                </a:solidFill>
              </a:rPr>
              <a:t> + 3</a:t>
            </a:r>
            <a:r>
              <a:rPr lang="en-GB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000" b="1" dirty="0">
                <a:solidFill>
                  <a:srgbClr val="FF0000"/>
                </a:solidFill>
              </a:rPr>
              <a:t> – </a:t>
            </a:r>
            <a:r>
              <a:rPr lang="en-GB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GB" sz="2000" dirty="0">
                <a:cs typeface="Times New Roman" panose="02020603050405020304" pitchFamily="18" charset="0"/>
              </a:rPr>
              <a:t>when 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000" dirty="0">
                <a:cs typeface="Times New Roman" panose="02020603050405020304" pitchFamily="18" charset="0"/>
              </a:rPr>
              <a:t> = 3</a:t>
            </a:r>
            <a:endParaRPr lang="en-GB" sz="2000" dirty="0"/>
          </a:p>
        </p:txBody>
      </p:sp>
      <p:sp>
        <p:nvSpPr>
          <p:cNvPr id="22" name="TextBox 21"/>
          <p:cNvSpPr txBox="1"/>
          <p:nvPr/>
        </p:nvSpPr>
        <p:spPr>
          <a:xfrm>
            <a:off x="6957751" y="3453873"/>
            <a:ext cx="43392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6) Evaluate  </a:t>
            </a:r>
            <a:r>
              <a:rPr lang="en-GB" sz="2000" b="1" dirty="0">
                <a:solidFill>
                  <a:srgbClr val="00B050"/>
                </a:solidFill>
              </a:rPr>
              <a:t>2a + 3</a:t>
            </a:r>
            <a:r>
              <a:rPr lang="en-GB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000" b="1" dirty="0">
                <a:solidFill>
                  <a:srgbClr val="00B050"/>
                </a:solidFill>
              </a:rPr>
              <a:t> – 6</a:t>
            </a:r>
            <a:r>
              <a:rPr lang="en-GB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000" b="1" dirty="0">
                <a:solidFill>
                  <a:srgbClr val="00B050"/>
                </a:solidFill>
              </a:rPr>
              <a:t> + 3</a:t>
            </a:r>
            <a:r>
              <a:rPr lang="en-GB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2000" b="1" dirty="0">
                <a:solidFill>
                  <a:srgbClr val="00B050"/>
                </a:solidFill>
              </a:rPr>
              <a:t> – </a:t>
            </a:r>
            <a:r>
              <a:rPr lang="en-GB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2000" b="1" dirty="0">
                <a:solidFill>
                  <a:srgbClr val="00B050"/>
                </a:solidFill>
              </a:rPr>
              <a:t> – </a:t>
            </a:r>
            <a:r>
              <a:rPr lang="en-GB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r>
              <a:rPr lang="en-GB" sz="2000" dirty="0">
                <a:cs typeface="Times New Roman" panose="02020603050405020304" pitchFamily="18" charset="0"/>
              </a:rPr>
              <a:t>when 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000" dirty="0">
                <a:cs typeface="Times New Roman" panose="02020603050405020304" pitchFamily="18" charset="0"/>
              </a:rPr>
              <a:t> = 3</a:t>
            </a:r>
            <a:r>
              <a:rPr lang="en-GB" sz="2000" dirty="0"/>
              <a:t> and 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2000" dirty="0"/>
              <a:t> = 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957751" y="5125358"/>
            <a:ext cx="4790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8) Evaluate  </a:t>
            </a:r>
            <a:r>
              <a:rPr lang="en-GB" sz="2000" b="1" dirty="0">
                <a:solidFill>
                  <a:srgbClr val="7030A0"/>
                </a:solidFill>
              </a:rPr>
              <a:t>2a + 3</a:t>
            </a:r>
            <a:r>
              <a:rPr lang="en-GB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000" b="1" dirty="0">
                <a:solidFill>
                  <a:srgbClr val="7030A0"/>
                </a:solidFill>
              </a:rPr>
              <a:t> – 6</a:t>
            </a:r>
            <a:r>
              <a:rPr lang="en-GB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000" b="1" dirty="0">
                <a:solidFill>
                  <a:srgbClr val="7030A0"/>
                </a:solidFill>
              </a:rPr>
              <a:t> + 3</a:t>
            </a:r>
            <a:r>
              <a:rPr lang="en-GB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2000" b="1" dirty="0">
                <a:solidFill>
                  <a:srgbClr val="7030A0"/>
                </a:solidFill>
              </a:rPr>
              <a:t> – </a:t>
            </a:r>
            <a:r>
              <a:rPr lang="en-GB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2000" b="1" dirty="0">
                <a:solidFill>
                  <a:srgbClr val="7030A0"/>
                </a:solidFill>
              </a:rPr>
              <a:t> – </a:t>
            </a:r>
            <a:r>
              <a:rPr lang="en-GB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2000" b="1" i="1" dirty="0">
                <a:solidFill>
                  <a:srgbClr val="7030A0"/>
                </a:solidFill>
                <a:cs typeface="Times New Roman" panose="02020603050405020304" pitchFamily="18" charset="0"/>
              </a:rPr>
              <a:t> </a:t>
            </a:r>
            <a:r>
              <a:rPr lang="en-GB" sz="2000" b="1" dirty="0">
                <a:solidFill>
                  <a:srgbClr val="7030A0"/>
                </a:solidFill>
                <a:cs typeface="Times New Roman" panose="02020603050405020304" pitchFamily="18" charset="0"/>
              </a:rPr>
              <a:t>+ 3 – 1</a:t>
            </a:r>
          </a:p>
          <a:p>
            <a:r>
              <a:rPr lang="en-GB" sz="2000" dirty="0">
                <a:cs typeface="Times New Roman" panose="02020603050405020304" pitchFamily="18" charset="0"/>
              </a:rPr>
              <a:t>when 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000" dirty="0">
                <a:cs typeface="Times New Roman" panose="02020603050405020304" pitchFamily="18" charset="0"/>
              </a:rPr>
              <a:t> = 3</a:t>
            </a:r>
            <a:r>
              <a:rPr lang="en-GB" sz="2000" dirty="0"/>
              <a:t> and 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2000" dirty="0"/>
              <a:t> =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2768" y="497819"/>
            <a:ext cx="7980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4</a:t>
            </a:r>
            <a:r>
              <a:rPr lang="en-GB" sz="4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089562" y="2319651"/>
            <a:ext cx="2244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4</a:t>
            </a:r>
            <a:r>
              <a:rPr lang="en-GB" sz="4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– </a:t>
            </a:r>
            <a:r>
              <a:rPr lang="en-GB" sz="4800" dirty="0">
                <a:solidFill>
                  <a:srgbClr val="FF0000"/>
                </a:solidFill>
              </a:rPr>
              <a:t>4</a:t>
            </a:r>
            <a:r>
              <a:rPr lang="en-GB" sz="4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171307" y="3945614"/>
            <a:ext cx="2244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a + b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763289" y="5707076"/>
            <a:ext cx="29870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a </a:t>
            </a:r>
            <a:r>
              <a:rPr lang="en-GB" sz="4800" i="1" dirty="0">
                <a:solidFill>
                  <a:srgbClr val="FF0000"/>
                </a:solidFill>
                <a:cs typeface="Times New Roman" panose="02020603050405020304" pitchFamily="18" charset="0"/>
              </a:rPr>
              <a:t>+ </a:t>
            </a:r>
            <a:r>
              <a:rPr lang="en-GB" sz="4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en-GB" sz="4800" dirty="0">
                <a:solidFill>
                  <a:srgbClr val="FF0000"/>
                </a:solidFill>
                <a:cs typeface="Times New Roman" panose="02020603050405020304" pitchFamily="18" charset="0"/>
              </a:rPr>
              <a:t>+ 2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303326" y="612608"/>
            <a:ext cx="11499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500060" y="2390217"/>
            <a:ext cx="11499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619209" y="4051265"/>
            <a:ext cx="11499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GB" sz="48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664928" y="5769166"/>
            <a:ext cx="11499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895452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7" grpId="0"/>
      <p:bldP spid="18" grpId="0"/>
      <p:bldP spid="19" grpId="0"/>
      <p:bldP spid="24" grpId="0"/>
      <p:bldP spid="25" grpId="0"/>
      <p:bldP spid="26" grpId="0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9183" y="97299"/>
            <a:ext cx="46033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9) Simplify </a:t>
            </a:r>
            <a:r>
              <a:rPr lang="en-GB" sz="2000" b="1" dirty="0"/>
              <a:t>2 + 3</a:t>
            </a:r>
            <a:r>
              <a:rPr lang="en-GB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000" b="1" baseline="30000" dirty="0"/>
              <a:t>2</a:t>
            </a:r>
            <a:r>
              <a:rPr lang="en-GB" sz="2000" b="1" dirty="0"/>
              <a:t> – 6</a:t>
            </a:r>
            <a:r>
              <a:rPr lang="en-GB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000" b="1" baseline="30000" dirty="0"/>
              <a:t>2</a:t>
            </a:r>
            <a:r>
              <a:rPr lang="en-GB" sz="2000" b="1" dirty="0"/>
              <a:t> + 3</a:t>
            </a:r>
            <a:r>
              <a:rPr lang="en-GB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2000" b="1" dirty="0"/>
              <a:t> – </a:t>
            </a:r>
            <a:r>
              <a:rPr lang="en-GB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2000" b="1" baseline="30000" dirty="0"/>
              <a:t>2</a:t>
            </a:r>
            <a:r>
              <a:rPr lang="en-GB" sz="2000" b="1" dirty="0"/>
              <a:t> – </a:t>
            </a:r>
            <a:r>
              <a:rPr lang="en-GB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000" b="1" dirty="0"/>
              <a:t> + 9</a:t>
            </a:r>
            <a:r>
              <a:rPr lang="en-GB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9183" y="1868072"/>
            <a:ext cx="48361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11) Simplify  </a:t>
            </a:r>
            <a:r>
              <a:rPr lang="en-GB" sz="2000" b="1" dirty="0"/>
              <a:t>2 + 3</a:t>
            </a:r>
            <a:r>
              <a:rPr lang="en-GB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000" b="1" baseline="30000" dirty="0"/>
              <a:t>2</a:t>
            </a:r>
            <a:r>
              <a:rPr lang="en-GB" sz="2000" b="1" dirty="0"/>
              <a:t> – 6</a:t>
            </a:r>
            <a:r>
              <a:rPr lang="en-GB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000" b="1" baseline="30000" dirty="0"/>
              <a:t>2</a:t>
            </a:r>
            <a:r>
              <a:rPr lang="en-GB" sz="2000" b="1" dirty="0"/>
              <a:t> + </a:t>
            </a:r>
            <a:r>
              <a:rPr lang="en-GB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2000" b="1" baseline="30000" dirty="0"/>
              <a:t>2</a:t>
            </a:r>
            <a:r>
              <a:rPr lang="en-GB" sz="2000" b="1" dirty="0"/>
              <a:t> – </a:t>
            </a:r>
            <a:r>
              <a:rPr lang="en-GB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2000" b="1" baseline="30000" dirty="0"/>
              <a:t>2</a:t>
            </a:r>
            <a:r>
              <a:rPr lang="en-GB" sz="2000" b="1" dirty="0"/>
              <a:t> – </a:t>
            </a:r>
            <a:r>
              <a:rPr lang="en-GB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000" b="1" dirty="0"/>
              <a:t> – 9</a:t>
            </a:r>
            <a:r>
              <a:rPr lang="en-GB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5069" y="5096686"/>
            <a:ext cx="24536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15) Simplify  </a:t>
            </a:r>
            <a:r>
              <a:rPr lang="en-GB" sz="2000" b="1" dirty="0"/>
              <a:t>4</a:t>
            </a:r>
            <a:r>
              <a:rPr lang="en-GB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000" b="1" baseline="30000" dirty="0"/>
              <a:t>2 </a:t>
            </a:r>
            <a:r>
              <a:rPr lang="en-GB" sz="2000" b="1" dirty="0"/>
              <a:t>+ 3</a:t>
            </a:r>
            <a:r>
              <a:rPr lang="en-GB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000" b="1" baseline="30000" dirty="0"/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5068" y="3484312"/>
            <a:ext cx="23649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13) Simplify </a:t>
            </a:r>
            <a:r>
              <a:rPr lang="en-GB" sz="2000" b="1" dirty="0"/>
              <a:t>4</a:t>
            </a:r>
            <a:r>
              <a:rPr lang="en-GB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000" b="1" dirty="0"/>
              <a:t> + 3</a:t>
            </a:r>
            <a:r>
              <a:rPr lang="en-GB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000" b="1" baseline="30000" dirty="0"/>
              <a:t>2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6084916" y="0"/>
            <a:ext cx="33251" cy="67942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1780894"/>
            <a:ext cx="12192000" cy="4552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22167" y="3438790"/>
            <a:ext cx="12192000" cy="4552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0" y="4967852"/>
            <a:ext cx="12192000" cy="4552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7675416" y="3455451"/>
                <a:ext cx="2169620" cy="616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dirty="0"/>
                  <a:t>14) Simplify</a:t>
                </a:r>
                <a:r>
                  <a:rPr lang="en-GB" sz="2400" dirty="0"/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5416" y="3455451"/>
                <a:ext cx="2169620" cy="616964"/>
              </a:xfrm>
              <a:prstGeom prst="rect">
                <a:avLst/>
              </a:prstGeom>
              <a:blipFill>
                <a:blip r:embed="rId2"/>
                <a:stretch>
                  <a:fillRect b="-29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7777942" y="97299"/>
            <a:ext cx="23774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10) Simplify  78 : 102</a:t>
            </a:r>
            <a:endParaRPr lang="en-GB" sz="2000" baseline="30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7675416" y="1911451"/>
                <a:ext cx="2169620" cy="6148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dirty="0"/>
                  <a:t>12) Simplify</a:t>
                </a:r>
                <a:r>
                  <a:rPr lang="en-GB" sz="2400" dirty="0"/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78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102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5416" y="1911451"/>
                <a:ext cx="2169620" cy="614848"/>
              </a:xfrm>
              <a:prstGeom prst="rect">
                <a:avLst/>
              </a:prstGeom>
              <a:blipFill>
                <a:blip r:embed="rId3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7731529" y="5159842"/>
            <a:ext cx="27030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/>
              <a:t>16) </a:t>
            </a:r>
            <a:r>
              <a:rPr lang="en-GB" sz="2000" dirty="0"/>
              <a:t>Simplify  8 : 10 : 14</a:t>
            </a:r>
            <a:endParaRPr lang="en-GB" sz="2000" baseline="30000" dirty="0"/>
          </a:p>
        </p:txBody>
      </p:sp>
      <p:sp>
        <p:nvSpPr>
          <p:cNvPr id="14" name="TextBox 13"/>
          <p:cNvSpPr txBox="1"/>
          <p:nvPr/>
        </p:nvSpPr>
        <p:spPr>
          <a:xfrm>
            <a:off x="556950" y="729145"/>
            <a:ext cx="4777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2 – 3</a:t>
            </a:r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3600" baseline="30000" dirty="0">
                <a:solidFill>
                  <a:srgbClr val="FF0000"/>
                </a:solidFill>
              </a:rPr>
              <a:t>2</a:t>
            </a:r>
            <a:r>
              <a:rPr lang="en-GB" sz="3600" dirty="0">
                <a:solidFill>
                  <a:srgbClr val="FF0000"/>
                </a:solidFill>
              </a:rPr>
              <a:t> + 3</a:t>
            </a:r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3600" dirty="0">
                <a:solidFill>
                  <a:srgbClr val="FF0000"/>
                </a:solidFill>
              </a:rPr>
              <a:t> – </a:t>
            </a:r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3600" baseline="30000" dirty="0">
                <a:solidFill>
                  <a:srgbClr val="FF0000"/>
                </a:solidFill>
              </a:rPr>
              <a:t>2</a:t>
            </a:r>
            <a:r>
              <a:rPr lang="en-GB" sz="3600" dirty="0">
                <a:solidFill>
                  <a:srgbClr val="FF0000"/>
                </a:solidFill>
              </a:rPr>
              <a:t> + 8</a:t>
            </a:r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712422" y="2470053"/>
            <a:ext cx="35218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2 – 3</a:t>
            </a:r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3600" baseline="30000" dirty="0">
                <a:solidFill>
                  <a:srgbClr val="FF0000"/>
                </a:solidFill>
              </a:rPr>
              <a:t>2</a:t>
            </a:r>
            <a:r>
              <a:rPr lang="en-GB" sz="3600" dirty="0">
                <a:solidFill>
                  <a:srgbClr val="FF0000"/>
                </a:solidFill>
              </a:rPr>
              <a:t> – </a:t>
            </a:r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GB" sz="3600" dirty="0">
                <a:solidFill>
                  <a:srgbClr val="FF0000"/>
                </a:solidFill>
              </a:rPr>
              <a:t>–</a:t>
            </a:r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600" dirty="0">
                <a:solidFill>
                  <a:srgbClr val="FF0000"/>
                </a:solidFill>
                <a:cs typeface="Times New Roman" panose="02020603050405020304" pitchFamily="18" charset="0"/>
              </a:rPr>
              <a:t>9</a:t>
            </a:r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754573" y="5713650"/>
            <a:ext cx="12829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  <a:cs typeface="Times New Roman" panose="02020603050405020304" pitchFamily="18" charset="0"/>
              </a:rPr>
              <a:t>7</a:t>
            </a:r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3600" i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" name="Rectangle 1"/>
          <p:cNvSpPr/>
          <p:nvPr/>
        </p:nvSpPr>
        <p:spPr>
          <a:xfrm>
            <a:off x="3208713" y="3940000"/>
            <a:ext cx="165622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3600" dirty="0">
                <a:solidFill>
                  <a:srgbClr val="FF0000"/>
                </a:solidFill>
              </a:rPr>
              <a:t>4</a:t>
            </a:r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3600" dirty="0">
                <a:solidFill>
                  <a:srgbClr val="FF0000"/>
                </a:solidFill>
              </a:rPr>
              <a:t> + 3</a:t>
            </a:r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3600" baseline="300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3" name="Rectangle 2"/>
          <p:cNvSpPr/>
          <p:nvPr/>
        </p:nvSpPr>
        <p:spPr>
          <a:xfrm>
            <a:off x="9367006" y="651717"/>
            <a:ext cx="14526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3600" dirty="0">
                <a:solidFill>
                  <a:srgbClr val="FF0000"/>
                </a:solidFill>
              </a:rPr>
              <a:t>13 : 17</a:t>
            </a:r>
            <a:endParaRPr lang="en-GB" sz="3600" baseline="30000" dirty="0">
              <a:solidFill>
                <a:srgbClr val="FF0000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9380168" y="5837473"/>
            <a:ext cx="15504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3600" dirty="0">
                <a:solidFill>
                  <a:srgbClr val="FF0000"/>
                </a:solidFill>
              </a:rPr>
              <a:t>4 : 5 : 7</a:t>
            </a:r>
            <a:endParaRPr lang="en-GB" sz="3600" baseline="30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9873442" y="3669624"/>
                <a:ext cx="732893" cy="10175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3200" b="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73442" y="3669624"/>
                <a:ext cx="732893" cy="101752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9901149" y="2157223"/>
                <a:ext cx="732893" cy="101572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GB" sz="3200" b="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3200" b="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1149" y="2157223"/>
                <a:ext cx="732893" cy="101572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17111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4" grpId="0"/>
      <p:bldP spid="26" grpId="0"/>
      <p:bldP spid="2" grpId="0"/>
      <p:bldP spid="3" grpId="0"/>
      <p:bldP spid="27" grpId="0"/>
      <p:bldP spid="8" grpId="0"/>
      <p:bldP spid="2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446</Words>
  <Application>Microsoft Office PowerPoint</Application>
  <PresentationFormat>Widescreen</PresentationFormat>
  <Paragraphs>55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13</cp:revision>
  <dcterms:created xsi:type="dcterms:W3CDTF">2019-10-30T09:51:02Z</dcterms:created>
  <dcterms:modified xsi:type="dcterms:W3CDTF">2025-10-27T04:37:31Z</dcterms:modified>
</cp:coreProperties>
</file>