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592" r:id="rId2"/>
    <p:sldId id="590" r:id="rId3"/>
    <p:sldId id="598" r:id="rId4"/>
    <p:sldId id="588" r:id="rId5"/>
    <p:sldId id="593" r:id="rId6"/>
    <p:sldId id="594" r:id="rId7"/>
    <p:sldId id="595" r:id="rId8"/>
    <p:sldId id="599" r:id="rId9"/>
    <p:sldId id="587" r:id="rId10"/>
    <p:sldId id="600" r:id="rId11"/>
    <p:sldId id="601" r:id="rId12"/>
    <p:sldId id="602" r:id="rId13"/>
    <p:sldId id="57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BAB"/>
    <a:srgbClr val="0000FF"/>
    <a:srgbClr val="BFD1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7AF3D7-B04C-4455-BCAF-BD5A2CFA2EAC}" v="206" dt="2025-02-19T03:07:14.8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90" autoAdjust="0"/>
    <p:restoredTop sz="88534" autoAdjust="0"/>
  </p:normalViewPr>
  <p:slideViewPr>
    <p:cSldViewPr>
      <p:cViewPr varScale="1">
        <p:scale>
          <a:sx n="89" d="100"/>
          <a:sy n="89" d="100"/>
        </p:scale>
        <p:origin x="72" y="96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837AF3D7-B04C-4455-BCAF-BD5A2CFA2EAC}"/>
    <pc:docChg chg="undo custSel addSld delSld modSld sldOrd modMainMaster modNotesMaster">
      <pc:chgData name="Stewart Gale" userId="3647ddd2-6040-41ae-a96d-232c23482af8" providerId="ADAL" clId="{837AF3D7-B04C-4455-BCAF-BD5A2CFA2EAC}" dt="2025-02-19T03:07:14.851" v="773" actId="20577"/>
      <pc:docMkLst>
        <pc:docMk/>
      </pc:docMkLst>
      <pc:sldChg chg="delSp modSp mod">
        <pc:chgData name="Stewart Gale" userId="3647ddd2-6040-41ae-a96d-232c23482af8" providerId="ADAL" clId="{837AF3D7-B04C-4455-BCAF-BD5A2CFA2EAC}" dt="2023-09-30T08:24:51.621" v="726" actId="404"/>
        <pc:sldMkLst>
          <pc:docMk/>
          <pc:sldMk cId="2304240642" sldId="573"/>
        </pc:sldMkLst>
      </pc:sldChg>
      <pc:sldChg chg="delSp modSp mod delAnim">
        <pc:chgData name="Stewart Gale" userId="3647ddd2-6040-41ae-a96d-232c23482af8" providerId="ADAL" clId="{837AF3D7-B04C-4455-BCAF-BD5A2CFA2EAC}" dt="2023-09-30T08:14:26.350" v="587" actId="207"/>
        <pc:sldMkLst>
          <pc:docMk/>
          <pc:sldMk cId="3254227426" sldId="587"/>
        </pc:sldMkLst>
      </pc:sldChg>
      <pc:sldChg chg="addSp delSp modSp mod">
        <pc:chgData name="Stewart Gale" userId="3647ddd2-6040-41ae-a96d-232c23482af8" providerId="ADAL" clId="{837AF3D7-B04C-4455-BCAF-BD5A2CFA2EAC}" dt="2023-09-30T07:38:48.651" v="265" actId="113"/>
        <pc:sldMkLst>
          <pc:docMk/>
          <pc:sldMk cId="1376239235" sldId="588"/>
        </pc:sldMkLst>
      </pc:sldChg>
      <pc:sldChg chg="addSp delSp modSp mod">
        <pc:chgData name="Stewart Gale" userId="3647ddd2-6040-41ae-a96d-232c23482af8" providerId="ADAL" clId="{837AF3D7-B04C-4455-BCAF-BD5A2CFA2EAC}" dt="2023-09-30T07:33:51.306" v="143" actId="1076"/>
        <pc:sldMkLst>
          <pc:docMk/>
          <pc:sldMk cId="4214656472" sldId="590"/>
        </pc:sldMkLst>
      </pc:sldChg>
      <pc:sldChg chg="delSp modSp mod">
        <pc:chgData name="Stewart Gale" userId="3647ddd2-6040-41ae-a96d-232c23482af8" providerId="ADAL" clId="{837AF3D7-B04C-4455-BCAF-BD5A2CFA2EAC}" dt="2024-01-25T11:06:35.652" v="742" actId="20577"/>
        <pc:sldMkLst>
          <pc:docMk/>
          <pc:sldMk cId="467249498" sldId="592"/>
        </pc:sldMkLst>
      </pc:sldChg>
      <pc:sldChg chg="addSp delSp modSp add del mod modAnim">
        <pc:chgData name="Stewart Gale" userId="3647ddd2-6040-41ae-a96d-232c23482af8" providerId="ADAL" clId="{837AF3D7-B04C-4455-BCAF-BD5A2CFA2EAC}" dt="2023-09-30T07:42:33.915" v="334"/>
        <pc:sldMkLst>
          <pc:docMk/>
          <pc:sldMk cId="1313957041" sldId="593"/>
        </pc:sldMkLst>
      </pc:sldChg>
      <pc:sldChg chg="addSp delSp modSp mod">
        <pc:chgData name="Stewart Gale" userId="3647ddd2-6040-41ae-a96d-232c23482af8" providerId="ADAL" clId="{837AF3D7-B04C-4455-BCAF-BD5A2CFA2EAC}" dt="2023-09-30T07:44:13.179" v="371" actId="1076"/>
        <pc:sldMkLst>
          <pc:docMk/>
          <pc:sldMk cId="785225026" sldId="594"/>
        </pc:sldMkLst>
      </pc:sldChg>
      <pc:sldChg chg="addSp delSp modSp mod modAnim">
        <pc:chgData name="Stewart Gale" userId="3647ddd2-6040-41ae-a96d-232c23482af8" providerId="ADAL" clId="{837AF3D7-B04C-4455-BCAF-BD5A2CFA2EAC}" dt="2025-02-19T03:07:14.851" v="773" actId="20577"/>
        <pc:sldMkLst>
          <pc:docMk/>
          <pc:sldMk cId="2589585855" sldId="595"/>
        </pc:sldMkLst>
        <pc:spChg chg="mod">
          <ac:chgData name="Stewart Gale" userId="3647ddd2-6040-41ae-a96d-232c23482af8" providerId="ADAL" clId="{837AF3D7-B04C-4455-BCAF-BD5A2CFA2EAC}" dt="2025-02-19T03:07:14.851" v="773" actId="20577"/>
          <ac:spMkLst>
            <pc:docMk/>
            <pc:sldMk cId="2589585855" sldId="595"/>
            <ac:spMk id="11" creationId="{D2904DE4-30CC-8C37-BE9F-8737EA673F21}"/>
          </ac:spMkLst>
        </pc:spChg>
        <pc:graphicFrameChg chg="add mod">
          <ac:chgData name="Stewart Gale" userId="3647ddd2-6040-41ae-a96d-232c23482af8" providerId="ADAL" clId="{837AF3D7-B04C-4455-BCAF-BD5A2CFA2EAC}" dt="2025-02-19T03:06:55.998" v="760" actId="20577"/>
          <ac:graphicFrameMkLst>
            <pc:docMk/>
            <pc:sldMk cId="2589585855" sldId="595"/>
            <ac:graphicFrameMk id="10" creationId="{B093ED2A-8A49-8F53-2E0B-82ACC0AB1036}"/>
          </ac:graphicFrameMkLst>
        </pc:graphicFrameChg>
      </pc:sldChg>
      <pc:sldChg chg="delSp modSp del mod">
        <pc:chgData name="Stewart Gale" userId="3647ddd2-6040-41ae-a96d-232c23482af8" providerId="ADAL" clId="{837AF3D7-B04C-4455-BCAF-BD5A2CFA2EAC}" dt="2023-09-30T08:23:17.089" v="693" actId="47"/>
        <pc:sldMkLst>
          <pc:docMk/>
          <pc:sldMk cId="114796180" sldId="597"/>
        </pc:sldMkLst>
      </pc:sldChg>
      <pc:sldChg chg="delSp modSp mod delAnim">
        <pc:chgData name="Stewart Gale" userId="3647ddd2-6040-41ae-a96d-232c23482af8" providerId="ADAL" clId="{837AF3D7-B04C-4455-BCAF-BD5A2CFA2EAC}" dt="2023-09-30T07:35:15.340" v="168" actId="14100"/>
        <pc:sldMkLst>
          <pc:docMk/>
          <pc:sldMk cId="688794895" sldId="598"/>
        </pc:sldMkLst>
      </pc:sldChg>
      <pc:sldChg chg="new del">
        <pc:chgData name="Stewart Gale" userId="3647ddd2-6040-41ae-a96d-232c23482af8" providerId="ADAL" clId="{837AF3D7-B04C-4455-BCAF-BD5A2CFA2EAC}" dt="2021-09-08T04:50:05.624" v="1" actId="47"/>
        <pc:sldMkLst>
          <pc:docMk/>
          <pc:sldMk cId="1417452714" sldId="599"/>
        </pc:sldMkLst>
      </pc:sldChg>
      <pc:sldChg chg="add del">
        <pc:chgData name="Stewart Gale" userId="3647ddd2-6040-41ae-a96d-232c23482af8" providerId="ADAL" clId="{837AF3D7-B04C-4455-BCAF-BD5A2CFA2EAC}" dt="2023-09-30T07:33:55.601" v="144" actId="47"/>
        <pc:sldMkLst>
          <pc:docMk/>
          <pc:sldMk cId="3116217769" sldId="599"/>
        </pc:sldMkLst>
      </pc:sldChg>
      <pc:sldChg chg="addSp modSp new mod modAnim">
        <pc:chgData name="Stewart Gale" userId="3647ddd2-6040-41ae-a96d-232c23482af8" providerId="ADAL" clId="{837AF3D7-B04C-4455-BCAF-BD5A2CFA2EAC}" dt="2023-09-30T08:11:04.939" v="499" actId="1076"/>
        <pc:sldMkLst>
          <pc:docMk/>
          <pc:sldMk cId="3274332139" sldId="599"/>
        </pc:sldMkLst>
      </pc:sldChg>
      <pc:sldChg chg="addSp delSp modSp add del mod">
        <pc:chgData name="Stewart Gale" userId="3647ddd2-6040-41ae-a96d-232c23482af8" providerId="ADAL" clId="{837AF3D7-B04C-4455-BCAF-BD5A2CFA2EAC}" dt="2023-09-30T07:36:34.131" v="204" actId="47"/>
        <pc:sldMkLst>
          <pc:docMk/>
          <pc:sldMk cId="3374658670" sldId="599"/>
        </pc:sldMkLst>
      </pc:sldChg>
      <pc:sldChg chg="addSp delSp modSp add mod delAnim modAnim">
        <pc:chgData name="Stewart Gale" userId="3647ddd2-6040-41ae-a96d-232c23482af8" providerId="ADAL" clId="{837AF3D7-B04C-4455-BCAF-BD5A2CFA2EAC}" dt="2024-02-08T04:38:02.811" v="751" actId="20577"/>
        <pc:sldMkLst>
          <pc:docMk/>
          <pc:sldMk cId="2124668794" sldId="600"/>
        </pc:sldMkLst>
      </pc:sldChg>
      <pc:sldChg chg="add del">
        <pc:chgData name="Stewart Gale" userId="3647ddd2-6040-41ae-a96d-232c23482af8" providerId="ADAL" clId="{837AF3D7-B04C-4455-BCAF-BD5A2CFA2EAC}" dt="2023-09-30T08:15:29.853" v="591" actId="47"/>
        <pc:sldMkLst>
          <pc:docMk/>
          <pc:sldMk cId="60747815" sldId="601"/>
        </pc:sldMkLst>
      </pc:sldChg>
      <pc:sldChg chg="addSp modSp add mod modAnim">
        <pc:chgData name="Stewart Gale" userId="3647ddd2-6040-41ae-a96d-232c23482af8" providerId="ADAL" clId="{837AF3D7-B04C-4455-BCAF-BD5A2CFA2EAC}" dt="2023-09-30T08:21:20.933" v="663"/>
        <pc:sldMkLst>
          <pc:docMk/>
          <pc:sldMk cId="2014579251" sldId="601"/>
        </pc:sldMkLst>
      </pc:sldChg>
      <pc:sldChg chg="modSp add mod">
        <pc:chgData name="Stewart Gale" userId="3647ddd2-6040-41ae-a96d-232c23482af8" providerId="ADAL" clId="{837AF3D7-B04C-4455-BCAF-BD5A2CFA2EAC}" dt="2023-09-30T08:23:10.329" v="692" actId="1076"/>
        <pc:sldMkLst>
          <pc:docMk/>
          <pc:sldMk cId="1795941033" sldId="602"/>
        </pc:sldMkLst>
      </pc:sldChg>
      <pc:sldChg chg="addSp modSp new del mod ord">
        <pc:chgData name="Stewart Gale" userId="3647ddd2-6040-41ae-a96d-232c23482af8" providerId="ADAL" clId="{837AF3D7-B04C-4455-BCAF-BD5A2CFA2EAC}" dt="2023-09-30T18:59:42.459" v="741" actId="47"/>
        <pc:sldMkLst>
          <pc:docMk/>
          <pc:sldMk cId="3814007343" sldId="603"/>
        </pc:sldMkLst>
      </pc:sldChg>
      <pc:sldMasterChg chg="modSp modSldLayout">
        <pc:chgData name="Stewart Gale" userId="3647ddd2-6040-41ae-a96d-232c23482af8" providerId="ADAL" clId="{837AF3D7-B04C-4455-BCAF-BD5A2CFA2EAC}" dt="2023-09-30T07:27:08.859" v="2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837AF3D7-B04C-4455-BCAF-BD5A2CFA2EAC}" dt="2023-09-30T07:27:08.859" v="2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837AF3D7-B04C-4455-BCAF-BD5A2CFA2EAC}" dt="2023-09-30T07:27:08.859" v="2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837AF3D7-B04C-4455-BCAF-BD5A2CFA2EAC}" dt="2023-09-30T07:27:08.859" v="2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837AF3D7-B04C-4455-BCAF-BD5A2CFA2EAC}" dt="2023-09-30T07:27:08.859" v="2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837AF3D7-B04C-4455-BCAF-BD5A2CFA2EAC}" dt="2023-09-30T07:27:08.859" v="2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837AF3D7-B04C-4455-BCAF-BD5A2CFA2EAC}" dt="2023-09-30T07:27:08.859" v="2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837AF3D7-B04C-4455-BCAF-BD5A2CFA2EAC}" dt="2023-09-30T07:27:08.859" v="2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19/02/2025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19/02/2025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5340" y="260648"/>
            <a:ext cx="1188132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Measure of Location and Spread </a:t>
            </a:r>
          </a:p>
          <a:p>
            <a:pPr algn="ctr"/>
            <a:r>
              <a:rPr lang="en-GB" sz="9600" dirty="0"/>
              <a:t>Coding</a:t>
            </a:r>
          </a:p>
          <a:p>
            <a:pPr algn="ctr"/>
            <a:endParaRPr lang="en-GB" sz="5400" dirty="0"/>
          </a:p>
          <a:p>
            <a:pPr algn="ctr"/>
            <a:r>
              <a:rPr lang="en-GB" sz="9600" dirty="0"/>
              <a:t>Chapter 2 </a:t>
            </a:r>
          </a:p>
          <a:p>
            <a:pPr algn="ctr"/>
            <a:r>
              <a:rPr lang="en-GB" sz="9600" dirty="0"/>
              <a:t>(Part 4 of 4</a:t>
            </a:r>
            <a:r>
              <a:rPr lang="en-GB" sz="8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67249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883678" y="1274857"/>
            <a:ext cx="7560840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tx1"/>
                </a:solidFill>
              </a:rPr>
              <a:t>£1010    £1020    £1030    £1040   £1050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17081" y="5056450"/>
            <a:ext cx="7632848" cy="646331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£1    £2    £3    £4   £5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5286" y="1295059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Original Data (</a:t>
            </a:r>
            <a:r>
              <a:rPr lang="en-GB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600" dirty="0"/>
              <a:t>)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9302" y="5042850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Coded Data (</a:t>
            </a:r>
            <a:r>
              <a:rPr lang="en-GB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3600" dirty="0"/>
              <a:t>) </a:t>
            </a:r>
          </a:p>
        </p:txBody>
      </p:sp>
      <p:cxnSp>
        <p:nvCxnSpPr>
          <p:cNvPr id="6" name="Straight Arrow Connector 5"/>
          <p:cNvCxnSpPr>
            <a:cxnSpLocks/>
          </p:cNvCxnSpPr>
          <p:nvPr/>
        </p:nvCxnSpPr>
        <p:spPr>
          <a:xfrm>
            <a:off x="5303912" y="1921188"/>
            <a:ext cx="0" cy="3115060"/>
          </a:xfrm>
          <a:prstGeom prst="straightConnector1">
            <a:avLst/>
          </a:prstGeom>
          <a:ln w="793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EC0BA0F-4DF8-79CD-9C16-0B4969A47B9B}"/>
                  </a:ext>
                </a:extLst>
              </p:cNvPr>
              <p:cNvSpPr txBox="1"/>
              <p:nvPr/>
            </p:nvSpPr>
            <p:spPr>
              <a:xfrm>
                <a:off x="2580652" y="2869660"/>
                <a:ext cx="2736304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𝒚</m:t>
                      </m:r>
                      <m:r>
                        <a:rPr lang="en-GB" sz="32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GB" sz="3200" i="1">
                              <a:latin typeface="Cambria Math"/>
                            </a:rPr>
                            <m:t>−10</m:t>
                          </m:r>
                          <m:r>
                            <a:rPr lang="en-GB" sz="3200" i="1" smtClean="0">
                              <a:latin typeface="Cambria Math"/>
                            </a:rPr>
                            <m:t>00</m:t>
                          </m:r>
                        </m:num>
                        <m:den>
                          <m:r>
                            <a:rPr lang="en-GB" sz="3200" i="1">
                              <a:latin typeface="Cambria Math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EC0BA0F-4DF8-79CD-9C16-0B4969A47B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0652" y="2869660"/>
                <a:ext cx="2736304" cy="101752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306A1C1-EF3F-2D35-77CF-621DC7DEB445}"/>
                  </a:ext>
                </a:extLst>
              </p:cNvPr>
              <p:cNvSpPr txBox="1"/>
              <p:nvPr/>
            </p:nvSpPr>
            <p:spPr>
              <a:xfrm>
                <a:off x="6672064" y="3204158"/>
                <a:ext cx="329932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GB" sz="3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+1000</m:t>
                      </m:r>
                    </m:oMath>
                  </m:oMathPara>
                </a14:m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306A1C1-EF3F-2D35-77CF-621DC7DEB4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3204158"/>
                <a:ext cx="3299324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0840AF4-E502-A1F2-0CC4-12492C524355}"/>
              </a:ext>
            </a:extLst>
          </p:cNvPr>
          <p:cNvCxnSpPr>
            <a:cxnSpLocks/>
          </p:cNvCxnSpPr>
          <p:nvPr/>
        </p:nvCxnSpPr>
        <p:spPr>
          <a:xfrm flipV="1">
            <a:off x="9984432" y="1921188"/>
            <a:ext cx="0" cy="3135262"/>
          </a:xfrm>
          <a:prstGeom prst="straightConnector1">
            <a:avLst/>
          </a:prstGeom>
          <a:ln w="793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466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079776" y="1196752"/>
            <a:ext cx="7560840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tx1"/>
                </a:solidFill>
              </a:rPr>
              <a:t>£1010    £1020    £1030    £1040   £1050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13179" y="4978345"/>
            <a:ext cx="7632848" cy="646331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£1    £2    £3    £4   £5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51384" y="1216954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Original Data (</a:t>
            </a:r>
            <a:r>
              <a:rPr lang="en-GB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600" dirty="0"/>
              <a:t>)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95400" y="4964745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Coded Data (</a:t>
            </a:r>
            <a:r>
              <a:rPr lang="en-GB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3600" dirty="0"/>
              <a:t>) </a:t>
            </a:r>
          </a:p>
        </p:txBody>
      </p:sp>
      <p:cxnSp>
        <p:nvCxnSpPr>
          <p:cNvPr id="6" name="Straight Arrow Connector 5"/>
          <p:cNvCxnSpPr>
            <a:cxnSpLocks/>
          </p:cNvCxnSpPr>
          <p:nvPr/>
        </p:nvCxnSpPr>
        <p:spPr>
          <a:xfrm>
            <a:off x="5500010" y="1843083"/>
            <a:ext cx="0" cy="3115060"/>
          </a:xfrm>
          <a:prstGeom prst="straightConnector1">
            <a:avLst/>
          </a:prstGeom>
          <a:ln w="793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EC0BA0F-4DF8-79CD-9C16-0B4969A47B9B}"/>
                  </a:ext>
                </a:extLst>
              </p:cNvPr>
              <p:cNvSpPr txBox="1"/>
              <p:nvPr/>
            </p:nvSpPr>
            <p:spPr>
              <a:xfrm>
                <a:off x="2776750" y="2791555"/>
                <a:ext cx="2736304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>
                          <a:solidFill>
                            <a:srgbClr val="0000FF"/>
                          </a:solidFill>
                          <a:latin typeface="Cambria Math"/>
                        </a:rPr>
                        <m:t>𝒚</m:t>
                      </m:r>
                      <m:r>
                        <a:rPr lang="en-GB" sz="32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GB" sz="3200" i="1">
                              <a:latin typeface="Cambria Math"/>
                            </a:rPr>
                            <m:t>−1000</m:t>
                          </m:r>
                        </m:num>
                        <m:den>
                          <m:r>
                            <a:rPr lang="en-GB" sz="3200" i="1">
                              <a:latin typeface="Cambria Math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EC0BA0F-4DF8-79CD-9C16-0B4969A47B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6750" y="2791555"/>
                <a:ext cx="2736304" cy="101752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306A1C1-EF3F-2D35-77CF-621DC7DEB445}"/>
                  </a:ext>
                </a:extLst>
              </p:cNvPr>
              <p:cNvSpPr txBox="1"/>
              <p:nvPr/>
            </p:nvSpPr>
            <p:spPr>
              <a:xfrm>
                <a:off x="6868162" y="3126053"/>
                <a:ext cx="329932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GB" sz="3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+1000</m:t>
                      </m:r>
                    </m:oMath>
                  </m:oMathPara>
                </a14:m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306A1C1-EF3F-2D35-77CF-621DC7DEB4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8162" y="3126053"/>
                <a:ext cx="3299324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0840AF4-E502-A1F2-0CC4-12492C524355}"/>
              </a:ext>
            </a:extLst>
          </p:cNvPr>
          <p:cNvCxnSpPr>
            <a:cxnSpLocks/>
          </p:cNvCxnSpPr>
          <p:nvPr/>
        </p:nvCxnSpPr>
        <p:spPr>
          <a:xfrm flipV="1">
            <a:off x="10180530" y="1843083"/>
            <a:ext cx="0" cy="3135262"/>
          </a:xfrm>
          <a:prstGeom prst="straightConnector1">
            <a:avLst/>
          </a:prstGeom>
          <a:ln w="793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E09831C-4736-4DE1-E16D-702F09B59C96}"/>
              </a:ext>
            </a:extLst>
          </p:cNvPr>
          <p:cNvSpPr txBox="1"/>
          <p:nvPr/>
        </p:nvSpPr>
        <p:spPr>
          <a:xfrm>
            <a:off x="4013178" y="5632592"/>
            <a:ext cx="76274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Mean =</a:t>
            </a:r>
            <a:r>
              <a:rPr lang="en-GB" sz="4800" dirty="0">
                <a:solidFill>
                  <a:srgbClr val="0000FF"/>
                </a:solidFill>
              </a:rPr>
              <a:t> 3</a:t>
            </a:r>
            <a:endParaRPr lang="en-GB" sz="4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D90EDF-D098-86D6-295D-62E08C810B62}"/>
              </a:ext>
            </a:extLst>
          </p:cNvPr>
          <p:cNvSpPr txBox="1"/>
          <p:nvPr/>
        </p:nvSpPr>
        <p:spPr>
          <a:xfrm>
            <a:off x="4079775" y="187683"/>
            <a:ext cx="23042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Mean =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61F256-5E92-401F-0B42-4C055DCD792B}"/>
              </a:ext>
            </a:extLst>
          </p:cNvPr>
          <p:cNvSpPr txBox="1"/>
          <p:nvPr/>
        </p:nvSpPr>
        <p:spPr>
          <a:xfrm>
            <a:off x="6307932" y="207885"/>
            <a:ext cx="53550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dirty="0">
                <a:solidFill>
                  <a:srgbClr val="0000FF"/>
                </a:solidFill>
              </a:rPr>
              <a:t>3</a:t>
            </a:r>
            <a:r>
              <a:rPr lang="en-GB" sz="4800" dirty="0">
                <a:solidFill>
                  <a:srgbClr val="FF0000"/>
                </a:solidFill>
              </a:rPr>
              <a:t> </a:t>
            </a:r>
            <a:r>
              <a:rPr lang="en-GB" sz="4800" dirty="0"/>
              <a:t>x 10 + 1000 =</a:t>
            </a:r>
            <a:r>
              <a:rPr lang="en-GB" sz="4800" dirty="0">
                <a:solidFill>
                  <a:srgbClr val="FF0000"/>
                </a:solidFill>
              </a:rPr>
              <a:t> </a:t>
            </a:r>
            <a:r>
              <a:rPr lang="en-GB" sz="4800" b="1" dirty="0">
                <a:solidFill>
                  <a:srgbClr val="FF0000"/>
                </a:solidFill>
              </a:rPr>
              <a:t>1030</a:t>
            </a:r>
            <a:r>
              <a:rPr lang="en-GB" sz="4800" dirty="0">
                <a:solidFill>
                  <a:srgbClr val="FF0000"/>
                </a:solidFill>
              </a:rPr>
              <a:t> 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2014579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079776" y="1196752"/>
            <a:ext cx="7560840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tx1"/>
                </a:solidFill>
              </a:rPr>
              <a:t>£1010    £1020    £1030    £1040   £1050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13179" y="4978345"/>
            <a:ext cx="7632848" cy="646331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£1    £2    £3    £4   £5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51384" y="1216954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Original Data (</a:t>
            </a:r>
            <a:r>
              <a:rPr lang="en-GB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600" dirty="0"/>
              <a:t>)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95400" y="4964745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Coded Data (</a:t>
            </a:r>
            <a:r>
              <a:rPr lang="en-GB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3600" dirty="0"/>
              <a:t>) </a:t>
            </a:r>
          </a:p>
        </p:txBody>
      </p:sp>
      <p:cxnSp>
        <p:nvCxnSpPr>
          <p:cNvPr id="6" name="Straight Arrow Connector 5"/>
          <p:cNvCxnSpPr>
            <a:cxnSpLocks/>
          </p:cNvCxnSpPr>
          <p:nvPr/>
        </p:nvCxnSpPr>
        <p:spPr>
          <a:xfrm>
            <a:off x="5500010" y="1843083"/>
            <a:ext cx="0" cy="3115060"/>
          </a:xfrm>
          <a:prstGeom prst="straightConnector1">
            <a:avLst/>
          </a:prstGeom>
          <a:ln w="793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EC0BA0F-4DF8-79CD-9C16-0B4969A47B9B}"/>
                  </a:ext>
                </a:extLst>
              </p:cNvPr>
              <p:cNvSpPr txBox="1"/>
              <p:nvPr/>
            </p:nvSpPr>
            <p:spPr>
              <a:xfrm>
                <a:off x="2776750" y="2791555"/>
                <a:ext cx="2736304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>
                          <a:solidFill>
                            <a:srgbClr val="0000FF"/>
                          </a:solidFill>
                          <a:latin typeface="Cambria Math"/>
                        </a:rPr>
                        <m:t>𝒚</m:t>
                      </m:r>
                      <m:r>
                        <a:rPr lang="en-GB" sz="32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GB" sz="3200" i="1">
                              <a:latin typeface="Cambria Math"/>
                            </a:rPr>
                            <m:t>−1000</m:t>
                          </m:r>
                        </m:num>
                        <m:den>
                          <m:r>
                            <a:rPr lang="en-GB" sz="3200" i="1">
                              <a:latin typeface="Cambria Math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EC0BA0F-4DF8-79CD-9C16-0B4969A47B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6750" y="2791555"/>
                <a:ext cx="2736304" cy="101752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306A1C1-EF3F-2D35-77CF-621DC7DEB445}"/>
                  </a:ext>
                </a:extLst>
              </p:cNvPr>
              <p:cNvSpPr txBox="1"/>
              <p:nvPr/>
            </p:nvSpPr>
            <p:spPr>
              <a:xfrm>
                <a:off x="6868162" y="3126053"/>
                <a:ext cx="329932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GB" sz="3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+1000</m:t>
                      </m:r>
                    </m:oMath>
                  </m:oMathPara>
                </a14:m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306A1C1-EF3F-2D35-77CF-621DC7DEB4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8162" y="3126053"/>
                <a:ext cx="3299324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0840AF4-E502-A1F2-0CC4-12492C524355}"/>
              </a:ext>
            </a:extLst>
          </p:cNvPr>
          <p:cNvCxnSpPr>
            <a:cxnSpLocks/>
          </p:cNvCxnSpPr>
          <p:nvPr/>
        </p:nvCxnSpPr>
        <p:spPr>
          <a:xfrm flipV="1">
            <a:off x="10180530" y="1843083"/>
            <a:ext cx="0" cy="3135262"/>
          </a:xfrm>
          <a:prstGeom prst="straightConnector1">
            <a:avLst/>
          </a:prstGeom>
          <a:ln w="793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E09831C-4736-4DE1-E16D-702F09B59C96}"/>
                  </a:ext>
                </a:extLst>
              </p:cNvPr>
              <p:cNvSpPr txBox="1"/>
              <p:nvPr/>
            </p:nvSpPr>
            <p:spPr>
              <a:xfrm>
                <a:off x="4013178" y="5632592"/>
                <a:ext cx="7627437" cy="9178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 smtClean="0">
                          <a:latin typeface="Cambria Math"/>
                        </a:rPr>
                        <m:t>𝜎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4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8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E09831C-4736-4DE1-E16D-702F09B59C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3178" y="5632592"/>
                <a:ext cx="7627437" cy="91788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4D90EDF-D098-86D6-295D-62E08C810B62}"/>
                  </a:ext>
                </a:extLst>
              </p:cNvPr>
              <p:cNvSpPr txBox="1"/>
              <p:nvPr/>
            </p:nvSpPr>
            <p:spPr>
              <a:xfrm>
                <a:off x="4151785" y="32489"/>
                <a:ext cx="194421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7200" b="0" i="1" smtClean="0">
                        <a:latin typeface="Cambria Math"/>
                      </a:rPr>
                      <m:t>𝜎</m:t>
                    </m:r>
                    <m:r>
                      <a:rPr lang="en-GB" sz="72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7200" dirty="0"/>
                  <a:t> 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4D90EDF-D098-86D6-295D-62E08C810B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5" y="32489"/>
                <a:ext cx="1944216" cy="12003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061F256-5E92-401F-0B42-4C055DCD792B}"/>
                  </a:ext>
                </a:extLst>
              </p:cNvPr>
              <p:cNvSpPr txBox="1"/>
              <p:nvPr/>
            </p:nvSpPr>
            <p:spPr>
              <a:xfrm>
                <a:off x="6005463" y="201670"/>
                <a:ext cx="4176464" cy="9028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4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48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2</m:t>
                        </m:r>
                      </m:e>
                    </m:rad>
                  </m:oMath>
                </a14:m>
                <a:r>
                  <a:rPr lang="en-GB" sz="4800" dirty="0">
                    <a:solidFill>
                      <a:srgbClr val="FF0000"/>
                    </a:solidFill>
                  </a:rPr>
                  <a:t> </a:t>
                </a:r>
                <a:r>
                  <a:rPr lang="en-GB" sz="4800" dirty="0"/>
                  <a:t>x 10 =</a:t>
                </a:r>
                <a:r>
                  <a:rPr lang="en-GB" sz="4800" dirty="0">
                    <a:solidFill>
                      <a:srgbClr val="FF0000"/>
                    </a:solidFill>
                  </a:rPr>
                  <a:t> </a:t>
                </a:r>
                <a:r>
                  <a:rPr lang="en-GB" sz="4800" b="1" dirty="0">
                    <a:solidFill>
                      <a:srgbClr val="FF0000"/>
                    </a:solidFill>
                  </a:rPr>
                  <a:t>10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48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</m:e>
                    </m:rad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061F256-5E92-401F-0B42-4C055DCD79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5463" y="201670"/>
                <a:ext cx="4176464" cy="902876"/>
              </a:xfrm>
              <a:prstGeom prst="rect">
                <a:avLst/>
              </a:prstGeom>
              <a:blipFill>
                <a:blip r:embed="rId6"/>
                <a:stretch>
                  <a:fillRect t="-6757" b="-358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594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06310150"/>
                  </p:ext>
                </p:extLst>
              </p:nvPr>
            </p:nvGraphicFramePr>
            <p:xfrm>
              <a:off x="335361" y="332657"/>
              <a:ext cx="11521279" cy="626469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208098">
                      <a:extLst>
                        <a:ext uri="{9D8B030D-6E8A-4147-A177-3AD203B41FA5}">
                          <a16:colId xmlns:a16="http://schemas.microsoft.com/office/drawing/2014/main" val="2901737767"/>
                        </a:ext>
                      </a:extLst>
                    </a:gridCol>
                    <a:gridCol w="2016089">
                      <a:extLst>
                        <a:ext uri="{9D8B030D-6E8A-4147-A177-3AD203B41FA5}">
                          <a16:colId xmlns:a16="http://schemas.microsoft.com/office/drawing/2014/main" val="2339797146"/>
                        </a:ext>
                      </a:extLst>
                    </a:gridCol>
                    <a:gridCol w="3072137">
                      <a:extLst>
                        <a:ext uri="{9D8B030D-6E8A-4147-A177-3AD203B41FA5}">
                          <a16:colId xmlns:a16="http://schemas.microsoft.com/office/drawing/2014/main" val="421954632"/>
                        </a:ext>
                      </a:extLst>
                    </a:gridCol>
                    <a:gridCol w="2112094">
                      <a:extLst>
                        <a:ext uri="{9D8B030D-6E8A-4147-A177-3AD203B41FA5}">
                          <a16:colId xmlns:a16="http://schemas.microsoft.com/office/drawing/2014/main" val="1906276323"/>
                        </a:ext>
                      </a:extLst>
                    </a:gridCol>
                    <a:gridCol w="2112861">
                      <a:extLst>
                        <a:ext uri="{9D8B030D-6E8A-4147-A177-3AD203B41FA5}">
                          <a16:colId xmlns:a16="http://schemas.microsoft.com/office/drawing/2014/main" val="45771013"/>
                        </a:ext>
                      </a:extLst>
                    </a:gridCol>
                  </a:tblGrid>
                  <a:tr h="162459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Original</a:t>
                          </a:r>
                          <a:r>
                            <a:rPr lang="en-GB" sz="3600" baseline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3600" baseline="0" dirty="0">
                              <a:solidFill>
                                <a:schemeClr val="tx1"/>
                              </a:solidFill>
                            </a:rPr>
                            <a:t>Mean (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en-GB" sz="3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sz="3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acc>
                            </m:oMath>
                          </a14:m>
                          <a:r>
                            <a:rPr lang="en-GB" sz="3600" baseline="0" dirty="0">
                              <a:solidFill>
                                <a:schemeClr val="tx1"/>
                              </a:solidFill>
                            </a:rPr>
                            <a:t>)</a:t>
                          </a:r>
                          <a:endParaRPr lang="en-GB" sz="3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36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Original 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36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SD (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kumimoji="0" lang="en-GB" sz="36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white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accPr>
                                <m:e>
                                  <m:r>
                                    <a:rPr kumimoji="0" lang="en-GB" sz="36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</a:rPr>
                                    <m:t>𝑥</m:t>
                                  </m:r>
                                </m:e>
                              </m:acc>
                            </m:oMath>
                          </a14:m>
                          <a:r>
                            <a:rPr kumimoji="0" lang="en-GB" sz="36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Coding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36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Coded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36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Mean (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kumimoji="0" lang="en-GB" sz="36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white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accPr>
                                <m:e>
                                  <m:r>
                                    <a:rPr kumimoji="0" lang="en-GB" sz="36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</a:rPr>
                                    <m:t>𝑥</m:t>
                                  </m:r>
                                </m:e>
                              </m:acc>
                            </m:oMath>
                          </a14:m>
                          <a:r>
                            <a:rPr kumimoji="0" lang="en-GB" sz="36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36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Coded 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36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SD (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kumimoji="0" lang="en-GB" sz="36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white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accPr>
                                <m:e>
                                  <m:r>
                                    <a:rPr kumimoji="0" lang="en-GB" sz="36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</a:rPr>
                                    <m:t>𝑥</m:t>
                                  </m:r>
                                </m:e>
                              </m:acc>
                            </m:oMath>
                          </a14:m>
                          <a:r>
                            <a:rPr kumimoji="0" lang="en-GB" sz="36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47953183"/>
                      </a:ext>
                    </a:extLst>
                  </a:tr>
                  <a:tr h="1167032">
                    <a:tc>
                      <a:txBody>
                        <a:bodyPr/>
                        <a:lstStyle/>
                        <a:p>
                          <a:pPr algn="ctr"/>
                          <a:endParaRPr lang="en-GB" sz="4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i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4400" dirty="0">
                              <a:solidFill>
                                <a:schemeClr val="tx1"/>
                              </a:solidFill>
                            </a:rPr>
                            <a:t> = </a:t>
                          </a:r>
                          <a:r>
                            <a:rPr lang="en-GB" sz="4400" i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 </a:t>
                          </a:r>
                          <a14:m>
                            <m:oMath xmlns:m="http://schemas.openxmlformats.org/officeDocument/2006/math">
                              <m:r>
                                <a:rPr lang="en-GB" sz="4400" b="0" i="1" smtClean="0">
                                  <a:latin typeface="Cambria Math"/>
                                </a:rPr>
                                <m:t>−</m:t>
                              </m:r>
                            </m:oMath>
                          </a14:m>
                          <a:r>
                            <a:rPr lang="en-GB" sz="4400" dirty="0">
                              <a:solidFill>
                                <a:schemeClr val="tx1"/>
                              </a:solidFill>
                            </a:rPr>
                            <a:t> 20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dirty="0">
                              <a:solidFill>
                                <a:schemeClr val="tx1"/>
                              </a:solidFill>
                            </a:rPr>
                            <a:t>16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dirty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57963820"/>
                      </a:ext>
                    </a:extLst>
                  </a:tr>
                  <a:tr h="116703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dirty="0">
                              <a:solidFill>
                                <a:schemeClr val="tx1"/>
                              </a:solidFill>
                            </a:rPr>
                            <a:t>36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dirty="0">
                              <a:solidFill>
                                <a:schemeClr val="tx1"/>
                              </a:solidFill>
                            </a:rPr>
                            <a:t>8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i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4400" dirty="0">
                              <a:solidFill>
                                <a:schemeClr val="tx1"/>
                              </a:solidFill>
                            </a:rPr>
                            <a:t> = 2</a:t>
                          </a:r>
                          <a:r>
                            <a:rPr lang="en-GB" sz="4400" i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44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8497751"/>
                      </a:ext>
                    </a:extLst>
                  </a:tr>
                  <a:tr h="2306040">
                    <a:tc>
                      <a:txBody>
                        <a:bodyPr/>
                        <a:lstStyle/>
                        <a:p>
                          <a:pPr algn="ctr"/>
                          <a:endParaRPr lang="en-GB" sz="4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000" b="0" i="1" smtClean="0">
                                    <a:latin typeface="Cambria Math"/>
                                  </a:rPr>
                                  <m:t>𝑦</m:t>
                                </m:r>
                                <m:r>
                                  <a:rPr lang="en-GB" sz="4000" b="0" i="1" smtClean="0">
                                    <a:latin typeface="Cambria Math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GB" sz="4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4000" b="0" i="1" smtClean="0"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GB" sz="4000" b="0" i="1" smtClean="0">
                                        <a:latin typeface="Cambria Math"/>
                                      </a:rPr>
                                      <m:t>−100</m:t>
                                    </m:r>
                                  </m:num>
                                  <m:den>
                                    <m:r>
                                      <a:rPr lang="en-GB" sz="4000" b="0" i="1" smtClean="0">
                                        <a:latin typeface="Cambria Math"/>
                                      </a:rPr>
                                      <m:t>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4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dirty="0">
                              <a:solidFill>
                                <a:schemeClr val="tx1"/>
                              </a:solidFill>
                            </a:rPr>
                            <a:t>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7724877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06310150"/>
                  </p:ext>
                </p:extLst>
              </p:nvPr>
            </p:nvGraphicFramePr>
            <p:xfrm>
              <a:off x="335361" y="332657"/>
              <a:ext cx="11521279" cy="626469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208098">
                      <a:extLst>
                        <a:ext uri="{9D8B030D-6E8A-4147-A177-3AD203B41FA5}">
                          <a16:colId xmlns:a16="http://schemas.microsoft.com/office/drawing/2014/main" val="2901737767"/>
                        </a:ext>
                      </a:extLst>
                    </a:gridCol>
                    <a:gridCol w="2016089">
                      <a:extLst>
                        <a:ext uri="{9D8B030D-6E8A-4147-A177-3AD203B41FA5}">
                          <a16:colId xmlns:a16="http://schemas.microsoft.com/office/drawing/2014/main" val="2339797146"/>
                        </a:ext>
                      </a:extLst>
                    </a:gridCol>
                    <a:gridCol w="3072137">
                      <a:extLst>
                        <a:ext uri="{9D8B030D-6E8A-4147-A177-3AD203B41FA5}">
                          <a16:colId xmlns:a16="http://schemas.microsoft.com/office/drawing/2014/main" val="421954632"/>
                        </a:ext>
                      </a:extLst>
                    </a:gridCol>
                    <a:gridCol w="2112094">
                      <a:extLst>
                        <a:ext uri="{9D8B030D-6E8A-4147-A177-3AD203B41FA5}">
                          <a16:colId xmlns:a16="http://schemas.microsoft.com/office/drawing/2014/main" val="1906276323"/>
                        </a:ext>
                      </a:extLst>
                    </a:gridCol>
                    <a:gridCol w="2112861">
                      <a:extLst>
                        <a:ext uri="{9D8B030D-6E8A-4147-A177-3AD203B41FA5}">
                          <a16:colId xmlns:a16="http://schemas.microsoft.com/office/drawing/2014/main" val="45771013"/>
                        </a:ext>
                      </a:extLst>
                    </a:gridCol>
                  </a:tblGrid>
                  <a:tr h="162459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52" t="-375" r="-422928" b="-2861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9970" t="-375" r="-362538" b="-2861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Coding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46532" t="-375" r="-101156" b="-2861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45245" t="-375" r="-865" b="-28614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47953183"/>
                      </a:ext>
                    </a:extLst>
                  </a:tr>
                  <a:tr h="1167032">
                    <a:tc>
                      <a:txBody>
                        <a:bodyPr/>
                        <a:lstStyle/>
                        <a:p>
                          <a:pPr algn="ctr"/>
                          <a:endParaRPr lang="en-GB" sz="4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37897" t="-139583" r="-138095" b="-2979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dirty="0">
                              <a:solidFill>
                                <a:schemeClr val="tx1"/>
                              </a:solidFill>
                            </a:rPr>
                            <a:t>16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dirty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57963820"/>
                      </a:ext>
                    </a:extLst>
                  </a:tr>
                  <a:tr h="116703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dirty="0">
                              <a:solidFill>
                                <a:schemeClr val="tx1"/>
                              </a:solidFill>
                            </a:rPr>
                            <a:t>36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dirty="0">
                              <a:solidFill>
                                <a:schemeClr val="tx1"/>
                              </a:solidFill>
                            </a:rPr>
                            <a:t>8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i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4400" dirty="0">
                              <a:solidFill>
                                <a:schemeClr val="tx1"/>
                              </a:solidFill>
                            </a:rPr>
                            <a:t> = 2</a:t>
                          </a:r>
                          <a:r>
                            <a:rPr lang="en-GB" sz="4400" i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44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8497751"/>
                      </a:ext>
                    </a:extLst>
                  </a:tr>
                  <a:tr h="2306040">
                    <a:tc>
                      <a:txBody>
                        <a:bodyPr/>
                        <a:lstStyle/>
                        <a:p>
                          <a:pPr algn="ctr"/>
                          <a:endParaRPr lang="en-GB" sz="4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37897" t="-171768" r="-138095" b="-52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dirty="0">
                              <a:solidFill>
                                <a:schemeClr val="tx1"/>
                              </a:solidFill>
                            </a:rPr>
                            <a:t>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7724877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" name="Rectangle 10"/>
          <p:cNvSpPr/>
          <p:nvPr/>
        </p:nvSpPr>
        <p:spPr>
          <a:xfrm>
            <a:off x="1056189" y="2164145"/>
            <a:ext cx="75533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4400" dirty="0">
                <a:solidFill>
                  <a:prstClr val="black"/>
                </a:solidFill>
              </a:rPr>
              <a:t>36</a:t>
            </a:r>
          </a:p>
        </p:txBody>
      </p:sp>
      <p:sp>
        <p:nvSpPr>
          <p:cNvPr id="42" name="Rectangle 41"/>
          <p:cNvSpPr/>
          <p:nvPr/>
        </p:nvSpPr>
        <p:spPr>
          <a:xfrm>
            <a:off x="3287688" y="2132856"/>
            <a:ext cx="4700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4400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43" name="Rectangle 42"/>
          <p:cNvSpPr/>
          <p:nvPr/>
        </p:nvSpPr>
        <p:spPr>
          <a:xfrm>
            <a:off x="8275248" y="3425212"/>
            <a:ext cx="75533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4400" dirty="0">
                <a:solidFill>
                  <a:prstClr val="black"/>
                </a:solidFill>
              </a:rPr>
              <a:t>72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0339536" y="3356992"/>
            <a:ext cx="75533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4400" dirty="0">
                <a:solidFill>
                  <a:prstClr val="black"/>
                </a:solidFill>
              </a:rPr>
              <a:t>16</a:t>
            </a:r>
          </a:p>
        </p:txBody>
      </p:sp>
      <p:sp>
        <p:nvSpPr>
          <p:cNvPr id="45" name="Rectangle 44"/>
          <p:cNvSpPr/>
          <p:nvPr/>
        </p:nvSpPr>
        <p:spPr>
          <a:xfrm>
            <a:off x="8288370" y="5130032"/>
            <a:ext cx="75533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4400" dirty="0">
                <a:solidFill>
                  <a:prstClr val="black"/>
                </a:solidFill>
              </a:rPr>
              <a:t>40</a:t>
            </a:r>
          </a:p>
        </p:txBody>
      </p:sp>
      <p:sp>
        <p:nvSpPr>
          <p:cNvPr id="46" name="Rectangle 45"/>
          <p:cNvSpPr/>
          <p:nvPr/>
        </p:nvSpPr>
        <p:spPr>
          <a:xfrm>
            <a:off x="926607" y="5085184"/>
            <a:ext cx="104067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4400" dirty="0">
                <a:solidFill>
                  <a:prstClr val="black"/>
                </a:solidFill>
              </a:rPr>
              <a:t>300</a:t>
            </a:r>
          </a:p>
        </p:txBody>
      </p:sp>
      <p:sp>
        <p:nvSpPr>
          <p:cNvPr id="5" name="Rectangle 4"/>
          <p:cNvSpPr/>
          <p:nvPr/>
        </p:nvSpPr>
        <p:spPr>
          <a:xfrm>
            <a:off x="3210744" y="5157192"/>
            <a:ext cx="75533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4400" dirty="0">
                <a:solidFill>
                  <a:prstClr val="black"/>
                </a:solidFill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2304240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2" grpId="0"/>
      <p:bldP spid="43" grpId="0"/>
      <p:bldP spid="44" grpId="0"/>
      <p:bldP spid="46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99456" y="5411305"/>
            <a:ext cx="9649072" cy="1077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tx1"/>
                </a:solidFill>
              </a:rPr>
              <a:t>Then determine what the mean and standard deviation </a:t>
            </a:r>
          </a:p>
          <a:p>
            <a:pPr algn="ctr"/>
            <a:r>
              <a:rPr lang="en-GB" sz="3200" dirty="0">
                <a:solidFill>
                  <a:schemeClr val="tx1"/>
                </a:solidFill>
              </a:rPr>
              <a:t>would have been for the original uncoded data.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F4E4D5-0341-0E77-48EC-AB848473EC31}"/>
              </a:ext>
            </a:extLst>
          </p:cNvPr>
          <p:cNvSpPr txBox="1"/>
          <p:nvPr/>
        </p:nvSpPr>
        <p:spPr>
          <a:xfrm>
            <a:off x="2567608" y="367887"/>
            <a:ext cx="6264696" cy="101566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</a:t>
            </a:r>
            <a:r>
              <a:rPr kumimoji="0" lang="en-GB" sz="6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Jist</a:t>
            </a: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of Coding</a:t>
            </a:r>
            <a:endParaRPr kumimoji="0" lang="en-GB" sz="6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C87268-61A4-26E7-A97E-071F37614756}"/>
              </a:ext>
            </a:extLst>
          </p:cNvPr>
          <p:cNvSpPr txBox="1"/>
          <p:nvPr/>
        </p:nvSpPr>
        <p:spPr>
          <a:xfrm>
            <a:off x="335360" y="1731415"/>
            <a:ext cx="113772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 want to find the mean and standard deviation of a set of data.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E99CE4-20A2-F99C-81B9-EE4597DF28A6}"/>
              </a:ext>
            </a:extLst>
          </p:cNvPr>
          <p:cNvSpPr txBox="1"/>
          <p:nvPr/>
        </p:nvSpPr>
        <p:spPr>
          <a:xfrm>
            <a:off x="407368" y="2638072"/>
            <a:ext cx="1108923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 transform the values</a:t>
            </a:r>
            <a:r>
              <a:rPr lang="en-GB" sz="3200" dirty="0">
                <a:solidFill>
                  <a:prstClr val="black"/>
                </a:solidFill>
                <a:latin typeface="Calibri"/>
              </a:rPr>
              <a:t> of your data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using a rule,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 make them more user friendly.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0D45CA-588D-96C3-E186-AAB532667F4E}"/>
              </a:ext>
            </a:extLst>
          </p:cNvPr>
          <p:cNvSpPr txBox="1"/>
          <p:nvPr/>
        </p:nvSpPr>
        <p:spPr>
          <a:xfrm>
            <a:off x="479376" y="4005064"/>
            <a:ext cx="108012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32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 can then easily calculate the mean and standard deviation </a:t>
            </a:r>
          </a:p>
          <a:p>
            <a:pPr algn="ctr"/>
            <a:r>
              <a:rPr kumimoji="0" lang="en-GB" sz="32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 the ‘coded’ data.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4214656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883678" y="1274857"/>
            <a:ext cx="7560840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tx1"/>
                </a:solidFill>
              </a:rPr>
              <a:t>£1000    £2000    £3000    £4000   £5000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17081" y="5056450"/>
            <a:ext cx="7632848" cy="646331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£1    £2    £3    £4   £5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5286" y="1295059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Original Data (</a:t>
            </a:r>
            <a:r>
              <a:rPr lang="en-GB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600" dirty="0"/>
              <a:t>)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9302" y="5042850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Coded Data (</a:t>
            </a:r>
            <a:r>
              <a:rPr lang="en-GB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3600" dirty="0"/>
              <a:t>) </a:t>
            </a:r>
          </a:p>
        </p:txBody>
      </p:sp>
      <p:cxnSp>
        <p:nvCxnSpPr>
          <p:cNvPr id="6" name="Straight Arrow Connector 5"/>
          <p:cNvCxnSpPr>
            <a:cxnSpLocks/>
          </p:cNvCxnSpPr>
          <p:nvPr/>
        </p:nvCxnSpPr>
        <p:spPr>
          <a:xfrm>
            <a:off x="7536160" y="1941390"/>
            <a:ext cx="0" cy="3115060"/>
          </a:xfrm>
          <a:prstGeom prst="straightConnector1">
            <a:avLst/>
          </a:prstGeom>
          <a:ln w="793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896200" y="3075057"/>
            <a:ext cx="3575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Coding (÷1000)</a:t>
            </a:r>
          </a:p>
        </p:txBody>
      </p:sp>
    </p:spTree>
    <p:extLst>
      <p:ext uri="{BB962C8B-B14F-4D97-AF65-F5344CB8AC3E}">
        <p14:creationId xmlns:p14="http://schemas.microsoft.com/office/powerpoint/2010/main" val="688794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65643" y="5555933"/>
            <a:ext cx="103691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5400" dirty="0">
                <a:solidFill>
                  <a:prstClr val="black"/>
                </a:solidFill>
              </a:rPr>
              <a:t>The mean would increase by 0.5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7674073"/>
              </p:ext>
            </p:extLst>
          </p:nvPr>
        </p:nvGraphicFramePr>
        <p:xfrm>
          <a:off x="361587" y="2699150"/>
          <a:ext cx="11521279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5826">
                  <a:extLst>
                    <a:ext uri="{9D8B030D-6E8A-4147-A177-3AD203B41FA5}">
                      <a16:colId xmlns:a16="http://schemas.microsoft.com/office/drawing/2014/main" val="1250868522"/>
                    </a:ext>
                  </a:extLst>
                </a:gridCol>
                <a:gridCol w="1725826">
                  <a:extLst>
                    <a:ext uri="{9D8B030D-6E8A-4147-A177-3AD203B41FA5}">
                      <a16:colId xmlns:a16="http://schemas.microsoft.com/office/drawing/2014/main" val="4206879136"/>
                    </a:ext>
                  </a:extLst>
                </a:gridCol>
                <a:gridCol w="1725826">
                  <a:extLst>
                    <a:ext uri="{9D8B030D-6E8A-4147-A177-3AD203B41FA5}">
                      <a16:colId xmlns:a16="http://schemas.microsoft.com/office/drawing/2014/main" val="1834063289"/>
                    </a:ext>
                  </a:extLst>
                </a:gridCol>
                <a:gridCol w="1725826">
                  <a:extLst>
                    <a:ext uri="{9D8B030D-6E8A-4147-A177-3AD203B41FA5}">
                      <a16:colId xmlns:a16="http://schemas.microsoft.com/office/drawing/2014/main" val="1507418778"/>
                    </a:ext>
                  </a:extLst>
                </a:gridCol>
                <a:gridCol w="1725826">
                  <a:extLst>
                    <a:ext uri="{9D8B030D-6E8A-4147-A177-3AD203B41FA5}">
                      <a16:colId xmlns:a16="http://schemas.microsoft.com/office/drawing/2014/main" val="3875214684"/>
                    </a:ext>
                  </a:extLst>
                </a:gridCol>
                <a:gridCol w="2892149">
                  <a:extLst>
                    <a:ext uri="{9D8B030D-6E8A-4147-A177-3AD203B41FA5}">
                      <a16:colId xmlns:a16="http://schemas.microsoft.com/office/drawing/2014/main" val="717942171"/>
                    </a:ext>
                  </a:extLst>
                </a:gridCol>
              </a:tblGrid>
              <a:tr h="643954"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FF0000"/>
                          </a:solidFill>
                        </a:rPr>
                        <a:t>1.1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FF0000"/>
                          </a:solidFill>
                        </a:rPr>
                        <a:t>1.4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FF0000"/>
                          </a:solidFill>
                        </a:rPr>
                        <a:t>1.2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FF0000"/>
                          </a:solidFill>
                        </a:rPr>
                        <a:t>1.5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FF0000"/>
                          </a:solidFill>
                        </a:rPr>
                        <a:t>1.3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Mean = 1.</a:t>
                      </a:r>
                      <a:r>
                        <a:rPr lang="en-GB" sz="4400" baseline="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GB" sz="4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5390635"/>
                  </a:ext>
                </a:extLst>
              </a:tr>
              <a:tr h="643954"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+0.5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+0.5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+0.5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+0.5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+0.5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7597353"/>
                  </a:ext>
                </a:extLst>
              </a:tr>
              <a:tr h="643954"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0000FF"/>
                          </a:solidFill>
                        </a:rPr>
                        <a:t>1.6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0000FF"/>
                          </a:solidFill>
                        </a:rPr>
                        <a:t>1.9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0000FF"/>
                          </a:solidFill>
                        </a:rPr>
                        <a:t>1.7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0000FF"/>
                          </a:solidFill>
                        </a:rPr>
                        <a:t>2.0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0000FF"/>
                          </a:solidFill>
                        </a:rPr>
                        <a:t>1.8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5231492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9002546" y="4498460"/>
            <a:ext cx="28803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4400" b="1" dirty="0">
                <a:solidFill>
                  <a:prstClr val="black"/>
                </a:solidFill>
              </a:rPr>
              <a:t>Mean = 1.8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815F76-CFFE-9AA5-2BCC-79E3E8AB04E2}"/>
              </a:ext>
            </a:extLst>
          </p:cNvPr>
          <p:cNvSpPr txBox="1"/>
          <p:nvPr/>
        </p:nvSpPr>
        <p:spPr>
          <a:xfrm>
            <a:off x="263352" y="352108"/>
            <a:ext cx="11593288" cy="17543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What would happen to the </a:t>
            </a:r>
            <a:r>
              <a:rPr lang="en-GB" sz="5400" b="1" dirty="0">
                <a:solidFill>
                  <a:schemeClr val="tx1"/>
                </a:solidFill>
              </a:rPr>
              <a:t>mean</a:t>
            </a:r>
            <a:r>
              <a:rPr lang="en-GB" sz="5400" dirty="0">
                <a:solidFill>
                  <a:schemeClr val="tx1"/>
                </a:solidFill>
              </a:rPr>
              <a:t> if you increase every piece of data by 0.5?</a:t>
            </a:r>
          </a:p>
        </p:txBody>
      </p:sp>
    </p:spTree>
    <p:extLst>
      <p:ext uri="{BB962C8B-B14F-4D97-AF65-F5344CB8AC3E}">
        <p14:creationId xmlns:p14="http://schemas.microsoft.com/office/powerpoint/2010/main" val="1376239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78918" y="5661248"/>
            <a:ext cx="11305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4800" dirty="0">
                <a:solidFill>
                  <a:prstClr val="black"/>
                </a:solidFill>
              </a:rPr>
              <a:t>The standard deviation would be the same.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4B4BAE-018C-7313-2858-7E9A8DFC3BC9}"/>
              </a:ext>
            </a:extLst>
          </p:cNvPr>
          <p:cNvSpPr txBox="1"/>
          <p:nvPr/>
        </p:nvSpPr>
        <p:spPr>
          <a:xfrm>
            <a:off x="983432" y="188640"/>
            <a:ext cx="9896228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chemeClr val="tx1"/>
                </a:solidFill>
              </a:rPr>
              <a:t>What would happen to the </a:t>
            </a:r>
          </a:p>
          <a:p>
            <a:pPr algn="ctr"/>
            <a:r>
              <a:rPr lang="en-GB" sz="4800" b="1" dirty="0">
                <a:solidFill>
                  <a:schemeClr val="tx1"/>
                </a:solidFill>
              </a:rPr>
              <a:t>standard deviation </a:t>
            </a:r>
            <a:r>
              <a:rPr lang="en-GB" sz="4800" dirty="0">
                <a:solidFill>
                  <a:schemeClr val="tx1"/>
                </a:solidFill>
              </a:rPr>
              <a:t>if you </a:t>
            </a:r>
          </a:p>
          <a:p>
            <a:pPr algn="ctr"/>
            <a:r>
              <a:rPr lang="en-GB" sz="4800" dirty="0">
                <a:solidFill>
                  <a:schemeClr val="tx1"/>
                </a:solidFill>
              </a:rPr>
              <a:t>increase every piece of data by 0.5?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601DAB56-B417-B08C-6F4A-A101962825C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33924778"/>
                  </p:ext>
                </p:extLst>
              </p:nvPr>
            </p:nvGraphicFramePr>
            <p:xfrm>
              <a:off x="361587" y="2854424"/>
              <a:ext cx="11521279" cy="25908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25826">
                      <a:extLst>
                        <a:ext uri="{9D8B030D-6E8A-4147-A177-3AD203B41FA5}">
                          <a16:colId xmlns:a16="http://schemas.microsoft.com/office/drawing/2014/main" val="1250868522"/>
                        </a:ext>
                      </a:extLst>
                    </a:gridCol>
                    <a:gridCol w="1725826">
                      <a:extLst>
                        <a:ext uri="{9D8B030D-6E8A-4147-A177-3AD203B41FA5}">
                          <a16:colId xmlns:a16="http://schemas.microsoft.com/office/drawing/2014/main" val="4206879136"/>
                        </a:ext>
                      </a:extLst>
                    </a:gridCol>
                    <a:gridCol w="1725826">
                      <a:extLst>
                        <a:ext uri="{9D8B030D-6E8A-4147-A177-3AD203B41FA5}">
                          <a16:colId xmlns:a16="http://schemas.microsoft.com/office/drawing/2014/main" val="1834063289"/>
                        </a:ext>
                      </a:extLst>
                    </a:gridCol>
                    <a:gridCol w="1725826">
                      <a:extLst>
                        <a:ext uri="{9D8B030D-6E8A-4147-A177-3AD203B41FA5}">
                          <a16:colId xmlns:a16="http://schemas.microsoft.com/office/drawing/2014/main" val="1507418778"/>
                        </a:ext>
                      </a:extLst>
                    </a:gridCol>
                    <a:gridCol w="1725826">
                      <a:extLst>
                        <a:ext uri="{9D8B030D-6E8A-4147-A177-3AD203B41FA5}">
                          <a16:colId xmlns:a16="http://schemas.microsoft.com/office/drawing/2014/main" val="3875214684"/>
                        </a:ext>
                      </a:extLst>
                    </a:gridCol>
                    <a:gridCol w="2892149">
                      <a:extLst>
                        <a:ext uri="{9D8B030D-6E8A-4147-A177-3AD203B41FA5}">
                          <a16:colId xmlns:a16="http://schemas.microsoft.com/office/drawing/2014/main" val="717942171"/>
                        </a:ext>
                      </a:extLst>
                    </a:gridCol>
                  </a:tblGrid>
                  <a:tr h="64395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5400" b="0" dirty="0">
                              <a:solidFill>
                                <a:srgbClr val="FF0000"/>
                              </a:solidFill>
                            </a:rPr>
                            <a:t>1.1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5400" b="0" dirty="0">
                              <a:solidFill>
                                <a:srgbClr val="FF0000"/>
                              </a:solidFill>
                            </a:rPr>
                            <a:t>1.4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5400" b="0" dirty="0">
                              <a:solidFill>
                                <a:srgbClr val="FF0000"/>
                              </a:solidFill>
                            </a:rPr>
                            <a:t>1.2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5400" b="0" dirty="0">
                              <a:solidFill>
                                <a:srgbClr val="FF0000"/>
                              </a:solidFill>
                            </a:rPr>
                            <a:t>1.5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5400" b="0" dirty="0">
                              <a:solidFill>
                                <a:srgbClr val="FF0000"/>
                              </a:solidFill>
                            </a:rPr>
                            <a:t>1.3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GB" sz="44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𝝈</m:t>
                              </m:r>
                            </m:oMath>
                          </a14:m>
                          <a:r>
                            <a:rPr lang="en-GB" sz="4400" dirty="0">
                              <a:solidFill>
                                <a:schemeClr val="tx1"/>
                              </a:solidFill>
                            </a:rPr>
                            <a:t> =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15390635"/>
                      </a:ext>
                    </a:extLst>
                  </a:tr>
                  <a:tr h="64395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dirty="0">
                              <a:solidFill>
                                <a:schemeClr val="tx1"/>
                              </a:solidFill>
                            </a:rPr>
                            <a:t>+0.5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dirty="0">
                              <a:solidFill>
                                <a:schemeClr val="tx1"/>
                              </a:solidFill>
                            </a:rPr>
                            <a:t>+0.5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dirty="0">
                              <a:solidFill>
                                <a:schemeClr val="tx1"/>
                              </a:solidFill>
                            </a:rPr>
                            <a:t>+0.5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dirty="0">
                              <a:solidFill>
                                <a:schemeClr val="tx1"/>
                              </a:solidFill>
                            </a:rPr>
                            <a:t>+0.5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dirty="0">
                              <a:solidFill>
                                <a:schemeClr val="tx1"/>
                              </a:solidFill>
                            </a:rPr>
                            <a:t>+0.5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4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67597353"/>
                      </a:ext>
                    </a:extLst>
                  </a:tr>
                  <a:tr h="64395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5400" b="0" dirty="0">
                              <a:solidFill>
                                <a:srgbClr val="0000FF"/>
                              </a:solidFill>
                            </a:rPr>
                            <a:t>1.6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5400" b="0" dirty="0">
                              <a:solidFill>
                                <a:srgbClr val="0000FF"/>
                              </a:solidFill>
                            </a:rPr>
                            <a:t>1.9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5400" b="0" dirty="0">
                              <a:solidFill>
                                <a:srgbClr val="0000FF"/>
                              </a:solidFill>
                            </a:rPr>
                            <a:t>1.7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5400" b="0" dirty="0">
                              <a:solidFill>
                                <a:srgbClr val="0000FF"/>
                              </a:solidFill>
                            </a:rPr>
                            <a:t>2.0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5400" b="0" dirty="0">
                              <a:solidFill>
                                <a:srgbClr val="0000FF"/>
                              </a:solidFill>
                            </a:rPr>
                            <a:t>1.8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4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23523149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601DAB56-B417-B08C-6F4A-A101962825C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33924778"/>
                  </p:ext>
                </p:extLst>
              </p:nvPr>
            </p:nvGraphicFramePr>
            <p:xfrm>
              <a:off x="361587" y="2854424"/>
              <a:ext cx="11521279" cy="25908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25826">
                      <a:extLst>
                        <a:ext uri="{9D8B030D-6E8A-4147-A177-3AD203B41FA5}">
                          <a16:colId xmlns:a16="http://schemas.microsoft.com/office/drawing/2014/main" val="1250868522"/>
                        </a:ext>
                      </a:extLst>
                    </a:gridCol>
                    <a:gridCol w="1725826">
                      <a:extLst>
                        <a:ext uri="{9D8B030D-6E8A-4147-A177-3AD203B41FA5}">
                          <a16:colId xmlns:a16="http://schemas.microsoft.com/office/drawing/2014/main" val="4206879136"/>
                        </a:ext>
                      </a:extLst>
                    </a:gridCol>
                    <a:gridCol w="1725826">
                      <a:extLst>
                        <a:ext uri="{9D8B030D-6E8A-4147-A177-3AD203B41FA5}">
                          <a16:colId xmlns:a16="http://schemas.microsoft.com/office/drawing/2014/main" val="1834063289"/>
                        </a:ext>
                      </a:extLst>
                    </a:gridCol>
                    <a:gridCol w="1725826">
                      <a:extLst>
                        <a:ext uri="{9D8B030D-6E8A-4147-A177-3AD203B41FA5}">
                          <a16:colId xmlns:a16="http://schemas.microsoft.com/office/drawing/2014/main" val="1507418778"/>
                        </a:ext>
                      </a:extLst>
                    </a:gridCol>
                    <a:gridCol w="1725826">
                      <a:extLst>
                        <a:ext uri="{9D8B030D-6E8A-4147-A177-3AD203B41FA5}">
                          <a16:colId xmlns:a16="http://schemas.microsoft.com/office/drawing/2014/main" val="3875214684"/>
                        </a:ext>
                      </a:extLst>
                    </a:gridCol>
                    <a:gridCol w="2892149">
                      <a:extLst>
                        <a:ext uri="{9D8B030D-6E8A-4147-A177-3AD203B41FA5}">
                          <a16:colId xmlns:a16="http://schemas.microsoft.com/office/drawing/2014/main" val="717942171"/>
                        </a:ext>
                      </a:extLst>
                    </a:gridCol>
                  </a:tblGrid>
                  <a:tr h="9144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5400" b="0" dirty="0">
                              <a:solidFill>
                                <a:srgbClr val="FF0000"/>
                              </a:solidFill>
                            </a:rPr>
                            <a:t>1.1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5400" b="0" dirty="0">
                              <a:solidFill>
                                <a:srgbClr val="FF0000"/>
                              </a:solidFill>
                            </a:rPr>
                            <a:t>1.4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5400" b="0" dirty="0">
                              <a:solidFill>
                                <a:srgbClr val="FF0000"/>
                              </a:solidFill>
                            </a:rPr>
                            <a:t>1.2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5400" b="0" dirty="0">
                              <a:solidFill>
                                <a:srgbClr val="FF0000"/>
                              </a:solidFill>
                            </a:rPr>
                            <a:t>1.5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5400" b="0" dirty="0">
                              <a:solidFill>
                                <a:srgbClr val="FF0000"/>
                              </a:solidFill>
                            </a:rPr>
                            <a:t>1.3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98316" t="-18667" r="-421" b="-224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15390635"/>
                      </a:ext>
                    </a:extLst>
                  </a:tr>
                  <a:tr h="762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dirty="0">
                              <a:solidFill>
                                <a:schemeClr val="tx1"/>
                              </a:solidFill>
                            </a:rPr>
                            <a:t>+0.5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dirty="0">
                              <a:solidFill>
                                <a:schemeClr val="tx1"/>
                              </a:solidFill>
                            </a:rPr>
                            <a:t>+0.5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dirty="0">
                              <a:solidFill>
                                <a:schemeClr val="tx1"/>
                              </a:solidFill>
                            </a:rPr>
                            <a:t>+0.5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dirty="0">
                              <a:solidFill>
                                <a:schemeClr val="tx1"/>
                              </a:solidFill>
                            </a:rPr>
                            <a:t>+0.5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dirty="0">
                              <a:solidFill>
                                <a:schemeClr val="tx1"/>
                              </a:solidFill>
                            </a:rPr>
                            <a:t>+0.5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4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67597353"/>
                      </a:ext>
                    </a:extLst>
                  </a:tr>
                  <a:tr h="9144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5400" b="0" dirty="0">
                              <a:solidFill>
                                <a:srgbClr val="0000FF"/>
                              </a:solidFill>
                            </a:rPr>
                            <a:t>1.6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5400" b="0" dirty="0">
                              <a:solidFill>
                                <a:srgbClr val="0000FF"/>
                              </a:solidFill>
                            </a:rPr>
                            <a:t>1.9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5400" b="0" dirty="0">
                              <a:solidFill>
                                <a:srgbClr val="0000FF"/>
                              </a:solidFill>
                            </a:rPr>
                            <a:t>1.7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5400" b="0" dirty="0">
                              <a:solidFill>
                                <a:srgbClr val="0000FF"/>
                              </a:solidFill>
                            </a:rPr>
                            <a:t>2.0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5400" b="0" dirty="0">
                              <a:solidFill>
                                <a:srgbClr val="0000FF"/>
                              </a:solidFill>
                            </a:rPr>
                            <a:t>1.8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4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23523149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7FF674A0-E995-C516-0E28-76667E2D3AAB}"/>
                  </a:ext>
                </a:extLst>
              </p:cNvPr>
              <p:cNvSpPr/>
              <p:nvPr/>
            </p:nvSpPr>
            <p:spPr>
              <a:xfrm>
                <a:off x="9002546" y="4653734"/>
                <a:ext cx="2880319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GB" sz="4400" b="1" i="1">
                        <a:latin typeface="Cambria Math"/>
                      </a:rPr>
                      <m:t>𝝈</m:t>
                    </m:r>
                  </m:oMath>
                </a14:m>
                <a:r>
                  <a:rPr lang="en-GB" sz="4400" b="1" dirty="0">
                    <a:solidFill>
                      <a:prstClr val="black"/>
                    </a:solidFill>
                  </a:rPr>
                  <a:t> = </a:t>
                </a: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7FF674A0-E995-C516-0E28-76667E2D3A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2546" y="4653734"/>
                <a:ext cx="2880319" cy="769441"/>
              </a:xfrm>
              <a:prstGeom prst="rect">
                <a:avLst/>
              </a:prstGeom>
              <a:blipFill>
                <a:blip r:embed="rId3"/>
                <a:stretch>
                  <a:fillRect t="-15748" b="-362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395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67408" y="5517232"/>
            <a:ext cx="105331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4800" dirty="0">
                <a:solidFill>
                  <a:prstClr val="black"/>
                </a:solidFill>
              </a:rPr>
              <a:t>The mean would become 3 times bigger.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9571227"/>
              </p:ext>
            </p:extLst>
          </p:nvPr>
        </p:nvGraphicFramePr>
        <p:xfrm>
          <a:off x="479376" y="2708920"/>
          <a:ext cx="11305257" cy="2346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3467">
                  <a:extLst>
                    <a:ext uri="{9D8B030D-6E8A-4147-A177-3AD203B41FA5}">
                      <a16:colId xmlns:a16="http://schemas.microsoft.com/office/drawing/2014/main" val="1250868522"/>
                    </a:ext>
                  </a:extLst>
                </a:gridCol>
                <a:gridCol w="1693467">
                  <a:extLst>
                    <a:ext uri="{9D8B030D-6E8A-4147-A177-3AD203B41FA5}">
                      <a16:colId xmlns:a16="http://schemas.microsoft.com/office/drawing/2014/main" val="4206879136"/>
                    </a:ext>
                  </a:extLst>
                </a:gridCol>
                <a:gridCol w="1693467">
                  <a:extLst>
                    <a:ext uri="{9D8B030D-6E8A-4147-A177-3AD203B41FA5}">
                      <a16:colId xmlns:a16="http://schemas.microsoft.com/office/drawing/2014/main" val="1834063289"/>
                    </a:ext>
                  </a:extLst>
                </a:gridCol>
                <a:gridCol w="1693467">
                  <a:extLst>
                    <a:ext uri="{9D8B030D-6E8A-4147-A177-3AD203B41FA5}">
                      <a16:colId xmlns:a16="http://schemas.microsoft.com/office/drawing/2014/main" val="1507418778"/>
                    </a:ext>
                  </a:extLst>
                </a:gridCol>
                <a:gridCol w="1693467">
                  <a:extLst>
                    <a:ext uri="{9D8B030D-6E8A-4147-A177-3AD203B41FA5}">
                      <a16:colId xmlns:a16="http://schemas.microsoft.com/office/drawing/2014/main" val="3875214684"/>
                    </a:ext>
                  </a:extLst>
                </a:gridCol>
                <a:gridCol w="2837922">
                  <a:extLst>
                    <a:ext uri="{9D8B030D-6E8A-4147-A177-3AD203B41FA5}">
                      <a16:colId xmlns:a16="http://schemas.microsoft.com/office/drawing/2014/main" val="717942171"/>
                    </a:ext>
                  </a:extLst>
                </a:gridCol>
              </a:tblGrid>
              <a:tr h="643954">
                <a:tc>
                  <a:txBody>
                    <a:bodyPr/>
                    <a:lstStyle/>
                    <a:p>
                      <a:pPr algn="ctr"/>
                      <a:r>
                        <a:rPr lang="en-GB" sz="4800" b="0" dirty="0">
                          <a:solidFill>
                            <a:srgbClr val="00B050"/>
                          </a:solidFill>
                        </a:rPr>
                        <a:t>1.1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b="0" dirty="0">
                          <a:solidFill>
                            <a:srgbClr val="00B050"/>
                          </a:solidFill>
                        </a:rPr>
                        <a:t>1.4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b="0" dirty="0">
                          <a:solidFill>
                            <a:srgbClr val="00B050"/>
                          </a:solidFill>
                        </a:rPr>
                        <a:t>1.2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b="0" dirty="0">
                          <a:solidFill>
                            <a:srgbClr val="00B050"/>
                          </a:solidFill>
                        </a:rPr>
                        <a:t>1.5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b="0" dirty="0">
                          <a:solidFill>
                            <a:srgbClr val="00B050"/>
                          </a:solidFill>
                        </a:rPr>
                        <a:t>1.3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Mean = 1.</a:t>
                      </a:r>
                      <a:r>
                        <a:rPr lang="en-GB" sz="4000" baseline="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GB" sz="4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5390635"/>
                  </a:ext>
                </a:extLst>
              </a:tr>
              <a:tr h="643954"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solidFill>
                            <a:schemeClr val="tx1"/>
                          </a:solidFill>
                        </a:rPr>
                        <a:t>x 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solidFill>
                            <a:schemeClr val="tx1"/>
                          </a:solidFill>
                        </a:rPr>
                        <a:t>x 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solidFill>
                            <a:schemeClr val="tx1"/>
                          </a:solidFill>
                        </a:rPr>
                        <a:t>x 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solidFill>
                            <a:schemeClr val="tx1"/>
                          </a:solidFill>
                        </a:rPr>
                        <a:t>x 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solidFill>
                            <a:schemeClr val="tx1"/>
                          </a:solidFill>
                        </a:rPr>
                        <a:t>x 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7597353"/>
                  </a:ext>
                </a:extLst>
              </a:tr>
              <a:tr h="643954">
                <a:tc>
                  <a:txBody>
                    <a:bodyPr/>
                    <a:lstStyle/>
                    <a:p>
                      <a:pPr algn="ctr"/>
                      <a:r>
                        <a:rPr lang="en-GB" sz="4800" b="0" dirty="0">
                          <a:solidFill>
                            <a:srgbClr val="7030A0"/>
                          </a:solidFill>
                        </a:rPr>
                        <a:t>3.3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b="0" dirty="0">
                          <a:solidFill>
                            <a:srgbClr val="7030A0"/>
                          </a:solidFill>
                        </a:rPr>
                        <a:t>4.2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b="0" dirty="0">
                          <a:solidFill>
                            <a:srgbClr val="7030A0"/>
                          </a:solidFill>
                        </a:rPr>
                        <a:t>3.6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b="0" dirty="0">
                          <a:solidFill>
                            <a:srgbClr val="7030A0"/>
                          </a:solidFill>
                        </a:rPr>
                        <a:t>4.5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b="0" dirty="0">
                          <a:solidFill>
                            <a:srgbClr val="7030A0"/>
                          </a:solidFill>
                        </a:rPr>
                        <a:t>3.9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5231492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9084333" y="4269589"/>
            <a:ext cx="25619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4000" b="1" dirty="0">
                <a:solidFill>
                  <a:prstClr val="black"/>
                </a:solidFill>
              </a:rPr>
              <a:t>Mean = 3.9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855A86-F4DA-568E-AD89-7EF3D6CB2CB0}"/>
              </a:ext>
            </a:extLst>
          </p:cNvPr>
          <p:cNvSpPr txBox="1"/>
          <p:nvPr/>
        </p:nvSpPr>
        <p:spPr>
          <a:xfrm>
            <a:off x="299356" y="404664"/>
            <a:ext cx="11593288" cy="17543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What would happen to the </a:t>
            </a:r>
            <a:r>
              <a:rPr lang="en-GB" sz="5400" b="1" dirty="0">
                <a:solidFill>
                  <a:schemeClr val="tx1"/>
                </a:solidFill>
              </a:rPr>
              <a:t>mean</a:t>
            </a:r>
            <a:r>
              <a:rPr lang="en-GB" sz="5400" dirty="0">
                <a:solidFill>
                  <a:schemeClr val="tx1"/>
                </a:solidFill>
              </a:rPr>
              <a:t> if you multiply every piece of data by 3?</a:t>
            </a:r>
          </a:p>
        </p:txBody>
      </p:sp>
    </p:spTree>
    <p:extLst>
      <p:ext uri="{BB962C8B-B14F-4D97-AF65-F5344CB8AC3E}">
        <p14:creationId xmlns:p14="http://schemas.microsoft.com/office/powerpoint/2010/main" val="785225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9376" y="5589240"/>
            <a:ext cx="113052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</a:rPr>
              <a:t>The standard deviation would become 3 times bigger.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66AB7A-DABD-5AB6-41F0-88C32531E0F4}"/>
              </a:ext>
            </a:extLst>
          </p:cNvPr>
          <p:cNvSpPr txBox="1"/>
          <p:nvPr/>
        </p:nvSpPr>
        <p:spPr>
          <a:xfrm>
            <a:off x="1343437" y="178395"/>
            <a:ext cx="9505056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chemeClr val="tx1"/>
                </a:solidFill>
              </a:rPr>
              <a:t>What would happen to the </a:t>
            </a:r>
          </a:p>
          <a:p>
            <a:pPr algn="ctr"/>
            <a:r>
              <a:rPr lang="en-GB" sz="4800" b="1" dirty="0">
                <a:solidFill>
                  <a:schemeClr val="tx1"/>
                </a:solidFill>
              </a:rPr>
              <a:t>standard deviation </a:t>
            </a:r>
            <a:r>
              <a:rPr lang="en-GB" sz="4800" dirty="0">
                <a:solidFill>
                  <a:schemeClr val="tx1"/>
                </a:solidFill>
              </a:rPr>
              <a:t>if you </a:t>
            </a:r>
          </a:p>
          <a:p>
            <a:pPr algn="ctr"/>
            <a:r>
              <a:rPr lang="en-GB" sz="4800" dirty="0">
                <a:solidFill>
                  <a:schemeClr val="tx1"/>
                </a:solidFill>
              </a:rPr>
              <a:t>multiplied every piece of data by 3?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B093ED2A-8A49-8F53-2E0B-82ACC0AB103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89978959"/>
                  </p:ext>
                </p:extLst>
              </p:nvPr>
            </p:nvGraphicFramePr>
            <p:xfrm>
              <a:off x="443336" y="2924944"/>
              <a:ext cx="11305257" cy="23469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93467">
                      <a:extLst>
                        <a:ext uri="{9D8B030D-6E8A-4147-A177-3AD203B41FA5}">
                          <a16:colId xmlns:a16="http://schemas.microsoft.com/office/drawing/2014/main" val="1250868522"/>
                        </a:ext>
                      </a:extLst>
                    </a:gridCol>
                    <a:gridCol w="1693467">
                      <a:extLst>
                        <a:ext uri="{9D8B030D-6E8A-4147-A177-3AD203B41FA5}">
                          <a16:colId xmlns:a16="http://schemas.microsoft.com/office/drawing/2014/main" val="4206879136"/>
                        </a:ext>
                      </a:extLst>
                    </a:gridCol>
                    <a:gridCol w="1693467">
                      <a:extLst>
                        <a:ext uri="{9D8B030D-6E8A-4147-A177-3AD203B41FA5}">
                          <a16:colId xmlns:a16="http://schemas.microsoft.com/office/drawing/2014/main" val="1834063289"/>
                        </a:ext>
                      </a:extLst>
                    </a:gridCol>
                    <a:gridCol w="1693467">
                      <a:extLst>
                        <a:ext uri="{9D8B030D-6E8A-4147-A177-3AD203B41FA5}">
                          <a16:colId xmlns:a16="http://schemas.microsoft.com/office/drawing/2014/main" val="1507418778"/>
                        </a:ext>
                      </a:extLst>
                    </a:gridCol>
                    <a:gridCol w="1693467">
                      <a:extLst>
                        <a:ext uri="{9D8B030D-6E8A-4147-A177-3AD203B41FA5}">
                          <a16:colId xmlns:a16="http://schemas.microsoft.com/office/drawing/2014/main" val="3875214684"/>
                        </a:ext>
                      </a:extLst>
                    </a:gridCol>
                    <a:gridCol w="2837922">
                      <a:extLst>
                        <a:ext uri="{9D8B030D-6E8A-4147-A177-3AD203B41FA5}">
                          <a16:colId xmlns:a16="http://schemas.microsoft.com/office/drawing/2014/main" val="717942171"/>
                        </a:ext>
                      </a:extLst>
                    </a:gridCol>
                  </a:tblGrid>
                  <a:tr h="64395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800" b="0" dirty="0">
                              <a:solidFill>
                                <a:srgbClr val="00B050"/>
                              </a:solidFill>
                            </a:rPr>
                            <a:t>1.1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800" b="0" dirty="0">
                              <a:solidFill>
                                <a:srgbClr val="00B050"/>
                              </a:solidFill>
                            </a:rPr>
                            <a:t>1.4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800" b="0" dirty="0">
                              <a:solidFill>
                                <a:srgbClr val="00B050"/>
                              </a:solidFill>
                            </a:rPr>
                            <a:t>1.2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800" b="0" dirty="0">
                              <a:solidFill>
                                <a:srgbClr val="00B050"/>
                              </a:solidFill>
                            </a:rPr>
                            <a:t>1.5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800" b="0" dirty="0">
                              <a:solidFill>
                                <a:srgbClr val="00B050"/>
                              </a:solidFill>
                            </a:rPr>
                            <a:t>1.3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GB" sz="4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𝝈</m:t>
                              </m:r>
                            </m:oMath>
                          </a14:m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 = 0.141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15390635"/>
                      </a:ext>
                    </a:extLst>
                  </a:tr>
                  <a:tr h="64395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b="1" dirty="0">
                              <a:solidFill>
                                <a:schemeClr val="tx1"/>
                              </a:solidFill>
                            </a:rPr>
                            <a:t>x 3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b="1" dirty="0">
                              <a:solidFill>
                                <a:schemeClr val="tx1"/>
                              </a:solidFill>
                            </a:rPr>
                            <a:t>x 3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b="1" dirty="0">
                              <a:solidFill>
                                <a:schemeClr val="tx1"/>
                              </a:solidFill>
                            </a:rPr>
                            <a:t>x 3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b="1" dirty="0">
                              <a:solidFill>
                                <a:schemeClr val="tx1"/>
                              </a:solidFill>
                            </a:rPr>
                            <a:t>x 3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b="1" dirty="0">
                              <a:solidFill>
                                <a:schemeClr val="tx1"/>
                              </a:solidFill>
                            </a:rPr>
                            <a:t>x 3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0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67597353"/>
                      </a:ext>
                    </a:extLst>
                  </a:tr>
                  <a:tr h="64395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800" b="0" dirty="0">
                              <a:solidFill>
                                <a:srgbClr val="7030A0"/>
                              </a:solidFill>
                            </a:rPr>
                            <a:t>3.3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800" b="0" dirty="0">
                              <a:solidFill>
                                <a:srgbClr val="7030A0"/>
                              </a:solidFill>
                            </a:rPr>
                            <a:t>4.2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800" b="0" dirty="0">
                              <a:solidFill>
                                <a:srgbClr val="7030A0"/>
                              </a:solidFill>
                            </a:rPr>
                            <a:t>3.6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800" b="0" dirty="0">
                              <a:solidFill>
                                <a:srgbClr val="7030A0"/>
                              </a:solidFill>
                            </a:rPr>
                            <a:t>4.5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800" b="0" dirty="0">
                              <a:solidFill>
                                <a:srgbClr val="7030A0"/>
                              </a:solidFill>
                            </a:rPr>
                            <a:t>3.9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23523149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B093ED2A-8A49-8F53-2E0B-82ACC0AB103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89978959"/>
                  </p:ext>
                </p:extLst>
              </p:nvPr>
            </p:nvGraphicFramePr>
            <p:xfrm>
              <a:off x="443336" y="2924944"/>
              <a:ext cx="11305257" cy="23469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93467">
                      <a:extLst>
                        <a:ext uri="{9D8B030D-6E8A-4147-A177-3AD203B41FA5}">
                          <a16:colId xmlns:a16="http://schemas.microsoft.com/office/drawing/2014/main" val="1250868522"/>
                        </a:ext>
                      </a:extLst>
                    </a:gridCol>
                    <a:gridCol w="1693467">
                      <a:extLst>
                        <a:ext uri="{9D8B030D-6E8A-4147-A177-3AD203B41FA5}">
                          <a16:colId xmlns:a16="http://schemas.microsoft.com/office/drawing/2014/main" val="4206879136"/>
                        </a:ext>
                      </a:extLst>
                    </a:gridCol>
                    <a:gridCol w="1693467">
                      <a:extLst>
                        <a:ext uri="{9D8B030D-6E8A-4147-A177-3AD203B41FA5}">
                          <a16:colId xmlns:a16="http://schemas.microsoft.com/office/drawing/2014/main" val="1834063289"/>
                        </a:ext>
                      </a:extLst>
                    </a:gridCol>
                    <a:gridCol w="1693467">
                      <a:extLst>
                        <a:ext uri="{9D8B030D-6E8A-4147-A177-3AD203B41FA5}">
                          <a16:colId xmlns:a16="http://schemas.microsoft.com/office/drawing/2014/main" val="1507418778"/>
                        </a:ext>
                      </a:extLst>
                    </a:gridCol>
                    <a:gridCol w="1693467">
                      <a:extLst>
                        <a:ext uri="{9D8B030D-6E8A-4147-A177-3AD203B41FA5}">
                          <a16:colId xmlns:a16="http://schemas.microsoft.com/office/drawing/2014/main" val="3875214684"/>
                        </a:ext>
                      </a:extLst>
                    </a:gridCol>
                    <a:gridCol w="2837922">
                      <a:extLst>
                        <a:ext uri="{9D8B030D-6E8A-4147-A177-3AD203B41FA5}">
                          <a16:colId xmlns:a16="http://schemas.microsoft.com/office/drawing/2014/main" val="717942171"/>
                        </a:ext>
                      </a:extLst>
                    </a:gridCol>
                  </a:tblGrid>
                  <a:tr h="8229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800" b="0" dirty="0">
                              <a:solidFill>
                                <a:srgbClr val="00B050"/>
                              </a:solidFill>
                            </a:rPr>
                            <a:t>1.1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800" b="0" dirty="0">
                              <a:solidFill>
                                <a:srgbClr val="00B050"/>
                              </a:solidFill>
                            </a:rPr>
                            <a:t>1.4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800" b="0" dirty="0">
                              <a:solidFill>
                                <a:srgbClr val="00B050"/>
                              </a:solidFill>
                            </a:rPr>
                            <a:t>1.2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800" b="0" dirty="0">
                              <a:solidFill>
                                <a:srgbClr val="00B050"/>
                              </a:solidFill>
                            </a:rPr>
                            <a:t>1.5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800" b="0" dirty="0">
                              <a:solidFill>
                                <a:srgbClr val="00B050"/>
                              </a:solidFill>
                            </a:rPr>
                            <a:t>1.3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98498" t="-15556" r="-429" b="-2259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15390635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b="1" dirty="0">
                              <a:solidFill>
                                <a:schemeClr val="tx1"/>
                              </a:solidFill>
                            </a:rPr>
                            <a:t>x 3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b="1" dirty="0">
                              <a:solidFill>
                                <a:schemeClr val="tx1"/>
                              </a:solidFill>
                            </a:rPr>
                            <a:t>x 3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b="1" dirty="0">
                              <a:solidFill>
                                <a:schemeClr val="tx1"/>
                              </a:solidFill>
                            </a:rPr>
                            <a:t>x 3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b="1" dirty="0">
                              <a:solidFill>
                                <a:schemeClr val="tx1"/>
                              </a:solidFill>
                            </a:rPr>
                            <a:t>x 3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b="1" dirty="0">
                              <a:solidFill>
                                <a:schemeClr val="tx1"/>
                              </a:solidFill>
                            </a:rPr>
                            <a:t>x 3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00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67597353"/>
                      </a:ext>
                    </a:extLst>
                  </a:tr>
                  <a:tr h="8229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800" b="0" dirty="0">
                              <a:solidFill>
                                <a:srgbClr val="7030A0"/>
                              </a:solidFill>
                            </a:rPr>
                            <a:t>3.3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800" b="0" dirty="0">
                              <a:solidFill>
                                <a:srgbClr val="7030A0"/>
                              </a:solidFill>
                            </a:rPr>
                            <a:t>4.2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800" b="0" dirty="0">
                              <a:solidFill>
                                <a:srgbClr val="7030A0"/>
                              </a:solidFill>
                            </a:rPr>
                            <a:t>3.6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800" b="0" dirty="0">
                              <a:solidFill>
                                <a:srgbClr val="7030A0"/>
                              </a:solidFill>
                            </a:rPr>
                            <a:t>4.5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800" b="0" dirty="0">
                              <a:solidFill>
                                <a:srgbClr val="7030A0"/>
                              </a:solidFill>
                            </a:rPr>
                            <a:t>3.9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23523149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2904DE4-30CC-8C37-BE9F-8737EA673F21}"/>
                  </a:ext>
                </a:extLst>
              </p:cNvPr>
              <p:cNvSpPr/>
              <p:nvPr/>
            </p:nvSpPr>
            <p:spPr>
              <a:xfrm>
                <a:off x="8904312" y="4521314"/>
                <a:ext cx="2844281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4000" b="1" i="1">
                        <a:latin typeface="Cambria Math"/>
                      </a:rPr>
                      <m:t>𝝈</m:t>
                    </m:r>
                  </m:oMath>
                </a14:m>
                <a:r>
                  <a:rPr lang="en-GB" sz="4000" dirty="0"/>
                  <a:t> = </a:t>
                </a:r>
                <a:r>
                  <a:rPr lang="en-GB" sz="4000" b="1" dirty="0"/>
                  <a:t>0.423</a:t>
                </a:r>
                <a:r>
                  <a:rPr lang="en-GB" sz="4000" dirty="0"/>
                  <a:t> </a:t>
                </a:r>
              </a:p>
            </p:txBody>
          </p:sp>
        </mc:Choice>
        <mc:Fallback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2904DE4-30CC-8C37-BE9F-8737EA673F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4312" y="4521314"/>
                <a:ext cx="2844281" cy="707886"/>
              </a:xfrm>
              <a:prstGeom prst="rect">
                <a:avLst/>
              </a:prstGeom>
              <a:blipFill>
                <a:blip r:embed="rId3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9585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6575AA8-4F3F-D130-6A8C-143D2D126411}"/>
              </a:ext>
            </a:extLst>
          </p:cNvPr>
          <p:cNvSpPr txBox="1"/>
          <p:nvPr/>
        </p:nvSpPr>
        <p:spPr>
          <a:xfrm>
            <a:off x="551384" y="2427475"/>
            <a:ext cx="112332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Mean</a:t>
            </a:r>
            <a:r>
              <a:rPr lang="en-GB" sz="6000" dirty="0"/>
              <a:t> is effect by multipliers, dividers, addition and subtraction.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7A0703-4E80-F761-07CF-C2DE45B177CB}"/>
              </a:ext>
            </a:extLst>
          </p:cNvPr>
          <p:cNvSpPr txBox="1"/>
          <p:nvPr/>
        </p:nvSpPr>
        <p:spPr>
          <a:xfrm>
            <a:off x="1559496" y="332656"/>
            <a:ext cx="8928992" cy="175432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Coding effects 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Mean and Standard Deviation 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5850E2-8101-A766-B64B-5930C1E79CB0}"/>
              </a:ext>
            </a:extLst>
          </p:cNvPr>
          <p:cNvSpPr txBox="1"/>
          <p:nvPr/>
        </p:nvSpPr>
        <p:spPr>
          <a:xfrm>
            <a:off x="407368" y="4653136"/>
            <a:ext cx="113772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Standard Deviation </a:t>
            </a:r>
            <a:r>
              <a:rPr lang="en-GB" sz="6000" dirty="0"/>
              <a:t>is only effect by </a:t>
            </a:r>
          </a:p>
          <a:p>
            <a:pPr algn="ctr"/>
            <a:r>
              <a:rPr lang="en-GB" sz="6000" dirty="0"/>
              <a:t>multipliers and dividers.</a:t>
            </a:r>
          </a:p>
        </p:txBody>
      </p:sp>
    </p:spTree>
    <p:extLst>
      <p:ext uri="{BB962C8B-B14F-4D97-AF65-F5344CB8AC3E}">
        <p14:creationId xmlns:p14="http://schemas.microsoft.com/office/powerpoint/2010/main" val="3274332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3642018"/>
              </p:ext>
            </p:extLst>
          </p:nvPr>
        </p:nvGraphicFramePr>
        <p:xfrm>
          <a:off x="659395" y="260648"/>
          <a:ext cx="10873209" cy="628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4403">
                  <a:extLst>
                    <a:ext uri="{9D8B030D-6E8A-4147-A177-3AD203B41FA5}">
                      <a16:colId xmlns:a16="http://schemas.microsoft.com/office/drawing/2014/main" val="3592034026"/>
                    </a:ext>
                  </a:extLst>
                </a:gridCol>
                <a:gridCol w="3624403">
                  <a:extLst>
                    <a:ext uri="{9D8B030D-6E8A-4147-A177-3AD203B41FA5}">
                      <a16:colId xmlns:a16="http://schemas.microsoft.com/office/drawing/2014/main" val="1444392822"/>
                    </a:ext>
                  </a:extLst>
                </a:gridCol>
                <a:gridCol w="3624403">
                  <a:extLst>
                    <a:ext uri="{9D8B030D-6E8A-4147-A177-3AD203B41FA5}">
                      <a16:colId xmlns:a16="http://schemas.microsoft.com/office/drawing/2014/main" val="2727167653"/>
                    </a:ext>
                  </a:extLst>
                </a:gridCol>
              </a:tblGrid>
              <a:tr h="1466688"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chemeClr val="tx1"/>
                          </a:solidFill>
                        </a:rPr>
                        <a:t>Coding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A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chemeClr val="tx1"/>
                          </a:solidFill>
                        </a:rPr>
                        <a:t>Mean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A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chemeClr val="tx1"/>
                          </a:solidFill>
                        </a:rPr>
                        <a:t>Standard Deviation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B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531135"/>
                  </a:ext>
                </a:extLst>
              </a:tr>
              <a:tr h="814828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Add 10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5663"/>
                  </a:ext>
                </a:extLst>
              </a:tr>
              <a:tr h="814828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Subtract 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6348534"/>
                  </a:ext>
                </a:extLst>
              </a:tr>
              <a:tr h="814828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Multiply</a:t>
                      </a:r>
                      <a:r>
                        <a:rPr lang="en-GB" sz="4000" baseline="0" dirty="0">
                          <a:solidFill>
                            <a:schemeClr val="tx1"/>
                          </a:solidFill>
                        </a:rPr>
                        <a:t> by 3</a:t>
                      </a:r>
                      <a:endParaRPr lang="en-GB" sz="4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5217078"/>
                  </a:ext>
                </a:extLst>
              </a:tr>
              <a:tr h="814828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Divide by 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013980"/>
                  </a:ext>
                </a:extLst>
              </a:tr>
              <a:tr h="1466688">
                <a:tc>
                  <a:txBody>
                    <a:bodyPr/>
                    <a:lstStyle/>
                    <a:p>
                      <a:pPr algn="ctr"/>
                      <a:r>
                        <a:rPr lang="en-GB" sz="4000" baseline="0" dirty="0">
                          <a:solidFill>
                            <a:schemeClr val="tx1"/>
                          </a:solidFill>
                        </a:rPr>
                        <a:t>Multiply by 2 </a:t>
                      </a:r>
                    </a:p>
                    <a:p>
                      <a:pPr algn="ctr"/>
                      <a:r>
                        <a:rPr lang="en-GB" sz="4000" baseline="0" dirty="0">
                          <a:solidFill>
                            <a:schemeClr val="tx1"/>
                          </a:solidFill>
                        </a:rPr>
                        <a:t>and subtract 5</a:t>
                      </a:r>
                      <a:endParaRPr lang="en-GB" sz="4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2352625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4581211" y="1883674"/>
            <a:ext cx="28789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3600" dirty="0">
                <a:solidFill>
                  <a:prstClr val="black"/>
                </a:solidFill>
              </a:rPr>
              <a:t>Increase by 10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97016" y="2727805"/>
            <a:ext cx="23259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3600" dirty="0">
                <a:solidFill>
                  <a:prstClr val="black"/>
                </a:solidFill>
              </a:rPr>
              <a:t>Subtract 10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606159" y="3501008"/>
            <a:ext cx="28396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3600" dirty="0">
                <a:solidFill>
                  <a:prstClr val="black"/>
                </a:solidFill>
              </a:rPr>
              <a:t>3 times bigger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113178" y="1921459"/>
            <a:ext cx="30830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3600" dirty="0">
                <a:solidFill>
                  <a:prstClr val="black"/>
                </a:solidFill>
              </a:rPr>
              <a:t>Stay’s the same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47827" y="5189271"/>
            <a:ext cx="30963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3600" dirty="0">
                <a:solidFill>
                  <a:prstClr val="black"/>
                </a:solidFill>
              </a:rPr>
              <a:t>Double and decrease by 5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606159" y="4345415"/>
            <a:ext cx="30380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3600" dirty="0">
                <a:solidFill>
                  <a:prstClr val="black"/>
                </a:solidFill>
              </a:rPr>
              <a:t>3 times smaller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113178" y="2702862"/>
            <a:ext cx="30830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3600" dirty="0">
                <a:solidFill>
                  <a:prstClr val="black"/>
                </a:solidFill>
              </a:rPr>
              <a:t>Stay’s the same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194371" y="3484265"/>
            <a:ext cx="28396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3600" dirty="0">
                <a:solidFill>
                  <a:prstClr val="black"/>
                </a:solidFill>
              </a:rPr>
              <a:t>3 times bigger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194371" y="4346593"/>
            <a:ext cx="30380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3600" dirty="0">
                <a:solidFill>
                  <a:prstClr val="black"/>
                </a:solidFill>
              </a:rPr>
              <a:t>3 times smaller</a:t>
            </a:r>
          </a:p>
        </p:txBody>
      </p:sp>
      <p:sp>
        <p:nvSpPr>
          <p:cNvPr id="31" name="Rectangle 30"/>
          <p:cNvSpPr/>
          <p:nvPr/>
        </p:nvSpPr>
        <p:spPr>
          <a:xfrm>
            <a:off x="9012323" y="5443860"/>
            <a:ext cx="15311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3600" dirty="0">
                <a:solidFill>
                  <a:prstClr val="black"/>
                </a:solidFill>
              </a:rPr>
              <a:t>Double</a:t>
            </a:r>
          </a:p>
        </p:txBody>
      </p:sp>
    </p:spTree>
    <p:extLst>
      <p:ext uri="{BB962C8B-B14F-4D97-AF65-F5344CB8AC3E}">
        <p14:creationId xmlns:p14="http://schemas.microsoft.com/office/powerpoint/2010/main" val="3254227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21" grpId="0"/>
      <p:bldP spid="24" grpId="0"/>
      <p:bldP spid="25" grpId="0"/>
      <p:bldP spid="27" grpId="0"/>
      <p:bldP spid="28" grpId="0"/>
      <p:bldP spid="29" grpId="0"/>
      <p:bldP spid="30" grpId="0"/>
      <p:bldP spid="3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19958</TotalTime>
  <Words>581</Words>
  <Application>Microsoft Office PowerPoint</Application>
  <PresentationFormat>Widescreen</PresentationFormat>
  <Paragraphs>170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778</cp:revision>
  <dcterms:created xsi:type="dcterms:W3CDTF">2013-02-28T07:36:55Z</dcterms:created>
  <dcterms:modified xsi:type="dcterms:W3CDTF">2025-02-19T03:07:21Z</dcterms:modified>
</cp:coreProperties>
</file>