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7" r:id="rId2"/>
    <p:sldId id="258" r:id="rId3"/>
    <p:sldId id="265" r:id="rId4"/>
    <p:sldId id="264" r:id="rId5"/>
    <p:sldId id="263" r:id="rId6"/>
    <p:sldId id="262" r:id="rId7"/>
    <p:sldId id="261" r:id="rId8"/>
    <p:sldId id="260" r:id="rId9"/>
    <p:sldId id="266" r:id="rId10"/>
    <p:sldId id="259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967" y="6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470EA-CC45-4D26-8F3A-C0AC6F0B004A}" type="datetimeFigureOut">
              <a:rPr lang="en-GB" smtClean="0"/>
              <a:t>09/09/2018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0B9E9E-295F-405D-A477-7E04DB0544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33712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09/09/2018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09/09/2018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09/09/2018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09/09/2018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09/09/2018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09/09/2018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1A57F-8612-4FDC-9A66-BC8689E60512}" type="datetimeFigureOut">
              <a:rPr lang="en-GB" smtClean="0"/>
              <a:pPr/>
              <a:t>09/09/2018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787900" y="333375"/>
            <a:ext cx="4176713" cy="6191250"/>
            <a:chOff x="158" y="210"/>
            <a:chExt cx="2631" cy="3900"/>
          </a:xfrm>
        </p:grpSpPr>
        <p:sp>
          <p:nvSpPr>
            <p:cNvPr id="3090" name="Text Box 3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91" name="AutoShape 4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2" name="Line 5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3" name="Text Box 6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Surds Treasure Hunt</a:t>
              </a:r>
              <a:endParaRPr lang="en-GB" sz="2000" dirty="0"/>
            </a:p>
          </p:txBody>
        </p:sp>
        <p:sp>
          <p:nvSpPr>
            <p:cNvPr id="3094" name="Line 7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5" name="Oval 8"/>
            <p:cNvSpPr>
              <a:spLocks noChangeArrowheads="1"/>
            </p:cNvSpPr>
            <p:nvPr/>
          </p:nvSpPr>
          <p:spPr bwMode="auto">
            <a:xfrm>
              <a:off x="606" y="300"/>
              <a:ext cx="645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200" dirty="0">
                <a:latin typeface="Times New Roman" pitchFamily="18" charset="0"/>
              </a:endParaRPr>
            </a:p>
          </p:txBody>
        </p:sp>
        <p:sp>
          <p:nvSpPr>
            <p:cNvPr id="3096" name="WordArt 9"/>
            <p:cNvSpPr>
              <a:spLocks noChangeArrowheads="1" noChangeShapeType="1" noTextEdit="1"/>
            </p:cNvSpPr>
            <p:nvPr/>
          </p:nvSpPr>
          <p:spPr bwMode="auto">
            <a:xfrm>
              <a:off x="606" y="517"/>
              <a:ext cx="679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97" name="Line 10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8" name="Oval 11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99" name="WordArt 12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50825" y="333375"/>
            <a:ext cx="4176713" cy="6191250"/>
            <a:chOff x="158" y="210"/>
            <a:chExt cx="2631" cy="3900"/>
          </a:xfrm>
        </p:grpSpPr>
        <p:sp>
          <p:nvSpPr>
            <p:cNvPr id="3080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81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3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Surds Treasure Hunt</a:t>
              </a:r>
              <a:endParaRPr lang="en-GB" sz="2000" dirty="0"/>
            </a:p>
          </p:txBody>
        </p:sp>
        <p:sp>
          <p:nvSpPr>
            <p:cNvPr id="3084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5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3086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87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 dirty="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89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sp>
        <p:nvSpPr>
          <p:cNvPr id="3079" name="Text Box 25"/>
          <p:cNvSpPr txBox="1">
            <a:spLocks noChangeArrowheads="1"/>
          </p:cNvSpPr>
          <p:nvPr/>
        </p:nvSpPr>
        <p:spPr bwMode="auto">
          <a:xfrm>
            <a:off x="4856813" y="1558977"/>
            <a:ext cx="401736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n-GB" sz="1800" dirty="0" smtClean="0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/>
              <p:cNvSpPr txBox="1">
                <a:spLocks/>
              </p:cNvSpPr>
              <p:nvPr/>
            </p:nvSpPr>
            <p:spPr>
              <a:xfrm>
                <a:off x="395536" y="2708920"/>
                <a:ext cx="3888432" cy="165618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 fontScale="92500"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2</m:t>
                          </m:r>
                        </m:e>
                      </m:rad>
                      <m:r>
                        <a:rPr kumimoji="0" lang="en-GB" sz="7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/>
                          <a:ea typeface="Cambria Math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14</m:t>
                          </m:r>
                        </m:e>
                      </m:rad>
                    </m:oMath>
                  </m:oMathPara>
                </a14:m>
                <a:endParaRPr kumimoji="0" lang="en-GB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708920"/>
                <a:ext cx="3888432" cy="165618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2"/>
              <p:cNvSpPr txBox="1">
                <a:spLocks/>
              </p:cNvSpPr>
              <p:nvPr/>
            </p:nvSpPr>
            <p:spPr>
              <a:xfrm>
                <a:off x="4860031" y="2420888"/>
                <a:ext cx="4014145" cy="22322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 fontScale="92500"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</a:rPr>
                            <m:t>12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0" lang="en-GB" sz="7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dk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GB" sz="7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dk1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kumimoji="0" lang="en-GB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1" y="2420888"/>
                <a:ext cx="4014145" cy="223224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729985" y="5608312"/>
            <a:ext cx="12562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1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267060" y="5608312"/>
            <a:ext cx="12562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2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35292" y="656099"/>
                <a:ext cx="664861" cy="40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𝟓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latin typeface="Cambria Math"/>
                            </a:rPr>
                            <m:t>𝟔</m:t>
                          </m:r>
                        </m:e>
                      </m:rad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92" y="656099"/>
                <a:ext cx="664861" cy="40197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499100" y="667377"/>
                <a:ext cx="1078437" cy="40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𝟑</m:t>
                      </m:r>
                      <m:r>
                        <a:rPr lang="en-GB" b="1" i="1" smtClean="0">
                          <a:latin typeface="Cambria Math"/>
                        </a:rPr>
                        <m:t>+</m:t>
                      </m:r>
                      <m:r>
                        <a:rPr lang="en-GB" b="1" i="1" smtClean="0">
                          <a:latin typeface="Cambria Math"/>
                        </a:rPr>
                        <m:t>𝟐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latin typeface="Cambria Math"/>
                            </a:rPr>
                            <m:t>𝟐</m:t>
                          </m:r>
                        </m:e>
                      </m:rad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100" y="667377"/>
                <a:ext cx="1078437" cy="40197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2300956" y="1129527"/>
            <a:ext cx="1999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solidFill>
                  <a:srgbClr val="0070C0"/>
                </a:solidFill>
              </a:rPr>
              <a:t>www.interactive-maths.com</a:t>
            </a:r>
            <a:endParaRPr lang="en-GB" sz="12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04248" y="1129527"/>
            <a:ext cx="1999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solidFill>
                  <a:srgbClr val="0070C0"/>
                </a:solidFill>
              </a:rPr>
              <a:t>www.interactive-maths.com</a:t>
            </a:r>
            <a:endParaRPr lang="en-GB" sz="1200" b="1" dirty="0">
              <a:solidFill>
                <a:srgbClr val="0070C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787900" y="333375"/>
            <a:ext cx="4176713" cy="6191250"/>
            <a:chOff x="158" y="210"/>
            <a:chExt cx="2631" cy="3900"/>
          </a:xfrm>
        </p:grpSpPr>
        <p:sp>
          <p:nvSpPr>
            <p:cNvPr id="3090" name="Text Box 3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91" name="AutoShape 4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2" name="Line 5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3" name="Text Box 6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Surds Treasure Hunt</a:t>
              </a:r>
              <a:endParaRPr lang="en-GB" sz="2000" dirty="0"/>
            </a:p>
          </p:txBody>
        </p:sp>
        <p:sp>
          <p:nvSpPr>
            <p:cNvPr id="3094" name="Line 7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5" name="Oval 8"/>
            <p:cNvSpPr>
              <a:spLocks noChangeArrowheads="1"/>
            </p:cNvSpPr>
            <p:nvPr/>
          </p:nvSpPr>
          <p:spPr bwMode="auto">
            <a:xfrm>
              <a:off x="606" y="300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200" dirty="0">
                <a:latin typeface="Times New Roman" pitchFamily="18" charset="0"/>
              </a:endParaRPr>
            </a:p>
          </p:txBody>
        </p:sp>
        <p:sp>
          <p:nvSpPr>
            <p:cNvPr id="3096" name="WordArt 9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97" name="Line 10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8" name="Oval 11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99" name="WordArt 12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50825" y="333375"/>
            <a:ext cx="4176713" cy="6191250"/>
            <a:chOff x="158" y="210"/>
            <a:chExt cx="2631" cy="3900"/>
          </a:xfrm>
        </p:grpSpPr>
        <p:sp>
          <p:nvSpPr>
            <p:cNvPr id="3080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81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3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Surds Treasure Hunt</a:t>
              </a:r>
              <a:endParaRPr lang="en-GB" sz="2000" dirty="0"/>
            </a:p>
          </p:txBody>
        </p:sp>
        <p:sp>
          <p:nvSpPr>
            <p:cNvPr id="3084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5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3086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87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89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sp>
        <p:nvSpPr>
          <p:cNvPr id="3079" name="Text Box 25"/>
          <p:cNvSpPr txBox="1">
            <a:spLocks noChangeArrowheads="1"/>
          </p:cNvSpPr>
          <p:nvPr/>
        </p:nvSpPr>
        <p:spPr bwMode="auto">
          <a:xfrm>
            <a:off x="4856813" y="1558977"/>
            <a:ext cx="401736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n-GB" sz="1800" dirty="0" smtClean="0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/>
              <p:cNvSpPr txBox="1">
                <a:spLocks/>
              </p:cNvSpPr>
              <p:nvPr/>
            </p:nvSpPr>
            <p:spPr>
              <a:xfrm>
                <a:off x="395536" y="2780928"/>
                <a:ext cx="3888432" cy="165618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2</m:t>
                          </m:r>
                        </m:e>
                      </m:rad>
                      <m:r>
                        <a:rPr kumimoji="0" lang="en-GB" sz="7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/>
                          <a:ea typeface="Cambria Math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</a:rPr>
                            <m:t>8</m:t>
                          </m:r>
                        </m:e>
                      </m:rad>
                    </m:oMath>
                  </m:oMathPara>
                </a14:m>
                <a:endParaRPr kumimoji="0" lang="en-GB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780928"/>
                <a:ext cx="3888432" cy="165618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ontent Placeholder 2"/>
              <p:cNvSpPr txBox="1">
                <a:spLocks/>
              </p:cNvSpPr>
              <p:nvPr/>
            </p:nvSpPr>
            <p:spPr>
              <a:xfrm>
                <a:off x="4856813" y="2492896"/>
                <a:ext cx="4017364" cy="22322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 fontScale="85000" lnSpcReduction="10000"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kumimoji="0" lang="en-GB" sz="7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dk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GB" sz="7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dk1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+mn-cs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0" lang="en-GB" sz="7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dk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GB" sz="7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dk1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+mn-ea"/>
                                  <a:cs typeface="+mn-cs"/>
                                </a:rPr>
                                <m:t>6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kumimoji="0" lang="en-GB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6813" y="2492896"/>
                <a:ext cx="4017364" cy="223224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729985" y="5608312"/>
            <a:ext cx="12562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3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267060" y="5608312"/>
            <a:ext cx="12562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4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035292" y="656099"/>
                <a:ext cx="664861" cy="40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𝟓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latin typeface="Cambria Math"/>
                            </a:rPr>
                            <m:t>𝟑</m:t>
                          </m:r>
                        </m:e>
                      </m:rad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92" y="656099"/>
                <a:ext cx="664861" cy="40197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708744" y="656099"/>
                <a:ext cx="3754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𝟕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8744" y="656099"/>
                <a:ext cx="375424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2300956" y="1129527"/>
            <a:ext cx="1999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solidFill>
                  <a:srgbClr val="0070C0"/>
                </a:solidFill>
              </a:rPr>
              <a:t>www.interactive-maths.com</a:t>
            </a:r>
            <a:endParaRPr lang="en-GB" sz="1200" b="1" dirty="0">
              <a:solidFill>
                <a:srgbClr val="0070C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04248" y="1129527"/>
            <a:ext cx="1999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solidFill>
                  <a:srgbClr val="0070C0"/>
                </a:solidFill>
              </a:rPr>
              <a:t>www.interactive-maths.com</a:t>
            </a:r>
            <a:endParaRPr lang="en-GB" sz="1200" b="1" dirty="0">
              <a:solidFill>
                <a:srgbClr val="0070C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787900" y="333375"/>
            <a:ext cx="4176713" cy="6191250"/>
            <a:chOff x="158" y="210"/>
            <a:chExt cx="2631" cy="3900"/>
          </a:xfrm>
        </p:grpSpPr>
        <p:sp>
          <p:nvSpPr>
            <p:cNvPr id="3090" name="Text Box 3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91" name="AutoShape 4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2" name="Line 5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3" name="Text Box 6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Surds Treasure Hunt</a:t>
              </a:r>
              <a:endParaRPr lang="en-GB" sz="2000" dirty="0"/>
            </a:p>
          </p:txBody>
        </p:sp>
        <p:sp>
          <p:nvSpPr>
            <p:cNvPr id="3094" name="Line 7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5" name="Oval 8"/>
            <p:cNvSpPr>
              <a:spLocks noChangeArrowheads="1"/>
            </p:cNvSpPr>
            <p:nvPr/>
          </p:nvSpPr>
          <p:spPr bwMode="auto">
            <a:xfrm>
              <a:off x="606" y="300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200" dirty="0">
                <a:latin typeface="Times New Roman" pitchFamily="18" charset="0"/>
              </a:endParaRPr>
            </a:p>
          </p:txBody>
        </p:sp>
        <p:sp>
          <p:nvSpPr>
            <p:cNvPr id="3096" name="WordArt 9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97" name="Line 10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8" name="Oval 11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99" name="WordArt 12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50825" y="333375"/>
            <a:ext cx="4176713" cy="6191250"/>
            <a:chOff x="158" y="210"/>
            <a:chExt cx="2631" cy="3900"/>
          </a:xfrm>
        </p:grpSpPr>
        <p:sp>
          <p:nvSpPr>
            <p:cNvPr id="3080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81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3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Surds Treasure Hunt</a:t>
              </a:r>
              <a:endParaRPr lang="en-GB" sz="2000" dirty="0"/>
            </a:p>
          </p:txBody>
        </p:sp>
        <p:sp>
          <p:nvSpPr>
            <p:cNvPr id="3084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5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3086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87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89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sp>
        <p:nvSpPr>
          <p:cNvPr id="3079" name="Text Box 25"/>
          <p:cNvSpPr txBox="1">
            <a:spLocks noChangeArrowheads="1"/>
          </p:cNvSpPr>
          <p:nvPr/>
        </p:nvSpPr>
        <p:spPr bwMode="auto">
          <a:xfrm>
            <a:off x="4856813" y="1558977"/>
            <a:ext cx="401736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n-GB" sz="1800" dirty="0" smtClean="0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/>
              <p:cNvSpPr txBox="1">
                <a:spLocks/>
              </p:cNvSpPr>
              <p:nvPr/>
            </p:nvSpPr>
            <p:spPr>
              <a:xfrm>
                <a:off x="323528" y="2924944"/>
                <a:ext cx="3960440" cy="1584176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7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  <a:cs typeface="+mn-cs"/>
                        </a:rPr>
                        <m:t>(</m:t>
                      </m:r>
                      <m:rad>
                        <m:radPr>
                          <m:degHide m:val="on"/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7</m:t>
                          </m:r>
                        </m:e>
                      </m:rad>
                      <m:sSup>
                        <m:sSupPr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)</m:t>
                          </m:r>
                        </m:e>
                        <m:sup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GB" sz="7200" b="0" i="0" u="none" strike="noStrike" kern="1200" cap="none" spc="0" normalizeH="0" baseline="3000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924944"/>
                <a:ext cx="3960440" cy="158417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2"/>
              <p:cNvSpPr txBox="1">
                <a:spLocks/>
              </p:cNvSpPr>
              <p:nvPr/>
            </p:nvSpPr>
            <p:spPr>
              <a:xfrm>
                <a:off x="4860032" y="2924944"/>
                <a:ext cx="3960440" cy="1584176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 fontScale="92500"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7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  <a:cs typeface="+mn-cs"/>
                        </a:rPr>
                        <m:t>(1+</m:t>
                      </m:r>
                      <m:rad>
                        <m:radPr>
                          <m:degHide m:val="on"/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2</m:t>
                          </m:r>
                        </m:e>
                      </m:rad>
                      <m:sSup>
                        <m:sSupPr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)</m:t>
                          </m:r>
                        </m:e>
                        <m:sup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GB" sz="7200" b="0" i="0" u="none" strike="noStrike" kern="1200" cap="none" spc="0" normalizeH="0" baseline="3000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2924944"/>
                <a:ext cx="3960440" cy="158417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729985" y="5608312"/>
            <a:ext cx="12562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267060" y="5608312"/>
            <a:ext cx="12562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6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562750" y="671346"/>
                <a:ext cx="527004" cy="40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latin typeface="Cambria Math"/>
                            </a:rPr>
                            <m:t>𝟑</m:t>
                          </m:r>
                        </m:e>
                      </m:rad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750" y="671346"/>
                <a:ext cx="527004" cy="40197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971600" y="656099"/>
                <a:ext cx="802720" cy="40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𝟏𝟓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latin typeface="Cambria Math"/>
                            </a:rPr>
                            <m:t>𝟐</m:t>
                          </m:r>
                        </m:e>
                      </m:rad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656099"/>
                <a:ext cx="802720" cy="40197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2300956" y="1129527"/>
            <a:ext cx="1999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solidFill>
                  <a:srgbClr val="0070C0"/>
                </a:solidFill>
              </a:rPr>
              <a:t>www.interactive-maths.com</a:t>
            </a:r>
            <a:endParaRPr lang="en-GB" sz="12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04248" y="1129527"/>
            <a:ext cx="1999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solidFill>
                  <a:srgbClr val="0070C0"/>
                </a:solidFill>
              </a:rPr>
              <a:t>www.interactive-maths.com</a:t>
            </a:r>
            <a:endParaRPr lang="en-GB" sz="1200" b="1" dirty="0">
              <a:solidFill>
                <a:srgbClr val="0070C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787900" y="333375"/>
            <a:ext cx="4176713" cy="6191250"/>
            <a:chOff x="158" y="210"/>
            <a:chExt cx="2631" cy="3900"/>
          </a:xfrm>
        </p:grpSpPr>
        <p:sp>
          <p:nvSpPr>
            <p:cNvPr id="3090" name="Text Box 3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91" name="AutoShape 4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2" name="Line 5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3" name="Text Box 6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Surds Treasure Hunt</a:t>
              </a:r>
              <a:endParaRPr lang="en-GB" sz="2000" dirty="0"/>
            </a:p>
          </p:txBody>
        </p:sp>
        <p:sp>
          <p:nvSpPr>
            <p:cNvPr id="3094" name="Line 7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5" name="Oval 8"/>
            <p:cNvSpPr>
              <a:spLocks noChangeArrowheads="1"/>
            </p:cNvSpPr>
            <p:nvPr/>
          </p:nvSpPr>
          <p:spPr bwMode="auto">
            <a:xfrm>
              <a:off x="606" y="300"/>
              <a:ext cx="67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200" dirty="0">
                <a:latin typeface="Times New Roman" pitchFamily="18" charset="0"/>
              </a:endParaRPr>
            </a:p>
          </p:txBody>
        </p:sp>
        <p:sp>
          <p:nvSpPr>
            <p:cNvPr id="3096" name="WordArt 9"/>
            <p:cNvSpPr>
              <a:spLocks noChangeArrowheads="1" noChangeShapeType="1" noTextEdit="1"/>
            </p:cNvSpPr>
            <p:nvPr/>
          </p:nvSpPr>
          <p:spPr bwMode="auto">
            <a:xfrm>
              <a:off x="606" y="529"/>
              <a:ext cx="679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320"/>
                </a:avLst>
              </a:prstTxWarp>
            </a:bodyPr>
            <a:lstStyle/>
            <a:p>
              <a:r>
                <a:rPr lang="en-GB" sz="12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97" name="Line 10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8" name="Oval 11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99" name="WordArt 12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50825" y="333375"/>
            <a:ext cx="4176713" cy="6191250"/>
            <a:chOff x="158" y="210"/>
            <a:chExt cx="2631" cy="3900"/>
          </a:xfrm>
        </p:grpSpPr>
        <p:sp>
          <p:nvSpPr>
            <p:cNvPr id="3080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81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3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Surds Treasure Hunt</a:t>
              </a:r>
              <a:endParaRPr lang="en-GB" sz="2000" dirty="0"/>
            </a:p>
          </p:txBody>
        </p:sp>
        <p:sp>
          <p:nvSpPr>
            <p:cNvPr id="3084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5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3086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87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89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sp>
        <p:nvSpPr>
          <p:cNvPr id="3079" name="Text Box 25"/>
          <p:cNvSpPr txBox="1">
            <a:spLocks noChangeArrowheads="1"/>
          </p:cNvSpPr>
          <p:nvPr/>
        </p:nvSpPr>
        <p:spPr bwMode="auto">
          <a:xfrm>
            <a:off x="4856813" y="1558977"/>
            <a:ext cx="401736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n-GB" sz="1800" dirty="0" smtClean="0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/>
              <p:cNvSpPr txBox="1">
                <a:spLocks/>
              </p:cNvSpPr>
              <p:nvPr/>
            </p:nvSpPr>
            <p:spPr>
              <a:xfrm>
                <a:off x="323528" y="2780928"/>
                <a:ext cx="3960440" cy="1584176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7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  <a:cs typeface="+mn-cs"/>
                        </a:rPr>
                        <m:t>(2</m:t>
                      </m:r>
                      <m:rad>
                        <m:radPr>
                          <m:degHide m:val="on"/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3</m:t>
                          </m:r>
                        </m:e>
                      </m:rad>
                      <m:sSup>
                        <m:sSupPr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)</m:t>
                          </m:r>
                        </m:e>
                        <m:sup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GB" sz="7200" b="0" i="0" u="none" strike="noStrike" kern="1200" cap="none" spc="0" normalizeH="0" baseline="3000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780928"/>
                <a:ext cx="3960440" cy="158417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2"/>
              <p:cNvSpPr txBox="1">
                <a:spLocks/>
              </p:cNvSpPr>
              <p:nvPr/>
            </p:nvSpPr>
            <p:spPr>
              <a:xfrm>
                <a:off x="4860032" y="2780928"/>
                <a:ext cx="3960440" cy="1584176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75</m:t>
                          </m:r>
                        </m:e>
                      </m:rad>
                    </m:oMath>
                  </m:oMathPara>
                </a14:m>
                <a:endParaRPr kumimoji="0" lang="en-GB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2780928"/>
                <a:ext cx="3960440" cy="158417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729985" y="5608312"/>
            <a:ext cx="12562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7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267060" y="5608312"/>
            <a:ext cx="12562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8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499100" y="671346"/>
                <a:ext cx="1078437" cy="40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𝟒</m:t>
                      </m:r>
                      <m:r>
                        <a:rPr lang="en-GB" b="1" i="1" smtClean="0">
                          <a:latin typeface="Cambria Math"/>
                        </a:rPr>
                        <m:t>−</m:t>
                      </m:r>
                      <m:r>
                        <a:rPr lang="en-GB" b="1" i="1" smtClean="0">
                          <a:latin typeface="Cambria Math"/>
                        </a:rPr>
                        <m:t>𝟐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latin typeface="Cambria Math"/>
                            </a:rPr>
                            <m:t>𝟑</m:t>
                          </m:r>
                        </m:e>
                      </m:rad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100" y="671346"/>
                <a:ext cx="1078437" cy="40197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1035292" y="656099"/>
                <a:ext cx="664861" cy="407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𝟓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latin typeface="Cambria Math"/>
                            </a:rPr>
                            <m:t>𝟓</m:t>
                          </m:r>
                        </m:e>
                      </m:rad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92" y="656099"/>
                <a:ext cx="664861" cy="40754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2300956" y="1129527"/>
            <a:ext cx="1999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solidFill>
                  <a:srgbClr val="0070C0"/>
                </a:solidFill>
              </a:rPr>
              <a:t>www.interactive-maths.com</a:t>
            </a:r>
            <a:endParaRPr lang="en-GB" sz="12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04248" y="1129527"/>
            <a:ext cx="1999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solidFill>
                  <a:srgbClr val="0070C0"/>
                </a:solidFill>
              </a:rPr>
              <a:t>www.interactive-maths.com</a:t>
            </a:r>
            <a:endParaRPr lang="en-GB" sz="1200" b="1" dirty="0">
              <a:solidFill>
                <a:srgbClr val="0070C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787900" y="333375"/>
            <a:ext cx="4176713" cy="6191250"/>
            <a:chOff x="158" y="210"/>
            <a:chExt cx="2631" cy="3900"/>
          </a:xfrm>
        </p:grpSpPr>
        <p:sp>
          <p:nvSpPr>
            <p:cNvPr id="3090" name="Text Box 3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91" name="AutoShape 4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2" name="Line 5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3" name="Text Box 6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Surds Treasure Hunt</a:t>
              </a:r>
              <a:endParaRPr lang="en-GB" sz="2000" dirty="0"/>
            </a:p>
          </p:txBody>
        </p:sp>
        <p:sp>
          <p:nvSpPr>
            <p:cNvPr id="3094" name="Line 7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5" name="Oval 8"/>
            <p:cNvSpPr>
              <a:spLocks noChangeArrowheads="1"/>
            </p:cNvSpPr>
            <p:nvPr/>
          </p:nvSpPr>
          <p:spPr bwMode="auto">
            <a:xfrm>
              <a:off x="606" y="300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200" dirty="0">
                <a:latin typeface="Times New Roman" pitchFamily="18" charset="0"/>
              </a:endParaRPr>
            </a:p>
          </p:txBody>
        </p:sp>
        <p:sp>
          <p:nvSpPr>
            <p:cNvPr id="3096" name="WordArt 9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97" name="Line 10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8" name="Oval 11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99" name="WordArt 12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50825" y="333375"/>
            <a:ext cx="4176713" cy="6191250"/>
            <a:chOff x="158" y="210"/>
            <a:chExt cx="2631" cy="3900"/>
          </a:xfrm>
        </p:grpSpPr>
        <p:sp>
          <p:nvSpPr>
            <p:cNvPr id="3080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81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3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Surds Treasure Hunt</a:t>
              </a:r>
              <a:endParaRPr lang="en-GB" sz="2000" dirty="0"/>
            </a:p>
          </p:txBody>
        </p:sp>
        <p:sp>
          <p:nvSpPr>
            <p:cNvPr id="3084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5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3086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87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89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sp>
        <p:nvSpPr>
          <p:cNvPr id="3079" name="Text Box 25"/>
          <p:cNvSpPr txBox="1">
            <a:spLocks noChangeArrowheads="1"/>
          </p:cNvSpPr>
          <p:nvPr/>
        </p:nvSpPr>
        <p:spPr bwMode="auto">
          <a:xfrm>
            <a:off x="4856813" y="1558977"/>
            <a:ext cx="401736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n-GB" sz="1800" dirty="0" smtClean="0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/>
              <p:cNvSpPr txBox="1">
                <a:spLocks/>
              </p:cNvSpPr>
              <p:nvPr/>
            </p:nvSpPr>
            <p:spPr>
              <a:xfrm>
                <a:off x="323528" y="2852936"/>
                <a:ext cx="3960440" cy="1584176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200</m:t>
                          </m:r>
                        </m:e>
                      </m:rad>
                    </m:oMath>
                  </m:oMathPara>
                </a14:m>
                <a:endParaRPr kumimoji="0" lang="en-GB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852936"/>
                <a:ext cx="3960440" cy="158417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2"/>
              <p:cNvSpPr txBox="1">
                <a:spLocks/>
              </p:cNvSpPr>
              <p:nvPr/>
            </p:nvSpPr>
            <p:spPr>
              <a:xfrm>
                <a:off x="4860032" y="2852936"/>
                <a:ext cx="3960440" cy="1584176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64</m:t>
                          </m:r>
                        </m:e>
                      </m:rad>
                    </m:oMath>
                  </m:oMathPara>
                </a14:m>
                <a:endParaRPr kumimoji="0" lang="en-GB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2852936"/>
                <a:ext cx="3960440" cy="158417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729985" y="5608312"/>
            <a:ext cx="12562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9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267060" y="5608312"/>
            <a:ext cx="1474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10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562750" y="671346"/>
                <a:ext cx="664861" cy="40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𝟒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latin typeface="Cambria Math"/>
                            </a:rPr>
                            <m:t>𝟐</m:t>
                          </m:r>
                        </m:e>
                      </m:rad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750" y="671346"/>
                <a:ext cx="664861" cy="40197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1035292" y="656099"/>
                <a:ext cx="664861" cy="407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𝟒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latin typeface="Cambria Math"/>
                            </a:rPr>
                            <m:t>𝟓</m:t>
                          </m:r>
                        </m:e>
                      </m:rad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92" y="656099"/>
                <a:ext cx="664861" cy="40754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2300956" y="1129527"/>
            <a:ext cx="1999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solidFill>
                  <a:srgbClr val="0070C0"/>
                </a:solidFill>
              </a:rPr>
              <a:t>www.interactive-maths.com</a:t>
            </a:r>
            <a:endParaRPr lang="en-GB" sz="12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04248" y="1129527"/>
            <a:ext cx="1999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solidFill>
                  <a:srgbClr val="0070C0"/>
                </a:solidFill>
              </a:rPr>
              <a:t>www.interactive-maths.com</a:t>
            </a:r>
            <a:endParaRPr lang="en-GB" sz="1200" b="1" dirty="0">
              <a:solidFill>
                <a:srgbClr val="0070C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787900" y="333375"/>
            <a:ext cx="4176713" cy="6191250"/>
            <a:chOff x="158" y="210"/>
            <a:chExt cx="2631" cy="3900"/>
          </a:xfrm>
        </p:grpSpPr>
        <p:sp>
          <p:nvSpPr>
            <p:cNvPr id="3090" name="Text Box 3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91" name="AutoShape 4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2" name="Line 5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3" name="Text Box 6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Surds Treasure Hunt</a:t>
              </a:r>
              <a:endParaRPr lang="en-GB" sz="2000" dirty="0"/>
            </a:p>
          </p:txBody>
        </p:sp>
        <p:sp>
          <p:nvSpPr>
            <p:cNvPr id="3094" name="Line 7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5" name="Oval 8"/>
            <p:cNvSpPr>
              <a:spLocks noChangeArrowheads="1"/>
            </p:cNvSpPr>
            <p:nvPr/>
          </p:nvSpPr>
          <p:spPr bwMode="auto">
            <a:xfrm>
              <a:off x="606" y="300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200" dirty="0">
                <a:latin typeface="Times New Roman" pitchFamily="18" charset="0"/>
              </a:endParaRPr>
            </a:p>
          </p:txBody>
        </p:sp>
        <p:sp>
          <p:nvSpPr>
            <p:cNvPr id="3096" name="WordArt 9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97" name="Line 10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8" name="Oval 11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99" name="WordArt 12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50825" y="333375"/>
            <a:ext cx="4176713" cy="6191250"/>
            <a:chOff x="158" y="210"/>
            <a:chExt cx="2631" cy="3900"/>
          </a:xfrm>
        </p:grpSpPr>
        <p:sp>
          <p:nvSpPr>
            <p:cNvPr id="3080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81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3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Surds Treasure Hunt</a:t>
              </a:r>
              <a:endParaRPr lang="en-GB" sz="2000" dirty="0"/>
            </a:p>
          </p:txBody>
        </p:sp>
        <p:sp>
          <p:nvSpPr>
            <p:cNvPr id="3084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5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3086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87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89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sp>
        <p:nvSpPr>
          <p:cNvPr id="3079" name="Text Box 25"/>
          <p:cNvSpPr txBox="1">
            <a:spLocks noChangeArrowheads="1"/>
          </p:cNvSpPr>
          <p:nvPr/>
        </p:nvSpPr>
        <p:spPr bwMode="auto">
          <a:xfrm>
            <a:off x="4856813" y="1558977"/>
            <a:ext cx="401736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n-GB" sz="1800" dirty="0" smtClean="0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/>
              <p:cNvSpPr txBox="1">
                <a:spLocks/>
              </p:cNvSpPr>
              <p:nvPr/>
            </p:nvSpPr>
            <p:spPr>
              <a:xfrm>
                <a:off x="323528" y="2708920"/>
                <a:ext cx="3960440" cy="165618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48</m:t>
                          </m:r>
                        </m:e>
                      </m:rad>
                    </m:oMath>
                  </m:oMathPara>
                </a14:m>
                <a:endParaRPr kumimoji="0" lang="en-GB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708920"/>
                <a:ext cx="3960440" cy="165618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2"/>
              <p:cNvSpPr txBox="1">
                <a:spLocks/>
              </p:cNvSpPr>
              <p:nvPr/>
            </p:nvSpPr>
            <p:spPr>
              <a:xfrm>
                <a:off x="4860032" y="2708920"/>
                <a:ext cx="3960440" cy="165618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 fontScale="85000" lnSpcReduction="10000"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20</m:t>
                          </m:r>
                        </m:e>
                      </m:rad>
                      <m:r>
                        <a:rPr kumimoji="0" lang="en-GB" sz="7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  <a:cs typeface="+mn-cs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45</m:t>
                          </m:r>
                        </m:e>
                      </m:rad>
                    </m:oMath>
                  </m:oMathPara>
                </a14:m>
                <a:endParaRPr kumimoji="0" lang="en-GB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2708920"/>
                <a:ext cx="3960440" cy="165618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729985" y="5608312"/>
            <a:ext cx="1474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11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267060" y="5608312"/>
            <a:ext cx="1474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12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615011" y="670553"/>
                <a:ext cx="527004" cy="40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latin typeface="Cambria Math"/>
                            </a:rPr>
                            <m:t>𝟐</m:t>
                          </m:r>
                        </m:e>
                      </m:rad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5011" y="670553"/>
                <a:ext cx="527004" cy="40197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1035292" y="656099"/>
                <a:ext cx="664861" cy="40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𝟐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latin typeface="Cambria Math"/>
                            </a:rPr>
                            <m:t>𝟕</m:t>
                          </m:r>
                        </m:e>
                      </m:rad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92" y="656099"/>
                <a:ext cx="664861" cy="40197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2300956" y="1129527"/>
            <a:ext cx="1999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solidFill>
                  <a:srgbClr val="0070C0"/>
                </a:solidFill>
              </a:rPr>
              <a:t>www.interactive-maths.com</a:t>
            </a:r>
            <a:endParaRPr lang="en-GB" sz="12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04248" y="1129527"/>
            <a:ext cx="1999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solidFill>
                  <a:srgbClr val="0070C0"/>
                </a:solidFill>
              </a:rPr>
              <a:t>www.interactive-maths.com</a:t>
            </a:r>
            <a:endParaRPr lang="en-GB" sz="1200" b="1" dirty="0">
              <a:solidFill>
                <a:srgbClr val="0070C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787900" y="333375"/>
            <a:ext cx="4176713" cy="6191250"/>
            <a:chOff x="158" y="210"/>
            <a:chExt cx="2631" cy="3900"/>
          </a:xfrm>
        </p:grpSpPr>
        <p:sp>
          <p:nvSpPr>
            <p:cNvPr id="3090" name="Text Box 3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91" name="AutoShape 4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2" name="Line 5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3" name="Text Box 6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Surds Treasure Hunt</a:t>
              </a:r>
              <a:endParaRPr lang="en-GB" sz="2000" dirty="0"/>
            </a:p>
          </p:txBody>
        </p:sp>
        <p:sp>
          <p:nvSpPr>
            <p:cNvPr id="3094" name="Line 7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5" name="Oval 8"/>
            <p:cNvSpPr>
              <a:spLocks noChangeArrowheads="1"/>
            </p:cNvSpPr>
            <p:nvPr/>
          </p:nvSpPr>
          <p:spPr bwMode="auto">
            <a:xfrm>
              <a:off x="606" y="300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200" dirty="0">
                <a:latin typeface="Times New Roman" pitchFamily="18" charset="0"/>
              </a:endParaRPr>
            </a:p>
          </p:txBody>
        </p:sp>
        <p:sp>
          <p:nvSpPr>
            <p:cNvPr id="3096" name="WordArt 9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97" name="Line 10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8" name="Oval 11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99" name="WordArt 12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50825" y="333375"/>
            <a:ext cx="4176713" cy="6191250"/>
            <a:chOff x="158" y="210"/>
            <a:chExt cx="2631" cy="3900"/>
          </a:xfrm>
        </p:grpSpPr>
        <p:sp>
          <p:nvSpPr>
            <p:cNvPr id="3080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81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3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Surds Treasure Hunt</a:t>
              </a:r>
              <a:endParaRPr lang="en-GB" sz="2000" dirty="0"/>
            </a:p>
          </p:txBody>
        </p:sp>
        <p:sp>
          <p:nvSpPr>
            <p:cNvPr id="3084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5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3086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87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89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sp>
        <p:nvSpPr>
          <p:cNvPr id="3079" name="Text Box 25"/>
          <p:cNvSpPr txBox="1">
            <a:spLocks noChangeArrowheads="1"/>
          </p:cNvSpPr>
          <p:nvPr/>
        </p:nvSpPr>
        <p:spPr bwMode="auto">
          <a:xfrm>
            <a:off x="4856813" y="1558977"/>
            <a:ext cx="401736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n-GB" sz="1800" dirty="0" smtClean="0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/>
              <p:cNvSpPr txBox="1">
                <a:spLocks/>
              </p:cNvSpPr>
              <p:nvPr/>
            </p:nvSpPr>
            <p:spPr>
              <a:xfrm>
                <a:off x="323528" y="2852936"/>
                <a:ext cx="3960440" cy="1584176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 fontScale="77500" lnSpcReduction="20000"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54</m:t>
                          </m:r>
                        </m:e>
                      </m:rad>
                      <m:r>
                        <a:rPr kumimoji="0" lang="en-GB" sz="7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  <a:cs typeface="+mn-cs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24</m:t>
                          </m:r>
                        </m:e>
                      </m:rad>
                      <m:r>
                        <a:rPr kumimoji="0" lang="en-GB" sz="7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852936"/>
                <a:ext cx="3960440" cy="158417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2"/>
              <p:cNvSpPr txBox="1">
                <a:spLocks/>
              </p:cNvSpPr>
              <p:nvPr/>
            </p:nvSpPr>
            <p:spPr>
              <a:xfrm>
                <a:off x="4860032" y="2852936"/>
                <a:ext cx="4032448" cy="1584176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 fontScale="92500"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7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  <a:cs typeface="+mn-cs"/>
                        </a:rPr>
                        <m:t>(1−</m:t>
                      </m:r>
                      <m:rad>
                        <m:radPr>
                          <m:degHide m:val="on"/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3</m:t>
                          </m:r>
                        </m:e>
                      </m:rad>
                      <m:sSup>
                        <m:sSupPr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)</m:t>
                          </m:r>
                        </m:e>
                        <m:sup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GB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2852936"/>
                <a:ext cx="4032448" cy="158417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729985" y="5608312"/>
            <a:ext cx="1474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13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267060" y="5608312"/>
            <a:ext cx="1474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14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172240" y="656099"/>
                <a:ext cx="3754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𝟒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2240" y="656099"/>
                <a:ext cx="375424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562750" y="671346"/>
                <a:ext cx="664861" cy="40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𝟐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latin typeface="Cambria Math"/>
                            </a:rPr>
                            <m:t>𝟔</m:t>
                          </m:r>
                        </m:e>
                      </m:rad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750" y="671346"/>
                <a:ext cx="664861" cy="40197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2300956" y="1129527"/>
            <a:ext cx="1999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solidFill>
                  <a:srgbClr val="0070C0"/>
                </a:solidFill>
              </a:rPr>
              <a:t>www.interactive-maths.com</a:t>
            </a:r>
            <a:endParaRPr lang="en-GB" sz="12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04248" y="1129527"/>
            <a:ext cx="1999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solidFill>
                  <a:srgbClr val="0070C0"/>
                </a:solidFill>
              </a:rPr>
              <a:t>www.interactive-maths.com</a:t>
            </a:r>
            <a:endParaRPr lang="en-GB" sz="1200" b="1" dirty="0">
              <a:solidFill>
                <a:srgbClr val="0070C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787900" y="333375"/>
            <a:ext cx="4176713" cy="6191250"/>
            <a:chOff x="158" y="210"/>
            <a:chExt cx="2631" cy="3900"/>
          </a:xfrm>
        </p:grpSpPr>
        <p:sp>
          <p:nvSpPr>
            <p:cNvPr id="3090" name="Text Box 3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91" name="AutoShape 4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2" name="Line 5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3" name="Text Box 6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Surds Treasure Hunt</a:t>
              </a:r>
              <a:endParaRPr lang="en-GB" sz="2000" dirty="0"/>
            </a:p>
          </p:txBody>
        </p:sp>
        <p:sp>
          <p:nvSpPr>
            <p:cNvPr id="3094" name="Line 7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5" name="Oval 8"/>
            <p:cNvSpPr>
              <a:spLocks noChangeArrowheads="1"/>
            </p:cNvSpPr>
            <p:nvPr/>
          </p:nvSpPr>
          <p:spPr bwMode="auto">
            <a:xfrm>
              <a:off x="606" y="300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200" dirty="0">
                <a:latin typeface="Times New Roman" pitchFamily="18" charset="0"/>
              </a:endParaRPr>
            </a:p>
          </p:txBody>
        </p:sp>
        <p:sp>
          <p:nvSpPr>
            <p:cNvPr id="3096" name="WordArt 9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97" name="Line 10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8" name="Oval 11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99" name="WordArt 12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50825" y="333375"/>
            <a:ext cx="4176713" cy="6191250"/>
            <a:chOff x="158" y="210"/>
            <a:chExt cx="2631" cy="3900"/>
          </a:xfrm>
        </p:grpSpPr>
        <p:sp>
          <p:nvSpPr>
            <p:cNvPr id="3080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81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3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Surds Treasure Hunt</a:t>
              </a:r>
              <a:endParaRPr lang="en-GB" sz="2000" dirty="0"/>
            </a:p>
          </p:txBody>
        </p:sp>
        <p:sp>
          <p:nvSpPr>
            <p:cNvPr id="3084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5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3086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87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89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sp>
        <p:nvSpPr>
          <p:cNvPr id="3079" name="Text Box 25"/>
          <p:cNvSpPr txBox="1">
            <a:spLocks noChangeArrowheads="1"/>
          </p:cNvSpPr>
          <p:nvPr/>
        </p:nvSpPr>
        <p:spPr bwMode="auto">
          <a:xfrm>
            <a:off x="4856813" y="1558977"/>
            <a:ext cx="401736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n-GB" sz="1800" dirty="0" smtClean="0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/>
              <p:cNvSpPr txBox="1">
                <a:spLocks/>
              </p:cNvSpPr>
              <p:nvPr/>
            </p:nvSpPr>
            <p:spPr>
              <a:xfrm>
                <a:off x="323528" y="2852936"/>
                <a:ext cx="4032448" cy="165618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 fontScale="77500" lnSpcReduction="20000"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90</m:t>
                          </m:r>
                        </m:e>
                      </m:rad>
                      <m:r>
                        <a:rPr kumimoji="0" lang="en-GB" sz="7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  <a:cs typeface="+mn-cs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250</m:t>
                          </m:r>
                        </m:e>
                      </m:rad>
                    </m:oMath>
                  </m:oMathPara>
                </a14:m>
                <a:endParaRPr kumimoji="0" lang="en-GB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852936"/>
                <a:ext cx="4032448" cy="165618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2"/>
              <p:cNvSpPr txBox="1">
                <a:spLocks/>
              </p:cNvSpPr>
              <p:nvPr/>
            </p:nvSpPr>
            <p:spPr>
              <a:xfrm>
                <a:off x="4860032" y="2852936"/>
                <a:ext cx="4032448" cy="165618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 fontScale="85000" lnSpcReduction="10000"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7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  <a:cs typeface="+mn-cs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5</m:t>
                          </m:r>
                        </m:e>
                      </m:rad>
                      <m:r>
                        <a:rPr kumimoji="0" lang="en-GB" sz="7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/>
                          <a:ea typeface="Cambria Math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</m:rad>
                    </m:oMath>
                  </m:oMathPara>
                </a14:m>
                <a:endParaRPr kumimoji="0" lang="en-GB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2852936"/>
                <a:ext cx="4032448" cy="165618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729985" y="5608312"/>
            <a:ext cx="1474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15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267060" y="5608312"/>
            <a:ext cx="1474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16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153726" y="690230"/>
                <a:ext cx="3754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𝟖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3726" y="690230"/>
                <a:ext cx="375424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562750" y="670553"/>
                <a:ext cx="708143" cy="3963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 smtClean="0"/>
                  <a:t>10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b="1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1" i="1" smtClean="0">
                            <a:latin typeface="Cambria Math"/>
                          </a:rPr>
                          <m:t>𝟐</m:t>
                        </m:r>
                      </m:e>
                    </m:rad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750" y="670553"/>
                <a:ext cx="708143" cy="396327"/>
              </a:xfrm>
              <a:prstGeom prst="rect">
                <a:avLst/>
              </a:prstGeom>
              <a:blipFill rotWithShape="1">
                <a:blip r:embed="rId6"/>
                <a:stretch>
                  <a:fillRect l="-7759" b="-246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2300956" y="1129527"/>
            <a:ext cx="1999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solidFill>
                  <a:srgbClr val="0070C0"/>
                </a:solidFill>
              </a:rPr>
              <a:t>www.interactive-maths.com</a:t>
            </a:r>
            <a:endParaRPr lang="en-GB" sz="12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04248" y="1129527"/>
            <a:ext cx="1999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solidFill>
                  <a:srgbClr val="0070C0"/>
                </a:solidFill>
              </a:rPr>
              <a:t>www.interactive-maths.com</a:t>
            </a:r>
            <a:endParaRPr lang="en-GB" sz="1200" b="1" dirty="0">
              <a:solidFill>
                <a:srgbClr val="0070C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787900" y="333375"/>
            <a:ext cx="4176713" cy="6191250"/>
            <a:chOff x="158" y="210"/>
            <a:chExt cx="2631" cy="3900"/>
          </a:xfrm>
        </p:grpSpPr>
        <p:sp>
          <p:nvSpPr>
            <p:cNvPr id="3090" name="Text Box 3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91" name="AutoShape 4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2" name="Line 5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3" name="Text Box 6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Surds Treasure Hunt</a:t>
              </a:r>
              <a:endParaRPr lang="en-GB" sz="2000" dirty="0"/>
            </a:p>
          </p:txBody>
        </p:sp>
        <p:sp>
          <p:nvSpPr>
            <p:cNvPr id="3094" name="Line 7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5" name="Oval 8"/>
            <p:cNvSpPr>
              <a:spLocks noChangeArrowheads="1"/>
            </p:cNvSpPr>
            <p:nvPr/>
          </p:nvSpPr>
          <p:spPr bwMode="auto">
            <a:xfrm>
              <a:off x="606" y="300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200" dirty="0">
                <a:latin typeface="Times New Roman" pitchFamily="18" charset="0"/>
              </a:endParaRPr>
            </a:p>
          </p:txBody>
        </p:sp>
        <p:sp>
          <p:nvSpPr>
            <p:cNvPr id="3096" name="WordArt 9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97" name="Line 10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8" name="Oval 11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99" name="WordArt 12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50825" y="333375"/>
            <a:ext cx="4176713" cy="6191250"/>
            <a:chOff x="158" y="210"/>
            <a:chExt cx="2631" cy="3900"/>
          </a:xfrm>
        </p:grpSpPr>
        <p:sp>
          <p:nvSpPr>
            <p:cNvPr id="3080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81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3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Surds Treasure Hunt</a:t>
              </a:r>
              <a:endParaRPr lang="en-GB" sz="2000" dirty="0"/>
            </a:p>
          </p:txBody>
        </p:sp>
        <p:sp>
          <p:nvSpPr>
            <p:cNvPr id="3084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5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3086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87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89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sp>
        <p:nvSpPr>
          <p:cNvPr id="3079" name="Text Box 25"/>
          <p:cNvSpPr txBox="1">
            <a:spLocks noChangeArrowheads="1"/>
          </p:cNvSpPr>
          <p:nvPr/>
        </p:nvSpPr>
        <p:spPr bwMode="auto">
          <a:xfrm>
            <a:off x="4856813" y="1558977"/>
            <a:ext cx="401736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n-GB" sz="1800" dirty="0" smtClean="0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2"/>
              <p:cNvSpPr txBox="1">
                <a:spLocks/>
              </p:cNvSpPr>
              <p:nvPr/>
            </p:nvSpPr>
            <p:spPr>
              <a:xfrm>
                <a:off x="323528" y="2780928"/>
                <a:ext cx="4032448" cy="1728192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80</m:t>
                          </m:r>
                        </m:e>
                      </m:rad>
                    </m:oMath>
                  </m:oMathPara>
                </a14:m>
                <a:endParaRPr kumimoji="0" lang="en-GB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780928"/>
                <a:ext cx="4032448" cy="172819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/>
              <p:cNvSpPr txBox="1">
                <a:spLocks/>
              </p:cNvSpPr>
              <p:nvPr/>
            </p:nvSpPr>
            <p:spPr>
              <a:xfrm>
                <a:off x="4860032" y="2780928"/>
                <a:ext cx="4032448" cy="1728192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150</m:t>
                          </m:r>
                        </m:e>
                      </m:rad>
                    </m:oMath>
                  </m:oMathPara>
                </a14:m>
                <a:endParaRPr kumimoji="0" lang="en-GB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2780928"/>
                <a:ext cx="4032448" cy="172819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729985" y="5608312"/>
            <a:ext cx="1474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17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267060" y="5608312"/>
            <a:ext cx="1474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18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508104" y="687849"/>
                <a:ext cx="802720" cy="40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𝟖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latin typeface="Cambria Math"/>
                            </a:rPr>
                            <m:t>𝟏𝟎</m:t>
                          </m:r>
                        </m:e>
                      </m:rad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687849"/>
                <a:ext cx="802720" cy="40197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035292" y="656099"/>
                <a:ext cx="664861" cy="40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𝟒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latin typeface="Cambria Math"/>
                            </a:rPr>
                            <m:t>𝟑</m:t>
                          </m:r>
                        </m:e>
                      </m:rad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92" y="656099"/>
                <a:ext cx="664861" cy="40197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2300956" y="1129527"/>
            <a:ext cx="1999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solidFill>
                  <a:srgbClr val="0070C0"/>
                </a:solidFill>
              </a:rPr>
              <a:t>www.interactive-maths.com</a:t>
            </a:r>
            <a:endParaRPr lang="en-GB" sz="1200" b="1" dirty="0">
              <a:solidFill>
                <a:srgbClr val="0070C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804248" y="1129527"/>
            <a:ext cx="1999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solidFill>
                  <a:srgbClr val="0070C0"/>
                </a:solidFill>
              </a:rPr>
              <a:t>www.interactive-maths.com</a:t>
            </a:r>
            <a:endParaRPr lang="en-GB" sz="1200" b="1" dirty="0">
              <a:solidFill>
                <a:srgbClr val="0070C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787900" y="333375"/>
            <a:ext cx="4176713" cy="6191250"/>
            <a:chOff x="158" y="210"/>
            <a:chExt cx="2631" cy="3900"/>
          </a:xfrm>
        </p:grpSpPr>
        <p:sp>
          <p:nvSpPr>
            <p:cNvPr id="3090" name="Text Box 3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91" name="AutoShape 4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2" name="Line 5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3" name="Text Box 6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Surds Treasure Hunt</a:t>
              </a:r>
              <a:endParaRPr lang="en-GB" sz="2000" dirty="0"/>
            </a:p>
          </p:txBody>
        </p:sp>
        <p:sp>
          <p:nvSpPr>
            <p:cNvPr id="3094" name="Line 7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5" name="Oval 8"/>
            <p:cNvSpPr>
              <a:spLocks noChangeArrowheads="1"/>
            </p:cNvSpPr>
            <p:nvPr/>
          </p:nvSpPr>
          <p:spPr bwMode="auto">
            <a:xfrm>
              <a:off x="606" y="300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200" dirty="0">
                <a:latin typeface="Times New Roman" pitchFamily="18" charset="0"/>
              </a:endParaRPr>
            </a:p>
          </p:txBody>
        </p:sp>
        <p:sp>
          <p:nvSpPr>
            <p:cNvPr id="3096" name="WordArt 9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97" name="Line 10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8" name="Oval 11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99" name="WordArt 12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50825" y="333375"/>
            <a:ext cx="4176713" cy="6191250"/>
            <a:chOff x="158" y="210"/>
            <a:chExt cx="2631" cy="3900"/>
          </a:xfrm>
        </p:grpSpPr>
        <p:sp>
          <p:nvSpPr>
            <p:cNvPr id="3080" name="Text Box 14"/>
            <p:cNvSpPr txBox="1">
              <a:spLocks noChangeArrowheads="1"/>
            </p:cNvSpPr>
            <p:nvPr/>
          </p:nvSpPr>
          <p:spPr bwMode="auto">
            <a:xfrm>
              <a:off x="204" y="482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endParaRPr lang="en-US" sz="1800">
                <a:latin typeface="Arial" charset="0"/>
              </a:endParaRPr>
            </a:p>
          </p:txBody>
        </p:sp>
        <p:sp>
          <p:nvSpPr>
            <p:cNvPr id="3081" name="AutoShape 15"/>
            <p:cNvSpPr>
              <a:spLocks noChangeArrowheads="1"/>
            </p:cNvSpPr>
            <p:nvPr/>
          </p:nvSpPr>
          <p:spPr bwMode="auto">
            <a:xfrm>
              <a:off x="158" y="210"/>
              <a:ext cx="2631" cy="390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2" name="Line 16"/>
            <p:cNvSpPr>
              <a:spLocks noChangeShapeType="1"/>
            </p:cNvSpPr>
            <p:nvPr/>
          </p:nvSpPr>
          <p:spPr bwMode="auto">
            <a:xfrm>
              <a:off x="158" y="935"/>
              <a:ext cx="2631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3" name="Text Box 17"/>
            <p:cNvSpPr txBox="1">
              <a:spLocks noChangeArrowheads="1"/>
            </p:cNvSpPr>
            <p:nvPr/>
          </p:nvSpPr>
          <p:spPr bwMode="auto">
            <a:xfrm>
              <a:off x="1383" y="25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GB" sz="2000" dirty="0" smtClean="0"/>
                <a:t>Surds Treasure Hunt</a:t>
              </a:r>
              <a:endParaRPr lang="en-GB" sz="2000" dirty="0"/>
            </a:p>
          </p:txBody>
        </p:sp>
        <p:sp>
          <p:nvSpPr>
            <p:cNvPr id="3084" name="Line 18"/>
            <p:cNvSpPr>
              <a:spLocks noChangeShapeType="1"/>
            </p:cNvSpPr>
            <p:nvPr/>
          </p:nvSpPr>
          <p:spPr bwMode="auto">
            <a:xfrm>
              <a:off x="295" y="549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5" name="Oval 19"/>
            <p:cNvSpPr>
              <a:spLocks noChangeArrowheads="1"/>
            </p:cNvSpPr>
            <p:nvPr/>
          </p:nvSpPr>
          <p:spPr bwMode="auto">
            <a:xfrm>
              <a:off x="606" y="300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3086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567" y="482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Previous Answer</a:t>
              </a:r>
            </a:p>
          </p:txBody>
        </p:sp>
        <p:sp>
          <p:nvSpPr>
            <p:cNvPr id="3087" name="Line 21"/>
            <p:cNvSpPr>
              <a:spLocks noChangeShapeType="1"/>
            </p:cNvSpPr>
            <p:nvPr/>
          </p:nvSpPr>
          <p:spPr bwMode="auto">
            <a:xfrm>
              <a:off x="2426" y="3748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Oval 22"/>
            <p:cNvSpPr>
              <a:spLocks noChangeArrowheads="1"/>
            </p:cNvSpPr>
            <p:nvPr/>
          </p:nvSpPr>
          <p:spPr bwMode="auto">
            <a:xfrm>
              <a:off x="1882" y="3498"/>
              <a:ext cx="499" cy="499"/>
            </a:xfrm>
            <a:prstGeom prst="ellipse">
              <a:avLst/>
            </a:prstGeom>
            <a:solidFill>
              <a:schemeClr val="accent1">
                <a:alpha val="74901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sz="3600">
                  <a:latin typeface="Times New Roman" pitchFamily="18" charset="0"/>
                </a:rPr>
                <a:t>?</a:t>
              </a:r>
            </a:p>
          </p:txBody>
        </p:sp>
        <p:sp>
          <p:nvSpPr>
            <p:cNvPr id="3089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843" y="3680"/>
              <a:ext cx="556" cy="369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054"/>
                </a:avLst>
              </a:prstTxWarp>
            </a:bodyPr>
            <a:lstStyle/>
            <a:p>
              <a:r>
                <a:rPr lang="en-GB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Comic Sans MS"/>
                </a:rPr>
                <a:t>To the next clue</a:t>
              </a:r>
            </a:p>
          </p:txBody>
        </p:sp>
      </p:grpSp>
      <p:sp>
        <p:nvSpPr>
          <p:cNvPr id="3079" name="Text Box 25"/>
          <p:cNvSpPr txBox="1">
            <a:spLocks noChangeArrowheads="1"/>
          </p:cNvSpPr>
          <p:nvPr/>
        </p:nvSpPr>
        <p:spPr bwMode="auto">
          <a:xfrm>
            <a:off x="4856813" y="1558977"/>
            <a:ext cx="401736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n-GB" sz="1800" dirty="0" smtClean="0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/>
              <p:cNvSpPr txBox="1">
                <a:spLocks/>
              </p:cNvSpPr>
              <p:nvPr/>
            </p:nvSpPr>
            <p:spPr>
              <a:xfrm>
                <a:off x="323528" y="2924944"/>
                <a:ext cx="4032448" cy="165618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 fontScale="85000" lnSpcReduction="10000"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75</m:t>
                          </m:r>
                        </m:e>
                      </m:rad>
                      <m:r>
                        <a:rPr kumimoji="0" lang="en-GB" sz="7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  <a:cs typeface="+mn-cs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48</m:t>
                          </m:r>
                        </m:e>
                      </m:rad>
                    </m:oMath>
                  </m:oMathPara>
                </a14:m>
                <a:endParaRPr kumimoji="0" lang="en-GB" sz="7200" b="0" i="0" u="none" strike="noStrike" kern="1200" cap="none" spc="0" normalizeH="0" baseline="3000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924944"/>
                <a:ext cx="4032448" cy="165618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2"/>
              <p:cNvSpPr txBox="1">
                <a:spLocks/>
              </p:cNvSpPr>
              <p:nvPr/>
            </p:nvSpPr>
            <p:spPr>
              <a:xfrm>
                <a:off x="4860032" y="2924944"/>
                <a:ext cx="4032448" cy="165618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>
                <a:normAutofit/>
              </a:bodyPr>
              <a:lstStyle/>
              <a:p>
                <a:pPr marL="342900" marR="0" lvl="0" indent="-34290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7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dk1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32</m:t>
                          </m:r>
                        </m:e>
                      </m:rad>
                    </m:oMath>
                  </m:oMathPara>
                </a14:m>
                <a:endParaRPr kumimoji="0" lang="en-GB" sz="7200" b="0" i="0" u="none" strike="noStrike" kern="1200" cap="none" spc="0" normalizeH="0" baseline="0" noProof="0" dirty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Showcard Gothic" pitchFamily="8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2924944"/>
                <a:ext cx="4032448" cy="165618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729985" y="5608312"/>
            <a:ext cx="1474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19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267060" y="5608312"/>
            <a:ext cx="1474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Card 20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562750" y="671346"/>
                <a:ext cx="527004" cy="40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1" i="1" smtClean="0">
                              <a:latin typeface="Cambria Math"/>
                            </a:rPr>
                            <m:t>𝟔</m:t>
                          </m:r>
                        </m:e>
                      </m:rad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750" y="671346"/>
                <a:ext cx="527004" cy="40197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1106390" y="656099"/>
                <a:ext cx="5132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𝟏𝟐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390" y="656099"/>
                <a:ext cx="513282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2300956" y="1129527"/>
            <a:ext cx="1999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solidFill>
                  <a:srgbClr val="0070C0"/>
                </a:solidFill>
              </a:rPr>
              <a:t>www.interactive-maths.com</a:t>
            </a:r>
            <a:endParaRPr lang="en-GB" sz="12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04248" y="1129527"/>
            <a:ext cx="1999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solidFill>
                  <a:srgbClr val="0070C0"/>
                </a:solidFill>
              </a:rPr>
              <a:t>www.interactive-maths.com</a:t>
            </a:r>
            <a:endParaRPr lang="en-GB" sz="1200" b="1" dirty="0">
              <a:solidFill>
                <a:srgbClr val="0070C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000" cy="6524625"/>
            <a:chOff x="0" y="0"/>
            <a:chExt cx="9144000" cy="6524625"/>
          </a:xfrm>
        </p:grpSpPr>
        <p:sp>
          <p:nvSpPr>
            <p:cNvPr id="3081" name="AutoShape 15"/>
            <p:cNvSpPr>
              <a:spLocks noChangeArrowheads="1"/>
            </p:cNvSpPr>
            <p:nvPr/>
          </p:nvSpPr>
          <p:spPr bwMode="auto">
            <a:xfrm>
              <a:off x="250825" y="333375"/>
              <a:ext cx="8497639" cy="619125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8" name="Oval 22"/>
            <p:cNvSpPr>
              <a:spLocks noChangeArrowheads="1"/>
            </p:cNvSpPr>
            <p:nvPr/>
          </p:nvSpPr>
          <p:spPr bwMode="auto">
            <a:xfrm>
              <a:off x="775819" y="555032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098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4100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91440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33" name="Oval 22"/>
            <p:cNvSpPr>
              <a:spLocks noChangeArrowheads="1"/>
            </p:cNvSpPr>
            <p:nvPr/>
          </p:nvSpPr>
          <p:spPr bwMode="auto">
            <a:xfrm>
              <a:off x="1988620" y="548680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34" name="Oval 22"/>
            <p:cNvSpPr>
              <a:spLocks noChangeArrowheads="1"/>
            </p:cNvSpPr>
            <p:nvPr/>
          </p:nvSpPr>
          <p:spPr bwMode="auto">
            <a:xfrm>
              <a:off x="3296471" y="555032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1" name="Oval 22"/>
            <p:cNvSpPr>
              <a:spLocks noChangeArrowheads="1"/>
            </p:cNvSpPr>
            <p:nvPr/>
          </p:nvSpPr>
          <p:spPr bwMode="auto">
            <a:xfrm>
              <a:off x="4715569" y="555032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2" name="Oval 22"/>
            <p:cNvSpPr>
              <a:spLocks noChangeArrowheads="1"/>
            </p:cNvSpPr>
            <p:nvPr/>
          </p:nvSpPr>
          <p:spPr bwMode="auto">
            <a:xfrm>
              <a:off x="5928370" y="548680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3" name="Oval 22"/>
            <p:cNvSpPr>
              <a:spLocks noChangeArrowheads="1"/>
            </p:cNvSpPr>
            <p:nvPr/>
          </p:nvSpPr>
          <p:spPr bwMode="auto">
            <a:xfrm>
              <a:off x="7236221" y="555032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4" name="Oval 22"/>
            <p:cNvSpPr>
              <a:spLocks noChangeArrowheads="1"/>
            </p:cNvSpPr>
            <p:nvPr/>
          </p:nvSpPr>
          <p:spPr bwMode="auto">
            <a:xfrm>
              <a:off x="775819" y="5589165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5" name="Oval 22"/>
            <p:cNvSpPr>
              <a:spLocks noChangeArrowheads="1"/>
            </p:cNvSpPr>
            <p:nvPr/>
          </p:nvSpPr>
          <p:spPr bwMode="auto">
            <a:xfrm>
              <a:off x="1988620" y="5582813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6" name="Oval 22"/>
            <p:cNvSpPr>
              <a:spLocks noChangeArrowheads="1"/>
            </p:cNvSpPr>
            <p:nvPr/>
          </p:nvSpPr>
          <p:spPr bwMode="auto">
            <a:xfrm>
              <a:off x="3296471" y="5589165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7" name="Oval 22"/>
            <p:cNvSpPr>
              <a:spLocks noChangeArrowheads="1"/>
            </p:cNvSpPr>
            <p:nvPr/>
          </p:nvSpPr>
          <p:spPr bwMode="auto">
            <a:xfrm>
              <a:off x="4715569" y="5589165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8" name="Oval 22"/>
            <p:cNvSpPr>
              <a:spLocks noChangeArrowheads="1"/>
            </p:cNvSpPr>
            <p:nvPr/>
          </p:nvSpPr>
          <p:spPr bwMode="auto">
            <a:xfrm>
              <a:off x="5928370" y="5582813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9" name="Oval 22"/>
            <p:cNvSpPr>
              <a:spLocks noChangeArrowheads="1"/>
            </p:cNvSpPr>
            <p:nvPr/>
          </p:nvSpPr>
          <p:spPr bwMode="auto">
            <a:xfrm>
              <a:off x="7236221" y="5589165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50" name="Oval 22"/>
            <p:cNvSpPr>
              <a:spLocks noChangeArrowheads="1"/>
            </p:cNvSpPr>
            <p:nvPr/>
          </p:nvSpPr>
          <p:spPr bwMode="auto">
            <a:xfrm>
              <a:off x="775819" y="1563219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51" name="Oval 22"/>
            <p:cNvSpPr>
              <a:spLocks noChangeArrowheads="1"/>
            </p:cNvSpPr>
            <p:nvPr/>
          </p:nvSpPr>
          <p:spPr bwMode="auto">
            <a:xfrm>
              <a:off x="775819" y="2571331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52" name="Oval 22"/>
            <p:cNvSpPr>
              <a:spLocks noChangeArrowheads="1"/>
            </p:cNvSpPr>
            <p:nvPr/>
          </p:nvSpPr>
          <p:spPr bwMode="auto">
            <a:xfrm>
              <a:off x="775819" y="3579368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53" name="Oval 22"/>
            <p:cNvSpPr>
              <a:spLocks noChangeArrowheads="1"/>
            </p:cNvSpPr>
            <p:nvPr/>
          </p:nvSpPr>
          <p:spPr bwMode="auto">
            <a:xfrm>
              <a:off x="775819" y="4587480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54" name="Oval 22"/>
            <p:cNvSpPr>
              <a:spLocks noChangeArrowheads="1"/>
            </p:cNvSpPr>
            <p:nvPr/>
          </p:nvSpPr>
          <p:spPr bwMode="auto">
            <a:xfrm>
              <a:off x="7236221" y="1563219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55" name="Oval 22"/>
            <p:cNvSpPr>
              <a:spLocks noChangeArrowheads="1"/>
            </p:cNvSpPr>
            <p:nvPr/>
          </p:nvSpPr>
          <p:spPr bwMode="auto">
            <a:xfrm>
              <a:off x="7236221" y="2571331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56" name="Oval 22"/>
            <p:cNvSpPr>
              <a:spLocks noChangeArrowheads="1"/>
            </p:cNvSpPr>
            <p:nvPr/>
          </p:nvSpPr>
          <p:spPr bwMode="auto">
            <a:xfrm>
              <a:off x="7236221" y="3579368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57" name="Oval 22"/>
            <p:cNvSpPr>
              <a:spLocks noChangeArrowheads="1"/>
            </p:cNvSpPr>
            <p:nvPr/>
          </p:nvSpPr>
          <p:spPr bwMode="auto">
            <a:xfrm>
              <a:off x="7236221" y="4587480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cxnSp>
          <p:nvCxnSpPr>
            <p:cNvPr id="5" name="Straight Arrow Connector 4"/>
            <p:cNvCxnSpPr>
              <a:stCxn id="3088" idx="6"/>
              <a:endCxn id="33" idx="2"/>
            </p:cNvCxnSpPr>
            <p:nvPr/>
          </p:nvCxnSpPr>
          <p:spPr>
            <a:xfrm flipV="1">
              <a:off x="1567982" y="944762"/>
              <a:ext cx="42063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endCxn id="34" idx="2"/>
            </p:cNvCxnSpPr>
            <p:nvPr/>
          </p:nvCxnSpPr>
          <p:spPr>
            <a:xfrm>
              <a:off x="2796959" y="944761"/>
              <a:ext cx="499512" cy="635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>
              <a:endCxn id="41" idx="2"/>
            </p:cNvCxnSpPr>
            <p:nvPr/>
          </p:nvCxnSpPr>
          <p:spPr>
            <a:xfrm>
              <a:off x="4088634" y="944761"/>
              <a:ext cx="626935" cy="635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 flipV="1">
              <a:off x="5507732" y="944762"/>
              <a:ext cx="42063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endCxn id="43" idx="2"/>
            </p:cNvCxnSpPr>
            <p:nvPr/>
          </p:nvCxnSpPr>
          <p:spPr>
            <a:xfrm>
              <a:off x="6720533" y="944761"/>
              <a:ext cx="515688" cy="635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43" idx="4"/>
              <a:endCxn id="54" idx="0"/>
            </p:cNvCxnSpPr>
            <p:nvPr/>
          </p:nvCxnSpPr>
          <p:spPr>
            <a:xfrm>
              <a:off x="7632303" y="1347195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/>
            <p:nvPr/>
          </p:nvCxnSpPr>
          <p:spPr>
            <a:xfrm>
              <a:off x="7632303" y="2355382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7632303" y="3363494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>
              <a:off x="7616030" y="4371531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/>
            <p:nvPr/>
          </p:nvCxnSpPr>
          <p:spPr>
            <a:xfrm>
              <a:off x="7632303" y="5379643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stCxn id="49" idx="2"/>
              <a:endCxn id="48" idx="6"/>
            </p:cNvCxnSpPr>
            <p:nvPr/>
          </p:nvCxnSpPr>
          <p:spPr>
            <a:xfrm flipH="1" flipV="1">
              <a:off x="6720533" y="5978895"/>
              <a:ext cx="51568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>
              <a:endCxn id="47" idx="6"/>
            </p:cNvCxnSpPr>
            <p:nvPr/>
          </p:nvCxnSpPr>
          <p:spPr>
            <a:xfrm flipH="1" flipV="1">
              <a:off x="5507732" y="5985247"/>
              <a:ext cx="42063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>
              <a:endCxn id="46" idx="6"/>
            </p:cNvCxnSpPr>
            <p:nvPr/>
          </p:nvCxnSpPr>
          <p:spPr>
            <a:xfrm flipH="1" flipV="1">
              <a:off x="4088634" y="5985247"/>
              <a:ext cx="623487" cy="1307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/>
            <p:nvPr/>
          </p:nvCxnSpPr>
          <p:spPr>
            <a:xfrm flipH="1" flipV="1">
              <a:off x="2780783" y="5972542"/>
              <a:ext cx="51568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>
              <a:endCxn id="44" idx="6"/>
            </p:cNvCxnSpPr>
            <p:nvPr/>
          </p:nvCxnSpPr>
          <p:spPr>
            <a:xfrm flipH="1" flipV="1">
              <a:off x="1567982" y="5985247"/>
              <a:ext cx="420638" cy="1942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>
              <a:stCxn id="44" idx="0"/>
              <a:endCxn id="53" idx="4"/>
            </p:cNvCxnSpPr>
            <p:nvPr/>
          </p:nvCxnSpPr>
          <p:spPr>
            <a:xfrm flipV="1">
              <a:off x="1171901" y="5379643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 flipV="1">
              <a:off x="1171901" y="4378033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>
            <a:xfrm flipV="1">
              <a:off x="1171901" y="3369996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 flipV="1">
              <a:off x="1162701" y="2358633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 flipV="1">
              <a:off x="1171901" y="1340843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Text Box 17"/>
          <p:cNvSpPr txBox="1">
            <a:spLocks noChangeArrowheads="1"/>
          </p:cNvSpPr>
          <p:nvPr/>
        </p:nvSpPr>
        <p:spPr bwMode="auto">
          <a:xfrm>
            <a:off x="2636181" y="2997994"/>
            <a:ext cx="35283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/>
              <a:t>Surds Treasure Hunt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157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000" cy="6524625"/>
            <a:chOff x="0" y="0"/>
            <a:chExt cx="9144000" cy="6524625"/>
          </a:xfrm>
        </p:grpSpPr>
        <p:sp>
          <p:nvSpPr>
            <p:cNvPr id="3081" name="AutoShape 15"/>
            <p:cNvSpPr>
              <a:spLocks noChangeArrowheads="1"/>
            </p:cNvSpPr>
            <p:nvPr/>
          </p:nvSpPr>
          <p:spPr bwMode="auto">
            <a:xfrm>
              <a:off x="250825" y="333375"/>
              <a:ext cx="8497639" cy="619125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8" name="Oval 22"/>
            <p:cNvSpPr>
              <a:spLocks noChangeArrowheads="1"/>
            </p:cNvSpPr>
            <p:nvPr/>
          </p:nvSpPr>
          <p:spPr bwMode="auto">
            <a:xfrm>
              <a:off x="775819" y="555032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 smtClean="0">
                  <a:latin typeface="Comic Sans MS" pitchFamily="66" charset="0"/>
                  <a:cs typeface="Arial" pitchFamily="34" charset="0"/>
                </a:rPr>
                <a:t>1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098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4100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91440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33" name="Oval 22"/>
            <p:cNvSpPr>
              <a:spLocks noChangeArrowheads="1"/>
            </p:cNvSpPr>
            <p:nvPr/>
          </p:nvSpPr>
          <p:spPr bwMode="auto">
            <a:xfrm>
              <a:off x="1988620" y="548680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 smtClean="0">
                  <a:latin typeface="Comic Sans MS" pitchFamily="66" charset="0"/>
                  <a:cs typeface="Arial" pitchFamily="34" charset="0"/>
                </a:rPr>
                <a:t>11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34" name="Oval 22"/>
            <p:cNvSpPr>
              <a:spLocks noChangeArrowheads="1"/>
            </p:cNvSpPr>
            <p:nvPr/>
          </p:nvSpPr>
          <p:spPr bwMode="auto">
            <a:xfrm>
              <a:off x="3296471" y="555032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 smtClean="0">
                  <a:latin typeface="Comic Sans MS" pitchFamily="66" charset="0"/>
                  <a:cs typeface="Arial" pitchFamily="34" charset="0"/>
                </a:rPr>
                <a:t>17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1" name="Oval 22"/>
            <p:cNvSpPr>
              <a:spLocks noChangeArrowheads="1"/>
            </p:cNvSpPr>
            <p:nvPr/>
          </p:nvSpPr>
          <p:spPr bwMode="auto">
            <a:xfrm>
              <a:off x="4715569" y="555032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 smtClean="0">
                  <a:latin typeface="Comic Sans MS" pitchFamily="66" charset="0"/>
                  <a:cs typeface="Arial" pitchFamily="34" charset="0"/>
                </a:rPr>
                <a:t>9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2" name="Oval 22"/>
            <p:cNvSpPr>
              <a:spLocks noChangeArrowheads="1"/>
            </p:cNvSpPr>
            <p:nvPr/>
          </p:nvSpPr>
          <p:spPr bwMode="auto">
            <a:xfrm>
              <a:off x="5928370" y="548680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 smtClean="0">
                  <a:latin typeface="Comic Sans MS" pitchFamily="66" charset="0"/>
                  <a:cs typeface="Arial" pitchFamily="34" charset="0"/>
                </a:rPr>
                <a:t>16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3" name="Oval 22"/>
            <p:cNvSpPr>
              <a:spLocks noChangeArrowheads="1"/>
            </p:cNvSpPr>
            <p:nvPr/>
          </p:nvSpPr>
          <p:spPr bwMode="auto">
            <a:xfrm>
              <a:off x="7236221" y="555032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 smtClean="0">
                  <a:latin typeface="Comic Sans MS" pitchFamily="66" charset="0"/>
                  <a:cs typeface="Arial" pitchFamily="34" charset="0"/>
                </a:rPr>
                <a:t>5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4" name="Oval 22"/>
            <p:cNvSpPr>
              <a:spLocks noChangeArrowheads="1"/>
            </p:cNvSpPr>
            <p:nvPr/>
          </p:nvSpPr>
          <p:spPr bwMode="auto">
            <a:xfrm>
              <a:off x="775819" y="5589165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 smtClean="0">
                  <a:latin typeface="Comic Sans MS" pitchFamily="66" charset="0"/>
                  <a:cs typeface="Arial" pitchFamily="34" charset="0"/>
                </a:rPr>
                <a:t>13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5" name="Oval 22"/>
            <p:cNvSpPr>
              <a:spLocks noChangeArrowheads="1"/>
            </p:cNvSpPr>
            <p:nvPr/>
          </p:nvSpPr>
          <p:spPr bwMode="auto">
            <a:xfrm>
              <a:off x="1988620" y="5582813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 smtClean="0">
                  <a:latin typeface="Comic Sans MS" pitchFamily="66" charset="0"/>
                  <a:cs typeface="Arial" pitchFamily="34" charset="0"/>
                </a:rPr>
                <a:t>3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6" name="Oval 22"/>
            <p:cNvSpPr>
              <a:spLocks noChangeArrowheads="1"/>
            </p:cNvSpPr>
            <p:nvPr/>
          </p:nvSpPr>
          <p:spPr bwMode="auto">
            <a:xfrm>
              <a:off x="3296471" y="5589165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 smtClean="0">
                  <a:latin typeface="Comic Sans MS" pitchFamily="66" charset="0"/>
                  <a:cs typeface="Arial" pitchFamily="34" charset="0"/>
                </a:rPr>
                <a:t>8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7" name="Oval 22"/>
            <p:cNvSpPr>
              <a:spLocks noChangeArrowheads="1"/>
            </p:cNvSpPr>
            <p:nvPr/>
          </p:nvSpPr>
          <p:spPr bwMode="auto">
            <a:xfrm>
              <a:off x="4715569" y="5589165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 smtClean="0">
                  <a:latin typeface="Comic Sans MS" pitchFamily="66" charset="0"/>
                  <a:cs typeface="Arial" pitchFamily="34" charset="0"/>
                </a:rPr>
                <a:t>14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8" name="Oval 22"/>
            <p:cNvSpPr>
              <a:spLocks noChangeArrowheads="1"/>
            </p:cNvSpPr>
            <p:nvPr/>
          </p:nvSpPr>
          <p:spPr bwMode="auto">
            <a:xfrm>
              <a:off x="5928370" y="5582813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 smtClean="0">
                  <a:latin typeface="Comic Sans MS" pitchFamily="66" charset="0"/>
                  <a:cs typeface="Arial" pitchFamily="34" charset="0"/>
                </a:rPr>
                <a:t>2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9" name="Oval 22"/>
            <p:cNvSpPr>
              <a:spLocks noChangeArrowheads="1"/>
            </p:cNvSpPr>
            <p:nvPr/>
          </p:nvSpPr>
          <p:spPr bwMode="auto">
            <a:xfrm>
              <a:off x="7236221" y="5589165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 smtClean="0">
                  <a:latin typeface="Comic Sans MS" pitchFamily="66" charset="0"/>
                  <a:cs typeface="Arial" pitchFamily="34" charset="0"/>
                </a:rPr>
                <a:t>6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50" name="Oval 22"/>
            <p:cNvSpPr>
              <a:spLocks noChangeArrowheads="1"/>
            </p:cNvSpPr>
            <p:nvPr/>
          </p:nvSpPr>
          <p:spPr bwMode="auto">
            <a:xfrm>
              <a:off x="775819" y="1563219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 smtClean="0">
                  <a:latin typeface="Comic Sans MS" pitchFamily="66" charset="0"/>
                  <a:cs typeface="Arial" pitchFamily="34" charset="0"/>
                </a:rPr>
                <a:t>18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51" name="Oval 22"/>
            <p:cNvSpPr>
              <a:spLocks noChangeArrowheads="1"/>
            </p:cNvSpPr>
            <p:nvPr/>
          </p:nvSpPr>
          <p:spPr bwMode="auto">
            <a:xfrm>
              <a:off x="775819" y="2571331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 smtClean="0">
                  <a:latin typeface="Comic Sans MS" pitchFamily="66" charset="0"/>
                  <a:cs typeface="Arial" pitchFamily="34" charset="0"/>
                </a:rPr>
                <a:t>15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52" name="Oval 22"/>
            <p:cNvSpPr>
              <a:spLocks noChangeArrowheads="1"/>
            </p:cNvSpPr>
            <p:nvPr/>
          </p:nvSpPr>
          <p:spPr bwMode="auto">
            <a:xfrm>
              <a:off x="775819" y="3579368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 smtClean="0">
                  <a:latin typeface="Comic Sans MS" pitchFamily="66" charset="0"/>
                  <a:cs typeface="Arial" pitchFamily="34" charset="0"/>
                </a:rPr>
                <a:t>10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53" name="Oval 22"/>
            <p:cNvSpPr>
              <a:spLocks noChangeArrowheads="1"/>
            </p:cNvSpPr>
            <p:nvPr/>
          </p:nvSpPr>
          <p:spPr bwMode="auto">
            <a:xfrm>
              <a:off x="775819" y="4587480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 smtClean="0">
                  <a:latin typeface="Comic Sans MS" pitchFamily="66" charset="0"/>
                  <a:cs typeface="Arial" pitchFamily="34" charset="0"/>
                </a:rPr>
                <a:t>20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54" name="Oval 22"/>
            <p:cNvSpPr>
              <a:spLocks noChangeArrowheads="1"/>
            </p:cNvSpPr>
            <p:nvPr/>
          </p:nvSpPr>
          <p:spPr bwMode="auto">
            <a:xfrm>
              <a:off x="7236221" y="1563219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 smtClean="0">
                  <a:latin typeface="Comic Sans MS" pitchFamily="66" charset="0"/>
                  <a:cs typeface="Arial" pitchFamily="34" charset="0"/>
                </a:rPr>
                <a:t>4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55" name="Oval 22"/>
            <p:cNvSpPr>
              <a:spLocks noChangeArrowheads="1"/>
            </p:cNvSpPr>
            <p:nvPr/>
          </p:nvSpPr>
          <p:spPr bwMode="auto">
            <a:xfrm>
              <a:off x="7236221" y="2571331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 smtClean="0">
                  <a:latin typeface="Comic Sans MS" pitchFamily="66" charset="0"/>
                  <a:cs typeface="Arial" pitchFamily="34" charset="0"/>
                </a:rPr>
                <a:t>12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56" name="Oval 22"/>
            <p:cNvSpPr>
              <a:spLocks noChangeArrowheads="1"/>
            </p:cNvSpPr>
            <p:nvPr/>
          </p:nvSpPr>
          <p:spPr bwMode="auto">
            <a:xfrm>
              <a:off x="7236221" y="3579368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 smtClean="0">
                  <a:latin typeface="Comic Sans MS" pitchFamily="66" charset="0"/>
                  <a:cs typeface="Arial" pitchFamily="34" charset="0"/>
                </a:rPr>
                <a:t>7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57" name="Oval 22"/>
            <p:cNvSpPr>
              <a:spLocks noChangeArrowheads="1"/>
            </p:cNvSpPr>
            <p:nvPr/>
          </p:nvSpPr>
          <p:spPr bwMode="auto">
            <a:xfrm>
              <a:off x="7236221" y="4587480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 smtClean="0">
                  <a:latin typeface="Comic Sans MS" pitchFamily="66" charset="0"/>
                  <a:cs typeface="Arial" pitchFamily="34" charset="0"/>
                </a:rPr>
                <a:t>19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cxnSp>
          <p:nvCxnSpPr>
            <p:cNvPr id="5" name="Straight Arrow Connector 4"/>
            <p:cNvCxnSpPr>
              <a:stCxn id="3088" idx="6"/>
              <a:endCxn id="33" idx="2"/>
            </p:cNvCxnSpPr>
            <p:nvPr/>
          </p:nvCxnSpPr>
          <p:spPr>
            <a:xfrm flipV="1">
              <a:off x="1567982" y="944762"/>
              <a:ext cx="42063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endCxn id="34" idx="2"/>
            </p:cNvCxnSpPr>
            <p:nvPr/>
          </p:nvCxnSpPr>
          <p:spPr>
            <a:xfrm>
              <a:off x="2796959" y="944761"/>
              <a:ext cx="499512" cy="635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>
              <a:endCxn id="41" idx="2"/>
            </p:cNvCxnSpPr>
            <p:nvPr/>
          </p:nvCxnSpPr>
          <p:spPr>
            <a:xfrm>
              <a:off x="4088634" y="944761"/>
              <a:ext cx="626935" cy="635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 flipV="1">
              <a:off x="5507732" y="944762"/>
              <a:ext cx="42063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endCxn id="43" idx="2"/>
            </p:cNvCxnSpPr>
            <p:nvPr/>
          </p:nvCxnSpPr>
          <p:spPr>
            <a:xfrm>
              <a:off x="6720533" y="944761"/>
              <a:ext cx="515688" cy="635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43" idx="4"/>
              <a:endCxn id="54" idx="0"/>
            </p:cNvCxnSpPr>
            <p:nvPr/>
          </p:nvCxnSpPr>
          <p:spPr>
            <a:xfrm>
              <a:off x="7632303" y="1347195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/>
            <p:nvPr/>
          </p:nvCxnSpPr>
          <p:spPr>
            <a:xfrm>
              <a:off x="7632303" y="2355382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7632303" y="3363494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>
              <a:off x="7616030" y="4371531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/>
            <p:nvPr/>
          </p:nvCxnSpPr>
          <p:spPr>
            <a:xfrm>
              <a:off x="7632303" y="5379643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stCxn id="49" idx="2"/>
              <a:endCxn id="48" idx="6"/>
            </p:cNvCxnSpPr>
            <p:nvPr/>
          </p:nvCxnSpPr>
          <p:spPr>
            <a:xfrm flipH="1" flipV="1">
              <a:off x="6720533" y="5978895"/>
              <a:ext cx="51568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>
              <a:endCxn id="47" idx="6"/>
            </p:cNvCxnSpPr>
            <p:nvPr/>
          </p:nvCxnSpPr>
          <p:spPr>
            <a:xfrm flipH="1" flipV="1">
              <a:off x="5507732" y="5985247"/>
              <a:ext cx="42063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>
              <a:endCxn id="46" idx="6"/>
            </p:cNvCxnSpPr>
            <p:nvPr/>
          </p:nvCxnSpPr>
          <p:spPr>
            <a:xfrm flipH="1" flipV="1">
              <a:off x="4088634" y="5985247"/>
              <a:ext cx="623487" cy="1307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/>
            <p:nvPr/>
          </p:nvCxnSpPr>
          <p:spPr>
            <a:xfrm flipH="1" flipV="1">
              <a:off x="2780783" y="5972542"/>
              <a:ext cx="51568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>
              <a:endCxn id="44" idx="6"/>
            </p:cNvCxnSpPr>
            <p:nvPr/>
          </p:nvCxnSpPr>
          <p:spPr>
            <a:xfrm flipH="1" flipV="1">
              <a:off x="1567982" y="5985247"/>
              <a:ext cx="420638" cy="1942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>
              <a:stCxn id="44" idx="0"/>
              <a:endCxn id="53" idx="4"/>
            </p:cNvCxnSpPr>
            <p:nvPr/>
          </p:nvCxnSpPr>
          <p:spPr>
            <a:xfrm flipV="1">
              <a:off x="1171901" y="5379643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 flipV="1">
              <a:off x="1171901" y="4378033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>
            <a:xfrm flipV="1">
              <a:off x="1171901" y="3369996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 flipV="1">
              <a:off x="1162701" y="2358633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 flipV="1">
              <a:off x="1171901" y="1340843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 Box 17"/>
          <p:cNvSpPr txBox="1">
            <a:spLocks noChangeArrowheads="1"/>
          </p:cNvSpPr>
          <p:nvPr/>
        </p:nvSpPr>
        <p:spPr bwMode="auto">
          <a:xfrm>
            <a:off x="2627784" y="1815226"/>
            <a:ext cx="352839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/>
              <a:t>Surds Treasure Hunt</a:t>
            </a:r>
          </a:p>
          <a:p>
            <a:pPr algn="ctr"/>
            <a:endParaRPr lang="en-GB" sz="2800" b="1" dirty="0"/>
          </a:p>
          <a:p>
            <a:pPr algn="ctr"/>
            <a:r>
              <a:rPr lang="en-GB" sz="2800" b="1" dirty="0" smtClean="0"/>
              <a:t>Answers</a:t>
            </a:r>
            <a:endParaRPr lang="en-GB" sz="28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402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heme/theme1.xml><?xml version="1.0" encoding="utf-8"?>
<a:theme xmlns:a="http://schemas.openxmlformats.org/drawingml/2006/main" name="Office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320</Words>
  <Application>Microsoft Office PowerPoint</Application>
  <PresentationFormat>On-screen Show (4:3)</PresentationFormat>
  <Paragraphs>184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Cambria Math</vt:lpstr>
      <vt:lpstr>Comic Sans MS</vt:lpstr>
      <vt:lpstr>Showcard Gothic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School of St Helen and St Katharine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jcampbell</dc:creator>
  <cp:lastModifiedBy>Stewart Gale</cp:lastModifiedBy>
  <cp:revision>12</cp:revision>
  <dcterms:created xsi:type="dcterms:W3CDTF">2013-04-18T13:44:10Z</dcterms:created>
  <dcterms:modified xsi:type="dcterms:W3CDTF">2018-09-09T10:47:53Z</dcterms:modified>
</cp:coreProperties>
</file>