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70" r:id="rId3"/>
    <p:sldId id="268" r:id="rId4"/>
    <p:sldId id="269" r:id="rId5"/>
    <p:sldId id="262" r:id="rId6"/>
    <p:sldId id="263" r:id="rId7"/>
    <p:sldId id="264" r:id="rId8"/>
    <p:sldId id="265" r:id="rId9"/>
    <p:sldId id="266" r:id="rId10"/>
    <p:sldId id="267" r:id="rId11"/>
    <p:sldId id="259" r:id="rId12"/>
    <p:sldId id="257" r:id="rId13"/>
    <p:sldId id="25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E9977A-76AA-4DF9-9486-C8EA19EEB42E}" v="12" dt="2025-02-24T04:29:29.4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7DE9977A-76AA-4DF9-9486-C8EA19EEB42E}"/>
    <pc:docChg chg="undo custSel addSld modSld">
      <pc:chgData name="Stewart Gale" userId="3647ddd2-6040-41ae-a96d-232c23482af8" providerId="ADAL" clId="{7DE9977A-76AA-4DF9-9486-C8EA19EEB42E}" dt="2025-02-24T04:29:33.309" v="53" actId="1076"/>
      <pc:docMkLst>
        <pc:docMk/>
      </pc:docMkLst>
      <pc:sldChg chg="addSp delSp modSp mod">
        <pc:chgData name="Stewart Gale" userId="3647ddd2-6040-41ae-a96d-232c23482af8" providerId="ADAL" clId="{7DE9977A-76AA-4DF9-9486-C8EA19EEB42E}" dt="2025-02-24T04:29:33.309" v="53" actId="1076"/>
        <pc:sldMkLst>
          <pc:docMk/>
          <pc:sldMk cId="2207035734" sldId="259"/>
        </pc:sldMkLst>
        <pc:spChg chg="add del mod">
          <ac:chgData name="Stewart Gale" userId="3647ddd2-6040-41ae-a96d-232c23482af8" providerId="ADAL" clId="{7DE9977A-76AA-4DF9-9486-C8EA19EEB42E}" dt="2025-02-24T04:28:44.500" v="27" actId="478"/>
          <ac:spMkLst>
            <pc:docMk/>
            <pc:sldMk cId="2207035734" sldId="259"/>
            <ac:spMk id="2" creationId="{00000000-0000-0000-0000-000000000000}"/>
          </ac:spMkLst>
        </pc:spChg>
        <pc:spChg chg="mod">
          <ac:chgData name="Stewart Gale" userId="3647ddd2-6040-41ae-a96d-232c23482af8" providerId="ADAL" clId="{7DE9977A-76AA-4DF9-9486-C8EA19EEB42E}" dt="2025-02-24T04:29:05.693" v="39" actId="403"/>
          <ac:spMkLst>
            <pc:docMk/>
            <pc:sldMk cId="2207035734" sldId="259"/>
            <ac:spMk id="3" creationId="{00000000-0000-0000-0000-000000000000}"/>
          </ac:spMkLst>
        </pc:spChg>
        <pc:spChg chg="mod">
          <ac:chgData name="Stewart Gale" userId="3647ddd2-6040-41ae-a96d-232c23482af8" providerId="ADAL" clId="{7DE9977A-76AA-4DF9-9486-C8EA19EEB42E}" dt="2025-02-24T04:29:25.733" v="50" actId="14100"/>
          <ac:spMkLst>
            <pc:docMk/>
            <pc:sldMk cId="2207035734" sldId="259"/>
            <ac:spMk id="5" creationId="{00000000-0000-0000-0000-000000000000}"/>
          </ac:spMkLst>
        </pc:spChg>
        <pc:spChg chg="del">
          <ac:chgData name="Stewart Gale" userId="3647ddd2-6040-41ae-a96d-232c23482af8" providerId="ADAL" clId="{7DE9977A-76AA-4DF9-9486-C8EA19EEB42E}" dt="2025-02-24T04:28:42.497" v="26" actId="478"/>
          <ac:spMkLst>
            <pc:docMk/>
            <pc:sldMk cId="2207035734" sldId="259"/>
            <ac:spMk id="6" creationId="{00000000-0000-0000-0000-000000000000}"/>
          </ac:spMkLst>
        </pc:spChg>
        <pc:spChg chg="mod">
          <ac:chgData name="Stewart Gale" userId="3647ddd2-6040-41ae-a96d-232c23482af8" providerId="ADAL" clId="{7DE9977A-76AA-4DF9-9486-C8EA19EEB42E}" dt="2025-02-24T04:29:18.678" v="46" actId="1076"/>
          <ac:spMkLst>
            <pc:docMk/>
            <pc:sldMk cId="2207035734" sldId="259"/>
            <ac:spMk id="10" creationId="{00000000-0000-0000-0000-000000000000}"/>
          </ac:spMkLst>
        </pc:spChg>
        <pc:spChg chg="mod">
          <ac:chgData name="Stewart Gale" userId="3647ddd2-6040-41ae-a96d-232c23482af8" providerId="ADAL" clId="{7DE9977A-76AA-4DF9-9486-C8EA19EEB42E}" dt="2025-02-24T04:29:18.678" v="46" actId="1076"/>
          <ac:spMkLst>
            <pc:docMk/>
            <pc:sldMk cId="2207035734" sldId="259"/>
            <ac:spMk id="11" creationId="{00000000-0000-0000-0000-000000000000}"/>
          </ac:spMkLst>
        </pc:spChg>
        <pc:spChg chg="mod">
          <ac:chgData name="Stewart Gale" userId="3647ddd2-6040-41ae-a96d-232c23482af8" providerId="ADAL" clId="{7DE9977A-76AA-4DF9-9486-C8EA19EEB42E}" dt="2025-02-24T04:29:18.678" v="46" actId="1076"/>
          <ac:spMkLst>
            <pc:docMk/>
            <pc:sldMk cId="2207035734" sldId="259"/>
            <ac:spMk id="12" creationId="{00000000-0000-0000-0000-000000000000}"/>
          </ac:spMkLst>
        </pc:spChg>
        <pc:spChg chg="mod">
          <ac:chgData name="Stewart Gale" userId="3647ddd2-6040-41ae-a96d-232c23482af8" providerId="ADAL" clId="{7DE9977A-76AA-4DF9-9486-C8EA19EEB42E}" dt="2025-02-24T04:29:18.678" v="46" actId="1076"/>
          <ac:spMkLst>
            <pc:docMk/>
            <pc:sldMk cId="2207035734" sldId="259"/>
            <ac:spMk id="13" creationId="{00000000-0000-0000-0000-000000000000}"/>
          </ac:spMkLst>
        </pc:spChg>
        <pc:spChg chg="mod">
          <ac:chgData name="Stewart Gale" userId="3647ddd2-6040-41ae-a96d-232c23482af8" providerId="ADAL" clId="{7DE9977A-76AA-4DF9-9486-C8EA19EEB42E}" dt="2025-02-24T04:29:18.678" v="46" actId="1076"/>
          <ac:spMkLst>
            <pc:docMk/>
            <pc:sldMk cId="2207035734" sldId="259"/>
            <ac:spMk id="14" creationId="{00000000-0000-0000-0000-000000000000}"/>
          </ac:spMkLst>
        </pc:spChg>
        <pc:spChg chg="mod">
          <ac:chgData name="Stewart Gale" userId="3647ddd2-6040-41ae-a96d-232c23482af8" providerId="ADAL" clId="{7DE9977A-76AA-4DF9-9486-C8EA19EEB42E}" dt="2025-02-24T04:29:18.678" v="46" actId="1076"/>
          <ac:spMkLst>
            <pc:docMk/>
            <pc:sldMk cId="2207035734" sldId="259"/>
            <ac:spMk id="15" creationId="{00000000-0000-0000-0000-000000000000}"/>
          </ac:spMkLst>
        </pc:spChg>
        <pc:spChg chg="mod">
          <ac:chgData name="Stewart Gale" userId="3647ddd2-6040-41ae-a96d-232c23482af8" providerId="ADAL" clId="{7DE9977A-76AA-4DF9-9486-C8EA19EEB42E}" dt="2025-02-24T04:29:18.678" v="46" actId="1076"/>
          <ac:spMkLst>
            <pc:docMk/>
            <pc:sldMk cId="2207035734" sldId="259"/>
            <ac:spMk id="16" creationId="{00000000-0000-0000-0000-000000000000}"/>
          </ac:spMkLst>
        </pc:spChg>
        <pc:spChg chg="mod">
          <ac:chgData name="Stewart Gale" userId="3647ddd2-6040-41ae-a96d-232c23482af8" providerId="ADAL" clId="{7DE9977A-76AA-4DF9-9486-C8EA19EEB42E}" dt="2025-02-24T04:29:18.678" v="46" actId="1076"/>
          <ac:spMkLst>
            <pc:docMk/>
            <pc:sldMk cId="2207035734" sldId="259"/>
            <ac:spMk id="17" creationId="{00000000-0000-0000-0000-000000000000}"/>
          </ac:spMkLst>
        </pc:spChg>
        <pc:spChg chg="mod">
          <ac:chgData name="Stewart Gale" userId="3647ddd2-6040-41ae-a96d-232c23482af8" providerId="ADAL" clId="{7DE9977A-76AA-4DF9-9486-C8EA19EEB42E}" dt="2025-02-24T04:29:33.309" v="53" actId="1076"/>
          <ac:spMkLst>
            <pc:docMk/>
            <pc:sldMk cId="2207035734" sldId="259"/>
            <ac:spMk id="18" creationId="{00000000-0000-0000-0000-000000000000}"/>
          </ac:spMkLst>
        </pc:spChg>
        <pc:grpChg chg="mod">
          <ac:chgData name="Stewart Gale" userId="3647ddd2-6040-41ae-a96d-232c23482af8" providerId="ADAL" clId="{7DE9977A-76AA-4DF9-9486-C8EA19EEB42E}" dt="2025-02-24T04:29:18.678" v="46" actId="1076"/>
          <ac:grpSpMkLst>
            <pc:docMk/>
            <pc:sldMk cId="2207035734" sldId="259"/>
            <ac:grpSpMk id="8" creationId="{00000000-0000-0000-0000-000000000000}"/>
          </ac:grpSpMkLst>
        </pc:grpChg>
        <pc:grpChg chg="mod">
          <ac:chgData name="Stewart Gale" userId="3647ddd2-6040-41ae-a96d-232c23482af8" providerId="ADAL" clId="{7DE9977A-76AA-4DF9-9486-C8EA19EEB42E}" dt="2025-02-24T04:29:18.678" v="46" actId="1076"/>
          <ac:grpSpMkLst>
            <pc:docMk/>
            <pc:sldMk cId="2207035734" sldId="259"/>
            <ac:grpSpMk id="9" creationId="{00000000-0000-0000-0000-000000000000}"/>
          </ac:grpSpMkLst>
        </pc:grpChg>
      </pc:sldChg>
      <pc:sldChg chg="delSp modSp mod delAnim">
        <pc:chgData name="Stewart Gale" userId="3647ddd2-6040-41ae-a96d-232c23482af8" providerId="ADAL" clId="{7DE9977A-76AA-4DF9-9486-C8EA19EEB42E}" dt="2023-05-01T08:17:02.674" v="22" actId="1076"/>
        <pc:sldMkLst>
          <pc:docMk/>
          <pc:sldMk cId="4122438938" sldId="260"/>
        </pc:sldMkLst>
      </pc:sldChg>
      <pc:sldChg chg="delSp modSp add mod">
        <pc:chgData name="Stewart Gale" userId="3647ddd2-6040-41ae-a96d-232c23482af8" providerId="ADAL" clId="{7DE9977A-76AA-4DF9-9486-C8EA19EEB42E}" dt="2023-05-01T08:16:36.152" v="11" actId="1076"/>
        <pc:sldMkLst>
          <pc:docMk/>
          <pc:sldMk cId="2562608203" sldId="27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EA92F-A830-4BC3-BE44-EA0CE3EE3964}" type="datetimeFigureOut">
              <a:rPr lang="en-GB" smtClean="0"/>
              <a:t>24/02/2025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2387-6626-4464-9E4D-365B6E6C80B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6570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EA92F-A830-4BC3-BE44-EA0CE3EE3964}" type="datetimeFigureOut">
              <a:rPr lang="en-GB" smtClean="0"/>
              <a:t>24/02/2025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2387-6626-4464-9E4D-365B6E6C80B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2295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EA92F-A830-4BC3-BE44-EA0CE3EE3964}" type="datetimeFigureOut">
              <a:rPr lang="en-GB" smtClean="0"/>
              <a:t>24/02/2025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2387-6626-4464-9E4D-365B6E6C80B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8642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EA92F-A830-4BC3-BE44-EA0CE3EE3964}" type="datetimeFigureOut">
              <a:rPr lang="en-GB" smtClean="0"/>
              <a:t>24/02/2025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2387-6626-4464-9E4D-365B6E6C80B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8327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EA92F-A830-4BC3-BE44-EA0CE3EE3964}" type="datetimeFigureOut">
              <a:rPr lang="en-GB" smtClean="0"/>
              <a:t>24/02/2025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2387-6626-4464-9E4D-365B6E6C80B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1783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EA92F-A830-4BC3-BE44-EA0CE3EE3964}" type="datetimeFigureOut">
              <a:rPr lang="en-GB" smtClean="0"/>
              <a:t>24/02/2025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2387-6626-4464-9E4D-365B6E6C80B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8658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EA92F-A830-4BC3-BE44-EA0CE3EE3964}" type="datetimeFigureOut">
              <a:rPr lang="en-GB" smtClean="0"/>
              <a:t>24/02/2025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2387-6626-4464-9E4D-365B6E6C80B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0212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EA92F-A830-4BC3-BE44-EA0CE3EE3964}" type="datetimeFigureOut">
              <a:rPr lang="en-GB" smtClean="0"/>
              <a:t>24/02/2025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2387-6626-4464-9E4D-365B6E6C80B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9289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EA92F-A830-4BC3-BE44-EA0CE3EE3964}" type="datetimeFigureOut">
              <a:rPr lang="en-GB" smtClean="0"/>
              <a:t>24/02/2025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2387-6626-4464-9E4D-365B6E6C80B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3588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EA92F-A830-4BC3-BE44-EA0CE3EE3964}" type="datetimeFigureOut">
              <a:rPr lang="en-GB" smtClean="0"/>
              <a:t>24/02/2025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2387-6626-4464-9E4D-365B6E6C80B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9909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EA92F-A830-4BC3-BE44-EA0CE3EE3964}" type="datetimeFigureOut">
              <a:rPr lang="en-GB" smtClean="0"/>
              <a:t>24/02/2025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02387-6626-4464-9E4D-365B6E6C80B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1615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4EA92F-A830-4BC3-BE44-EA0CE3EE3964}" type="datetimeFigureOut">
              <a:rPr lang="en-GB" smtClean="0"/>
              <a:t>24/02/2025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202387-6626-4464-9E4D-365B6E6C80B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7108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800792" y="1426492"/>
            <a:ext cx="10590415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1500" b="1" i="0" u="sng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LO: Quadrilateral</a:t>
            </a:r>
            <a:r>
              <a:rPr lang="en-GB" sz="11500" b="1" u="sng" dirty="0"/>
              <a:t> </a:t>
            </a:r>
          </a:p>
          <a:p>
            <a:pPr algn="ctr"/>
            <a:r>
              <a:rPr lang="en-GB" sz="11500" b="1" u="sng" dirty="0"/>
              <a:t>Properties</a:t>
            </a:r>
          </a:p>
        </p:txBody>
      </p:sp>
    </p:spTree>
    <p:extLst>
      <p:ext uri="{BB962C8B-B14F-4D97-AF65-F5344CB8AC3E}">
        <p14:creationId xmlns:p14="http://schemas.microsoft.com/office/powerpoint/2010/main" val="4122438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5778306"/>
              </p:ext>
            </p:extLst>
          </p:nvPr>
        </p:nvGraphicFramePr>
        <p:xfrm>
          <a:off x="691972" y="281299"/>
          <a:ext cx="11084391" cy="6319005"/>
        </p:xfrm>
        <a:graphic>
          <a:graphicData uri="http://schemas.openxmlformats.org/drawingml/2006/table">
            <a:tbl>
              <a:tblPr/>
              <a:tblGrid>
                <a:gridCol w="110843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0271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4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Names of Quadrilateral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2715">
                <a:tc>
                  <a:txBody>
                    <a:bodyPr/>
                    <a:lstStyle/>
                    <a:p>
                      <a:pPr algn="ctr" fontAlgn="ctr"/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2715">
                <a:tc>
                  <a:txBody>
                    <a:bodyPr/>
                    <a:lstStyle/>
                    <a:p>
                      <a:pPr algn="ctr" fontAlgn="ctr"/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271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2715">
                <a:tc>
                  <a:txBody>
                    <a:bodyPr/>
                    <a:lstStyle/>
                    <a:p>
                      <a:pPr algn="ctr" fontAlgn="ctr"/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2715">
                <a:tc>
                  <a:txBody>
                    <a:bodyPr/>
                    <a:lstStyle/>
                    <a:p>
                      <a:pPr algn="ctr" fontAlgn="ctr"/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02715">
                <a:tc>
                  <a:txBody>
                    <a:bodyPr/>
                    <a:lstStyle/>
                    <a:p>
                      <a:pPr algn="ctr" fontAlgn="ctr"/>
                      <a:endParaRPr lang="en-GB" sz="4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1757673"/>
                  </a:ext>
                </a:extLst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3931078" y="1291975"/>
            <a:ext cx="398538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ctr"/>
            <a:r>
              <a:rPr lang="en-GB" sz="4800" dirty="0">
                <a:solidFill>
                  <a:srgbClr val="000000"/>
                </a:solidFill>
                <a:latin typeface="Arial" panose="020B0604020202020204" pitchFamily="34" charset="0"/>
              </a:rPr>
              <a:t>Parallelogram</a:t>
            </a:r>
          </a:p>
        </p:txBody>
      </p:sp>
      <p:sp>
        <p:nvSpPr>
          <p:cNvPr id="3" name="Rectangle 2"/>
          <p:cNvSpPr/>
          <p:nvPr/>
        </p:nvSpPr>
        <p:spPr>
          <a:xfrm>
            <a:off x="4293115" y="2096815"/>
            <a:ext cx="307289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ctr"/>
            <a:r>
              <a:rPr lang="en-GB" sz="4800" dirty="0">
                <a:solidFill>
                  <a:srgbClr val="000000"/>
                </a:solidFill>
                <a:latin typeface="Arial" panose="020B0604020202020204" pitchFamily="34" charset="0"/>
              </a:rPr>
              <a:t>Trapezium</a:t>
            </a:r>
          </a:p>
        </p:txBody>
      </p:sp>
      <p:sp>
        <p:nvSpPr>
          <p:cNvPr id="4" name="Rectangle 3"/>
          <p:cNvSpPr/>
          <p:nvPr/>
        </p:nvSpPr>
        <p:spPr>
          <a:xfrm>
            <a:off x="4293115" y="3025302"/>
            <a:ext cx="326724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800" dirty="0">
                <a:solidFill>
                  <a:srgbClr val="000000"/>
                </a:solidFill>
                <a:latin typeface="Arial" panose="020B0604020202020204" pitchFamily="34" charset="0"/>
              </a:rPr>
              <a:t>Rectangles</a:t>
            </a:r>
            <a:endParaRPr lang="en-GB" dirty="0"/>
          </a:p>
        </p:txBody>
      </p:sp>
      <p:sp>
        <p:nvSpPr>
          <p:cNvPr id="14" name="Rectangle 13"/>
          <p:cNvSpPr/>
          <p:nvPr/>
        </p:nvSpPr>
        <p:spPr>
          <a:xfrm>
            <a:off x="4568818" y="3946139"/>
            <a:ext cx="282160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ctr"/>
            <a:r>
              <a:rPr lang="en-GB" sz="4800" dirty="0">
                <a:solidFill>
                  <a:srgbClr val="000000"/>
                </a:solidFill>
                <a:latin typeface="Arial" panose="020B0604020202020204" pitchFamily="34" charset="0"/>
              </a:rPr>
              <a:t>Rhombus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171182" y="4812803"/>
            <a:ext cx="141737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ctr"/>
            <a:r>
              <a:rPr lang="en-GB" sz="4800" dirty="0">
                <a:solidFill>
                  <a:srgbClr val="000000"/>
                </a:solidFill>
                <a:latin typeface="Arial" panose="020B0604020202020204" pitchFamily="34" charset="0"/>
              </a:rPr>
              <a:t> Kite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09805" y="5787140"/>
            <a:ext cx="217239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ctr"/>
            <a:r>
              <a:rPr lang="en-GB" sz="4800" dirty="0">
                <a:solidFill>
                  <a:srgbClr val="000000"/>
                </a:solidFill>
                <a:latin typeface="Arial" panose="020B0604020202020204" pitchFamily="34" charset="0"/>
              </a:rPr>
              <a:t>Square</a:t>
            </a:r>
          </a:p>
        </p:txBody>
      </p:sp>
    </p:spTree>
    <p:extLst>
      <p:ext uri="{BB962C8B-B14F-4D97-AF65-F5344CB8AC3E}">
        <p14:creationId xmlns:p14="http://schemas.microsoft.com/office/powerpoint/2010/main" val="2562608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14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09414" y="97160"/>
            <a:ext cx="703256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0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Quadrilaterals </a:t>
            </a:r>
            <a:r>
              <a:rPr lang="en-GB" sz="4000" b="1" dirty="0">
                <a:solidFill>
                  <a:srgbClr val="000000"/>
                </a:solidFill>
                <a:latin typeface="Arial" panose="020B0604020202020204" pitchFamily="34" charset="0"/>
              </a:rPr>
              <a:t>F</a:t>
            </a:r>
            <a:r>
              <a:rPr lang="en-GB" sz="40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amily Tree.</a:t>
            </a:r>
          </a:p>
          <a:p>
            <a:pPr algn="ctr"/>
            <a:r>
              <a:rPr lang="en-GB" sz="4000" dirty="0">
                <a:solidFill>
                  <a:srgbClr val="000000"/>
                </a:solidFill>
                <a:latin typeface="Arial" panose="020B0604020202020204" pitchFamily="34" charset="0"/>
              </a:rPr>
              <a:t>See how they are related.</a:t>
            </a:r>
            <a:r>
              <a:rPr lang="en-GB" sz="400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endParaRPr lang="en-GB" sz="4000" dirty="0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 flipH="1">
            <a:off x="2602006" y="2258173"/>
            <a:ext cx="2318217" cy="770364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 sz="1800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4727038" y="1569838"/>
            <a:ext cx="2607994" cy="961173"/>
            <a:chOff x="2903537" y="0"/>
            <a:chExt cx="1392" cy="637"/>
          </a:xfrm>
        </p:grpSpPr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2903537" y="0"/>
              <a:ext cx="1392" cy="624"/>
            </a:xfrm>
            <a:custGeom>
              <a:avLst/>
              <a:gdLst>
                <a:gd name="T0" fmla="*/ 336 w 1392"/>
                <a:gd name="T1" fmla="*/ 624 h 624"/>
                <a:gd name="T2" fmla="*/ 1392 w 1392"/>
                <a:gd name="T3" fmla="*/ 432 h 624"/>
                <a:gd name="T4" fmla="*/ 1200 w 1392"/>
                <a:gd name="T5" fmla="*/ 48 h 624"/>
                <a:gd name="T6" fmla="*/ 0 w 1392"/>
                <a:gd name="T7" fmla="*/ 0 h 624"/>
                <a:gd name="T8" fmla="*/ 336 w 1392"/>
                <a:gd name="T9" fmla="*/ 624 h 6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92"/>
                <a:gd name="T16" fmla="*/ 0 h 624"/>
                <a:gd name="T17" fmla="*/ 1392 w 1392"/>
                <a:gd name="T18" fmla="*/ 624 h 6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92" h="624">
                  <a:moveTo>
                    <a:pt x="336" y="624"/>
                  </a:moveTo>
                  <a:lnTo>
                    <a:pt x="1392" y="432"/>
                  </a:lnTo>
                  <a:lnTo>
                    <a:pt x="1200" y="48"/>
                  </a:lnTo>
                  <a:lnTo>
                    <a:pt x="0" y="0"/>
                  </a:lnTo>
                  <a:lnTo>
                    <a:pt x="336" y="624"/>
                  </a:lnTo>
                  <a:close/>
                </a:path>
              </a:pathLst>
            </a:custGeom>
            <a:gradFill rotWithShape="0">
              <a:gsLst>
                <a:gs pos="0">
                  <a:srgbClr val="D8ECFF"/>
                </a:gs>
                <a:gs pos="100000">
                  <a:srgbClr val="ABD5FF"/>
                </a:gs>
              </a:gsLst>
              <a:lin ang="2700000" scaled="1"/>
            </a:gra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800"/>
            </a:p>
          </p:txBody>
        </p:sp>
        <p:sp>
          <p:nvSpPr>
            <p:cNvPr id="42" name="Text Box 7"/>
            <p:cNvSpPr txBox="1">
              <a:spLocks noChangeArrowheads="1"/>
            </p:cNvSpPr>
            <p:nvPr/>
          </p:nvSpPr>
          <p:spPr bwMode="auto">
            <a:xfrm>
              <a:off x="2903674" y="165"/>
              <a:ext cx="1187" cy="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1800" b="1" dirty="0">
                  <a:solidFill>
                    <a:srgbClr val="010066"/>
                  </a:solidFill>
                </a:rPr>
                <a:t>QUADRILATERAL</a:t>
              </a:r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1438873" y="2771749"/>
            <a:ext cx="1255701" cy="1711921"/>
            <a:chOff x="309562" y="1069975"/>
            <a:chExt cx="624" cy="960"/>
          </a:xfrm>
        </p:grpSpPr>
        <p:sp>
          <p:nvSpPr>
            <p:cNvPr id="39" name="Freeform 38"/>
            <p:cNvSpPr>
              <a:spLocks/>
            </p:cNvSpPr>
            <p:nvPr/>
          </p:nvSpPr>
          <p:spPr bwMode="auto">
            <a:xfrm rot="5400000">
              <a:off x="309394" y="1070143"/>
              <a:ext cx="960" cy="624"/>
            </a:xfrm>
            <a:custGeom>
              <a:avLst/>
              <a:gdLst>
                <a:gd name="T0" fmla="*/ 0 w 2049"/>
                <a:gd name="T1" fmla="*/ 166 h 1176"/>
                <a:gd name="T2" fmla="*/ 164 w 2049"/>
                <a:gd name="T3" fmla="*/ 331 h 1176"/>
                <a:gd name="T4" fmla="*/ 450 w 2049"/>
                <a:gd name="T5" fmla="*/ 164 h 1176"/>
                <a:gd name="T6" fmla="*/ 160 w 2049"/>
                <a:gd name="T7" fmla="*/ 0 h 1176"/>
                <a:gd name="T8" fmla="*/ 0 w 2049"/>
                <a:gd name="T9" fmla="*/ 166 h 11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49"/>
                <a:gd name="T16" fmla="*/ 0 h 1176"/>
                <a:gd name="T17" fmla="*/ 2049 w 2049"/>
                <a:gd name="T18" fmla="*/ 1176 h 11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49" h="1176">
                  <a:moveTo>
                    <a:pt x="0" y="590"/>
                  </a:moveTo>
                  <a:lnTo>
                    <a:pt x="748" y="1176"/>
                  </a:lnTo>
                  <a:lnTo>
                    <a:pt x="2049" y="585"/>
                  </a:lnTo>
                  <a:lnTo>
                    <a:pt x="729" y="0"/>
                  </a:lnTo>
                  <a:lnTo>
                    <a:pt x="0" y="590"/>
                  </a:lnTo>
                  <a:close/>
                </a:path>
              </a:pathLst>
            </a:custGeom>
            <a:gradFill rotWithShape="0">
              <a:gsLst>
                <a:gs pos="0">
                  <a:srgbClr val="B3ECB3"/>
                </a:gs>
                <a:gs pos="100000">
                  <a:srgbClr val="81DF81"/>
                </a:gs>
              </a:gsLst>
              <a:lin ang="2700000" scaled="1"/>
            </a:gra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800"/>
            </a:p>
          </p:txBody>
        </p:sp>
        <p:sp>
          <p:nvSpPr>
            <p:cNvPr id="40" name="Rectangle 39"/>
            <p:cNvSpPr>
              <a:spLocks noChangeArrowheads="1"/>
            </p:cNvSpPr>
            <p:nvPr/>
          </p:nvSpPr>
          <p:spPr bwMode="auto">
            <a:xfrm>
              <a:off x="309677" y="1070222"/>
              <a:ext cx="421" cy="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eaLnBrk="0" hangingPunct="0"/>
              <a:r>
                <a:rPr lang="en-GB" sz="1800" b="1">
                  <a:solidFill>
                    <a:srgbClr val="010066"/>
                  </a:solidFill>
                </a:rPr>
                <a:t>KITE</a:t>
              </a:r>
            </a:p>
          </p:txBody>
        </p:sp>
      </p:grpSp>
      <p:sp>
        <p:nvSpPr>
          <p:cNvPr id="10" name="Line 11"/>
          <p:cNvSpPr>
            <a:spLocks noChangeShapeType="1"/>
          </p:cNvSpPr>
          <p:nvPr/>
        </p:nvSpPr>
        <p:spPr bwMode="auto">
          <a:xfrm flipH="1">
            <a:off x="6175924" y="2514961"/>
            <a:ext cx="0" cy="513576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 sz="1800"/>
          </a:p>
        </p:txBody>
      </p: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4340669" y="3109695"/>
            <a:ext cx="3380733" cy="886721"/>
            <a:chOff x="2598737" y="1371600"/>
            <a:chExt cx="1728" cy="663"/>
          </a:xfrm>
        </p:grpSpPr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2598737" y="1371600"/>
              <a:ext cx="1728" cy="512"/>
            </a:xfrm>
            <a:custGeom>
              <a:avLst/>
              <a:gdLst>
                <a:gd name="T0" fmla="*/ 0 w 2429"/>
                <a:gd name="T1" fmla="*/ 287 h 912"/>
                <a:gd name="T2" fmla="*/ 918 w 2429"/>
                <a:gd name="T3" fmla="*/ 286 h 912"/>
                <a:gd name="T4" fmla="*/ 1229 w 2429"/>
                <a:gd name="T5" fmla="*/ 0 h 912"/>
                <a:gd name="T6" fmla="*/ 316 w 2429"/>
                <a:gd name="T7" fmla="*/ 2 h 912"/>
                <a:gd name="T8" fmla="*/ 0 w 2429"/>
                <a:gd name="T9" fmla="*/ 287 h 9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29"/>
                <a:gd name="T16" fmla="*/ 0 h 912"/>
                <a:gd name="T17" fmla="*/ 2429 w 2429"/>
                <a:gd name="T18" fmla="*/ 912 h 9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29" h="912">
                  <a:moveTo>
                    <a:pt x="0" y="912"/>
                  </a:moveTo>
                  <a:lnTo>
                    <a:pt x="1814" y="907"/>
                  </a:lnTo>
                  <a:lnTo>
                    <a:pt x="2429" y="0"/>
                  </a:lnTo>
                  <a:lnTo>
                    <a:pt x="624" y="5"/>
                  </a:lnTo>
                  <a:lnTo>
                    <a:pt x="0" y="912"/>
                  </a:lnTo>
                  <a:close/>
                </a:path>
              </a:pathLst>
            </a:custGeom>
            <a:gradFill rotWithShape="0">
              <a:gsLst>
                <a:gs pos="0">
                  <a:srgbClr val="FFEEA5"/>
                </a:gs>
                <a:gs pos="100000">
                  <a:srgbClr val="FFDC45"/>
                </a:gs>
              </a:gsLst>
              <a:lin ang="2700000" scaled="1"/>
            </a:gra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800"/>
            </a:p>
          </p:txBody>
        </p:sp>
        <p:sp>
          <p:nvSpPr>
            <p:cNvPr id="38" name="Rectangle 37"/>
            <p:cNvSpPr>
              <a:spLocks noChangeArrowheads="1"/>
            </p:cNvSpPr>
            <p:nvPr/>
          </p:nvSpPr>
          <p:spPr bwMode="auto">
            <a:xfrm>
              <a:off x="2598999" y="1371731"/>
              <a:ext cx="1197" cy="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eaLnBrk="0" hangingPunct="0"/>
              <a:r>
                <a:rPr lang="en-GB" sz="1800" b="1" dirty="0">
                  <a:solidFill>
                    <a:srgbClr val="010066"/>
                  </a:solidFill>
                </a:rPr>
                <a:t>PARALLELOGRAM</a:t>
              </a:r>
            </a:p>
          </p:txBody>
        </p:sp>
      </p:grpSp>
      <p:sp>
        <p:nvSpPr>
          <p:cNvPr id="12" name="Line 15"/>
          <p:cNvSpPr>
            <a:spLocks noChangeShapeType="1"/>
          </p:cNvSpPr>
          <p:nvPr/>
        </p:nvSpPr>
        <p:spPr bwMode="auto">
          <a:xfrm>
            <a:off x="7721402" y="2254606"/>
            <a:ext cx="1352293" cy="770364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 sz="1800"/>
          </a:p>
        </p:txBody>
      </p: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8590733" y="3193187"/>
            <a:ext cx="2897771" cy="923142"/>
            <a:chOff x="5951537" y="1446213"/>
            <a:chExt cx="1679" cy="636"/>
          </a:xfrm>
        </p:grpSpPr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5951537" y="1446213"/>
              <a:ext cx="1679" cy="473"/>
            </a:xfrm>
            <a:custGeom>
              <a:avLst/>
              <a:gdLst>
                <a:gd name="T0" fmla="*/ 0 w 1343"/>
                <a:gd name="T1" fmla="*/ 473 h 473"/>
                <a:gd name="T2" fmla="*/ 2099 w 1343"/>
                <a:gd name="T3" fmla="*/ 473 h 473"/>
                <a:gd name="T4" fmla="*/ 1155 w 1343"/>
                <a:gd name="T5" fmla="*/ 0 h 473"/>
                <a:gd name="T6" fmla="*/ 319 w 1343"/>
                <a:gd name="T7" fmla="*/ 2 h 473"/>
                <a:gd name="T8" fmla="*/ 0 w 1343"/>
                <a:gd name="T9" fmla="*/ 473 h 4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43"/>
                <a:gd name="T16" fmla="*/ 0 h 473"/>
                <a:gd name="T17" fmla="*/ 1343 w 1343"/>
                <a:gd name="T18" fmla="*/ 473 h 4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43" h="473">
                  <a:moveTo>
                    <a:pt x="0" y="473"/>
                  </a:moveTo>
                  <a:lnTo>
                    <a:pt x="1343" y="473"/>
                  </a:lnTo>
                  <a:lnTo>
                    <a:pt x="739" y="0"/>
                  </a:lnTo>
                  <a:lnTo>
                    <a:pt x="204" y="2"/>
                  </a:lnTo>
                  <a:lnTo>
                    <a:pt x="0" y="473"/>
                  </a:lnTo>
                  <a:close/>
                </a:path>
              </a:pathLst>
            </a:custGeom>
            <a:gradFill rotWithShape="0">
              <a:gsLst>
                <a:gs pos="0">
                  <a:srgbClr val="FFA3A3"/>
                </a:gs>
                <a:gs pos="100000">
                  <a:srgbClr val="FF5F5F"/>
                </a:gs>
              </a:gsLst>
              <a:lin ang="2700000" scaled="1"/>
            </a:gra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800"/>
            </a:p>
          </p:txBody>
        </p:sp>
        <p:sp>
          <p:nvSpPr>
            <p:cNvPr id="36" name="Rectangle 35"/>
            <p:cNvSpPr>
              <a:spLocks noChangeArrowheads="1"/>
            </p:cNvSpPr>
            <p:nvPr/>
          </p:nvSpPr>
          <p:spPr bwMode="auto">
            <a:xfrm>
              <a:off x="5951760" y="1446358"/>
              <a:ext cx="920" cy="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eaLnBrk="0" hangingPunct="0"/>
              <a:r>
                <a:rPr lang="en-GB" sz="1800" b="1">
                  <a:solidFill>
                    <a:srgbClr val="010066"/>
                  </a:solidFill>
                </a:rPr>
                <a:t>TRAPEZIUM</a:t>
              </a:r>
            </a:p>
          </p:txBody>
        </p:sp>
      </p:grpSp>
      <p:sp>
        <p:nvSpPr>
          <p:cNvPr id="14" name="Line 19"/>
          <p:cNvSpPr>
            <a:spLocks noChangeShapeType="1"/>
          </p:cNvSpPr>
          <p:nvPr/>
        </p:nvSpPr>
        <p:spPr bwMode="auto">
          <a:xfrm flipH="1">
            <a:off x="4823631" y="3970094"/>
            <a:ext cx="579554" cy="513576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 sz="1800"/>
          </a:p>
        </p:txBody>
      </p:sp>
      <p:sp>
        <p:nvSpPr>
          <p:cNvPr id="33" name="Rectangle 32"/>
          <p:cNvSpPr>
            <a:spLocks noChangeArrowheads="1"/>
          </p:cNvSpPr>
          <p:nvPr/>
        </p:nvSpPr>
        <p:spPr bwMode="auto">
          <a:xfrm>
            <a:off x="3567930" y="4551433"/>
            <a:ext cx="2125032" cy="684768"/>
          </a:xfrm>
          <a:prstGeom prst="rect">
            <a:avLst/>
          </a:prstGeom>
          <a:gradFill rotWithShape="0">
            <a:gsLst>
              <a:gs pos="0">
                <a:srgbClr val="FFA8A8"/>
              </a:gs>
              <a:gs pos="100000">
                <a:srgbClr val="FF5F5F"/>
              </a:gs>
            </a:gsLst>
            <a:lin ang="270000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800" b="1" dirty="0">
                <a:solidFill>
                  <a:srgbClr val="010066"/>
                </a:solidFill>
              </a:rPr>
              <a:t>RECTANGLE</a:t>
            </a:r>
            <a:r>
              <a:rPr lang="en-GB" sz="1800" dirty="0"/>
              <a:t> </a:t>
            </a:r>
          </a:p>
        </p:txBody>
      </p:sp>
      <p:sp>
        <p:nvSpPr>
          <p:cNvPr id="16" name="Line 23"/>
          <p:cNvSpPr>
            <a:spLocks noChangeShapeType="1"/>
          </p:cNvSpPr>
          <p:nvPr/>
        </p:nvSpPr>
        <p:spPr bwMode="auto">
          <a:xfrm>
            <a:off x="6755478" y="3970094"/>
            <a:ext cx="579554" cy="513576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 sz="1800"/>
          </a:p>
        </p:txBody>
      </p: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6465701" y="4451571"/>
            <a:ext cx="2575797" cy="948689"/>
            <a:chOff x="4275137" y="2565400"/>
            <a:chExt cx="1280" cy="532"/>
          </a:xfrm>
        </p:grpSpPr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4275137" y="2565400"/>
              <a:ext cx="1280" cy="496"/>
            </a:xfrm>
            <a:custGeom>
              <a:avLst/>
              <a:gdLst>
                <a:gd name="T0" fmla="*/ 0 w 2656"/>
                <a:gd name="T1" fmla="*/ 86 h 1427"/>
                <a:gd name="T2" fmla="*/ 311 w 2656"/>
                <a:gd name="T3" fmla="*/ 172 h 1427"/>
                <a:gd name="T4" fmla="*/ 617 w 2656"/>
                <a:gd name="T5" fmla="*/ 86 h 1427"/>
                <a:gd name="T6" fmla="*/ 308 w 2656"/>
                <a:gd name="T7" fmla="*/ 0 h 1427"/>
                <a:gd name="T8" fmla="*/ 0 w 2656"/>
                <a:gd name="T9" fmla="*/ 86 h 14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56"/>
                <a:gd name="T16" fmla="*/ 0 h 1427"/>
                <a:gd name="T17" fmla="*/ 2656 w 2656"/>
                <a:gd name="T18" fmla="*/ 1427 h 14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56" h="1427">
                  <a:moveTo>
                    <a:pt x="0" y="707"/>
                  </a:moveTo>
                  <a:lnTo>
                    <a:pt x="1338" y="1427"/>
                  </a:lnTo>
                  <a:lnTo>
                    <a:pt x="2656" y="710"/>
                  </a:lnTo>
                  <a:lnTo>
                    <a:pt x="1328" y="0"/>
                  </a:lnTo>
                  <a:lnTo>
                    <a:pt x="0" y="707"/>
                  </a:lnTo>
                  <a:close/>
                </a:path>
              </a:pathLst>
            </a:custGeom>
            <a:gradFill rotWithShape="0">
              <a:gsLst>
                <a:gs pos="0">
                  <a:srgbClr val="BEEFBE"/>
                </a:gs>
                <a:gs pos="100000">
                  <a:srgbClr val="81DF81"/>
                </a:gs>
              </a:gsLst>
              <a:lin ang="2700000" scaled="1"/>
            </a:gra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800"/>
            </a:p>
          </p:txBody>
        </p:sp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>
              <a:off x="4275418" y="2565533"/>
              <a:ext cx="718" cy="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eaLnBrk="0" hangingPunct="0"/>
              <a:r>
                <a:rPr lang="en-GB" sz="1800" b="1">
                  <a:solidFill>
                    <a:srgbClr val="010066"/>
                  </a:solidFill>
                </a:rPr>
                <a:t>RHOMBUS</a:t>
              </a:r>
            </a:p>
          </p:txBody>
        </p:sp>
      </p:grp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5403185" y="5678448"/>
            <a:ext cx="1241615" cy="1027152"/>
            <a:chOff x="3436937" y="3657600"/>
            <a:chExt cx="617" cy="576"/>
          </a:xfrm>
        </p:grpSpPr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3436957" y="3657600"/>
              <a:ext cx="576" cy="576"/>
            </a:xfrm>
            <a:prstGeom prst="rect">
              <a:avLst/>
            </a:prstGeom>
            <a:gradFill rotWithShape="0">
              <a:gsLst>
                <a:gs pos="0">
                  <a:srgbClr val="D8ECFF"/>
                </a:gs>
                <a:gs pos="100000">
                  <a:srgbClr val="ABD5FF"/>
                </a:gs>
              </a:gsLst>
              <a:lin ang="2700000" scaled="1"/>
            </a:gra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800"/>
            </a:p>
          </p:txBody>
        </p:sp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>
              <a:off x="3436937" y="3657772"/>
              <a:ext cx="617" cy="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eaLnBrk="0" hangingPunct="0"/>
              <a:r>
                <a:rPr lang="en-GB" sz="1800" b="1">
                  <a:solidFill>
                    <a:srgbClr val="010066"/>
                  </a:solidFill>
                </a:rPr>
                <a:t>SQUARE</a:t>
              </a:r>
            </a:p>
          </p:txBody>
        </p:sp>
      </p:grpSp>
      <p:sp>
        <p:nvSpPr>
          <p:cNvPr id="19" name="Line 30"/>
          <p:cNvSpPr>
            <a:spLocks noChangeShapeType="1"/>
          </p:cNvSpPr>
          <p:nvPr/>
        </p:nvSpPr>
        <p:spPr bwMode="auto">
          <a:xfrm flipH="1">
            <a:off x="6755478" y="5336063"/>
            <a:ext cx="579554" cy="513576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 sz="1800"/>
          </a:p>
        </p:txBody>
      </p:sp>
      <p:sp>
        <p:nvSpPr>
          <p:cNvPr id="20" name="Line 31"/>
          <p:cNvSpPr>
            <a:spLocks noChangeShapeType="1"/>
          </p:cNvSpPr>
          <p:nvPr/>
        </p:nvSpPr>
        <p:spPr bwMode="auto">
          <a:xfrm>
            <a:off x="4727038" y="5336063"/>
            <a:ext cx="579554" cy="513576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 sz="1800"/>
          </a:p>
        </p:txBody>
      </p:sp>
      <p:sp>
        <p:nvSpPr>
          <p:cNvPr id="21" name="Line 32"/>
          <p:cNvSpPr>
            <a:spLocks noChangeShapeType="1"/>
          </p:cNvSpPr>
          <p:nvPr/>
        </p:nvSpPr>
        <p:spPr bwMode="auto">
          <a:xfrm>
            <a:off x="2064712" y="4654862"/>
            <a:ext cx="0" cy="68476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 sz="1800"/>
          </a:p>
        </p:txBody>
      </p:sp>
      <p:grpSp>
        <p:nvGrpSpPr>
          <p:cNvPr id="22" name="Group 21"/>
          <p:cNvGrpSpPr>
            <a:grpSpLocks/>
          </p:cNvGrpSpPr>
          <p:nvPr/>
        </p:nvGrpSpPr>
        <p:grpSpPr bwMode="auto">
          <a:xfrm>
            <a:off x="1046467" y="5168438"/>
            <a:ext cx="2038501" cy="1109182"/>
            <a:chOff x="0" y="3203575"/>
            <a:chExt cx="1013" cy="622"/>
          </a:xfrm>
        </p:grpSpPr>
        <p:sp>
          <p:nvSpPr>
            <p:cNvPr id="27" name="Freeform 26"/>
            <p:cNvSpPr>
              <a:spLocks/>
            </p:cNvSpPr>
            <p:nvPr/>
          </p:nvSpPr>
          <p:spPr bwMode="auto">
            <a:xfrm rot="10800000">
              <a:off x="0" y="3203575"/>
              <a:ext cx="1013" cy="622"/>
            </a:xfrm>
            <a:custGeom>
              <a:avLst/>
              <a:gdLst>
                <a:gd name="T0" fmla="*/ 0 w 1541"/>
                <a:gd name="T1" fmla="*/ 282 h 1368"/>
                <a:gd name="T2" fmla="*/ 334 w 1541"/>
                <a:gd name="T3" fmla="*/ 0 h 1368"/>
                <a:gd name="T4" fmla="*/ 666 w 1541"/>
                <a:gd name="T5" fmla="*/ 283 h 1368"/>
                <a:gd name="T6" fmla="*/ 330 w 1541"/>
                <a:gd name="T7" fmla="*/ 196 h 1368"/>
                <a:gd name="T8" fmla="*/ 0 w 1541"/>
                <a:gd name="T9" fmla="*/ 282 h 1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41"/>
                <a:gd name="T16" fmla="*/ 0 h 1368"/>
                <a:gd name="T17" fmla="*/ 1541 w 1541"/>
                <a:gd name="T18" fmla="*/ 1368 h 1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41" h="1368">
                  <a:moveTo>
                    <a:pt x="0" y="1363"/>
                  </a:moveTo>
                  <a:lnTo>
                    <a:pt x="773" y="0"/>
                  </a:lnTo>
                  <a:lnTo>
                    <a:pt x="1541" y="1368"/>
                  </a:lnTo>
                  <a:lnTo>
                    <a:pt x="763" y="946"/>
                  </a:lnTo>
                  <a:lnTo>
                    <a:pt x="0" y="1363"/>
                  </a:lnTo>
                  <a:close/>
                </a:path>
              </a:pathLst>
            </a:custGeom>
            <a:gradFill rotWithShape="0">
              <a:gsLst>
                <a:gs pos="0">
                  <a:srgbClr val="FFEB95"/>
                </a:gs>
                <a:gs pos="100000">
                  <a:srgbClr val="FFDC45"/>
                </a:gs>
              </a:gsLst>
              <a:lin ang="2700000" scaled="1"/>
            </a:gra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800"/>
            </a:p>
          </p:txBody>
        </p:sp>
        <p:sp>
          <p:nvSpPr>
            <p:cNvPr id="28" name="Rectangle 27"/>
            <p:cNvSpPr>
              <a:spLocks noChangeArrowheads="1"/>
            </p:cNvSpPr>
            <p:nvPr/>
          </p:nvSpPr>
          <p:spPr bwMode="auto">
            <a:xfrm>
              <a:off x="82" y="3203726"/>
              <a:ext cx="868" cy="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eaLnBrk="0" hangingPunct="0"/>
              <a:r>
                <a:rPr lang="en-GB" sz="1800" b="1">
                  <a:solidFill>
                    <a:srgbClr val="010066"/>
                  </a:solidFill>
                </a:rPr>
                <a:t>Arrowhead</a:t>
              </a:r>
            </a:p>
          </p:txBody>
        </p:sp>
      </p:grpSp>
      <p:sp>
        <p:nvSpPr>
          <p:cNvPr id="23" name="Line 36"/>
          <p:cNvSpPr>
            <a:spLocks noChangeShapeType="1"/>
          </p:cNvSpPr>
          <p:nvPr/>
        </p:nvSpPr>
        <p:spPr bwMode="auto">
          <a:xfrm>
            <a:off x="10329396" y="4137719"/>
            <a:ext cx="0" cy="68476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 sz="1800"/>
          </a:p>
        </p:txBody>
      </p:sp>
      <p:grpSp>
        <p:nvGrpSpPr>
          <p:cNvPr id="24" name="Group 23"/>
          <p:cNvGrpSpPr>
            <a:grpSpLocks/>
          </p:cNvGrpSpPr>
          <p:nvPr/>
        </p:nvGrpSpPr>
        <p:grpSpPr bwMode="auto">
          <a:xfrm>
            <a:off x="8977103" y="4993679"/>
            <a:ext cx="2732759" cy="1102049"/>
            <a:chOff x="6256337" y="3048000"/>
            <a:chExt cx="1358" cy="618"/>
          </a:xfrm>
        </p:grpSpPr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6256337" y="3048000"/>
              <a:ext cx="1358" cy="478"/>
            </a:xfrm>
            <a:custGeom>
              <a:avLst/>
              <a:gdLst>
                <a:gd name="T0" fmla="*/ 0 w 2208"/>
                <a:gd name="T1" fmla="*/ 292 h 778"/>
                <a:gd name="T2" fmla="*/ 835 w 2208"/>
                <a:gd name="T3" fmla="*/ 294 h 778"/>
                <a:gd name="T4" fmla="*/ 628 w 2208"/>
                <a:gd name="T5" fmla="*/ 4 h 778"/>
                <a:gd name="T6" fmla="*/ 209 w 2208"/>
                <a:gd name="T7" fmla="*/ 0 h 778"/>
                <a:gd name="T8" fmla="*/ 0 w 2208"/>
                <a:gd name="T9" fmla="*/ 292 h 7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08"/>
                <a:gd name="T16" fmla="*/ 0 h 778"/>
                <a:gd name="T17" fmla="*/ 2208 w 2208"/>
                <a:gd name="T18" fmla="*/ 778 h 7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08" h="778">
                  <a:moveTo>
                    <a:pt x="0" y="773"/>
                  </a:moveTo>
                  <a:lnTo>
                    <a:pt x="2208" y="778"/>
                  </a:lnTo>
                  <a:lnTo>
                    <a:pt x="1660" y="10"/>
                  </a:lnTo>
                  <a:lnTo>
                    <a:pt x="552" y="0"/>
                  </a:lnTo>
                  <a:lnTo>
                    <a:pt x="0" y="773"/>
                  </a:lnTo>
                  <a:close/>
                </a:path>
              </a:pathLst>
            </a:custGeom>
            <a:gradFill rotWithShape="0">
              <a:gsLst>
                <a:gs pos="0">
                  <a:srgbClr val="FFE98A"/>
                </a:gs>
                <a:gs pos="100000">
                  <a:srgbClr val="FFDC45"/>
                </a:gs>
              </a:gsLst>
              <a:lin ang="2700000" scaled="1"/>
            </a:gra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800"/>
            </a:p>
          </p:txBody>
        </p:sp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6256622" y="3048048"/>
              <a:ext cx="789" cy="5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eaLnBrk="0" hangingPunct="0"/>
              <a:r>
                <a:rPr lang="en-GB" sz="1800" b="1">
                  <a:solidFill>
                    <a:srgbClr val="010066"/>
                  </a:solidFill>
                </a:rPr>
                <a:t>ISOSCELES</a:t>
              </a:r>
            </a:p>
            <a:p>
              <a:pPr algn="ctr" eaLnBrk="0" hangingPunct="0"/>
              <a:r>
                <a:rPr lang="en-GB" sz="1800" b="1">
                  <a:solidFill>
                    <a:srgbClr val="010066"/>
                  </a:solidFill>
                </a:rPr>
                <a:t>TRAPEZIUM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829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2" grpId="0" animBg="1"/>
      <p:bldP spid="14" grpId="0" animBg="1"/>
      <p:bldP spid="33" grpId="0" animBg="1"/>
      <p:bldP spid="16" grpId="0" animBg="1"/>
      <p:bldP spid="19" grpId="0" animBg="1"/>
      <p:bldP spid="20" grpId="0" animBg="1"/>
      <p:bldP spid="21" grpId="0" animBg="1"/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3388" y="1515957"/>
          <a:ext cx="10515603" cy="1626223"/>
        </p:xfrm>
        <a:graphic>
          <a:graphicData uri="http://schemas.openxmlformats.org/drawingml/2006/table">
            <a:tbl>
              <a:tblPr/>
              <a:tblGrid>
                <a:gridCol w="4750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50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40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50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177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7505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7505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6413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7238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7505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12826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7505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75058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75058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108468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75058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311903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How many……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How many……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How many……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5952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608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Sides the same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Right angles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Sides the same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160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Right angles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Lines of symmetry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Right angles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3887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Lines of symmetry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Opposite side are equal (Y or N)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Lines of symmetry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51684" y="180353"/>
            <a:ext cx="1466229" cy="1287971"/>
          </a:xfrm>
          <a:prstGeom prst="rect">
            <a:avLst/>
          </a:prstGeom>
          <a:gradFill rotWithShape="0">
            <a:gsLst>
              <a:gs pos="0">
                <a:srgbClr val="B0D7FF"/>
              </a:gs>
              <a:gs pos="100000">
                <a:srgbClr val="75BAFF"/>
              </a:gs>
            </a:gsLst>
            <a:lin ang="270000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197902" y="437324"/>
            <a:ext cx="2732985" cy="923864"/>
          </a:xfrm>
          <a:prstGeom prst="rect">
            <a:avLst/>
          </a:prstGeom>
          <a:gradFill rotWithShape="0">
            <a:gsLst>
              <a:gs pos="0">
                <a:srgbClr val="FFE066"/>
              </a:gs>
              <a:gs pos="100000">
                <a:srgbClr val="FFCC00"/>
              </a:gs>
            </a:gsLst>
            <a:lin ang="2700000" scaled="1"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8189222" y="132718"/>
            <a:ext cx="2478778" cy="1383239"/>
          </a:xfrm>
          <a:custGeom>
            <a:avLst/>
            <a:gdLst>
              <a:gd name="T0" fmla="*/ 0 w 2656"/>
              <a:gd name="T1" fmla="*/ 1781749466 h 1427"/>
              <a:gd name="T2" fmla="*/ 2147483647 w 2656"/>
              <a:gd name="T3" fmla="*/ 2147483647 h 1427"/>
              <a:gd name="T4" fmla="*/ 2147483647 w 2656"/>
              <a:gd name="T5" fmla="*/ 1789310724 h 1427"/>
              <a:gd name="T6" fmla="*/ 2147483647 w 2656"/>
              <a:gd name="T7" fmla="*/ 0 h 1427"/>
              <a:gd name="T8" fmla="*/ 0 w 2656"/>
              <a:gd name="T9" fmla="*/ 1781749466 h 142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656"/>
              <a:gd name="T16" fmla="*/ 0 h 1427"/>
              <a:gd name="T17" fmla="*/ 2656 w 2656"/>
              <a:gd name="T18" fmla="*/ 1427 h 142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656" h="1427">
                <a:moveTo>
                  <a:pt x="0" y="707"/>
                </a:moveTo>
                <a:lnTo>
                  <a:pt x="1338" y="1427"/>
                </a:lnTo>
                <a:lnTo>
                  <a:pt x="2656" y="710"/>
                </a:lnTo>
                <a:lnTo>
                  <a:pt x="1328" y="0"/>
                </a:lnTo>
                <a:lnTo>
                  <a:pt x="0" y="707"/>
                </a:lnTo>
                <a:close/>
              </a:path>
            </a:pathLst>
          </a:custGeom>
          <a:gradFill rotWithShape="0">
            <a:gsLst>
              <a:gs pos="0">
                <a:srgbClr val="85E085"/>
              </a:gs>
              <a:gs pos="100000">
                <a:srgbClr val="33CC33"/>
              </a:gs>
            </a:gsLst>
            <a:lin ang="2700000" scaled="1"/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48106" y="5007188"/>
          <a:ext cx="10515598" cy="1623379"/>
        </p:xfrm>
        <a:graphic>
          <a:graphicData uri="http://schemas.openxmlformats.org/drawingml/2006/table">
            <a:tbl>
              <a:tblPr/>
              <a:tblGrid>
                <a:gridCol w="4674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2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2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66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8154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746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6746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5511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5684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6746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92519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67468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67468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67468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1088325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67468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</a:tblGrid>
              <a:tr h="306705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How many……</a:t>
                      </a:r>
                    </a:p>
                  </a:txBody>
                  <a:tcPr marL="7303" marR="7303" marT="73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303" marR="7303" marT="73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303" marR="7303" marT="73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How many……</a:t>
                      </a:r>
                    </a:p>
                  </a:txBody>
                  <a:tcPr marL="7303" marR="7303" marT="73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303" marR="7303" marT="73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303" marR="7303" marT="73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How many……</a:t>
                      </a:r>
                    </a:p>
                  </a:txBody>
                  <a:tcPr marL="7303" marR="7303" marT="73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303" marR="7303" marT="73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3353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303" marR="7303" marT="73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303" marR="7303" marT="73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303" marR="7303" marT="73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303" marR="7303" marT="73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303" marR="7303" marT="73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303" marR="7303" marT="73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303" marR="7303" marT="73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303" marR="7303" marT="73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303" marR="7303" marT="73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303" marR="7303" marT="73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303" marR="7303" marT="73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303" marR="7303" marT="73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303" marR="7303" marT="73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303" marR="7303" marT="73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303" marR="7303" marT="73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303" marR="7303" marT="73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303" marR="7303" marT="73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91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Right angles</a:t>
                      </a:r>
                    </a:p>
                  </a:txBody>
                  <a:tcPr marL="7303" marR="7303" marT="730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303" marR="7303" marT="73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303" marR="7303" marT="730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303" marR="7303" marT="73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303" marR="7303" marT="73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Right angles</a:t>
                      </a:r>
                    </a:p>
                  </a:txBody>
                  <a:tcPr marL="7303" marR="7303" marT="730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303" marR="7303" marT="73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303" marR="7303" marT="730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303" marR="7303" marT="73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303" marR="7303" marT="730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Right angles</a:t>
                      </a:r>
                    </a:p>
                  </a:txBody>
                  <a:tcPr marL="7303" marR="7303" marT="730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303" marR="7303" marT="73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303" marR="7303" marT="730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303" marR="7303" marT="73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915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Lines of symmetry</a:t>
                      </a:r>
                    </a:p>
                  </a:txBody>
                  <a:tcPr marL="7303" marR="7303" marT="730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303" marR="7303" marT="730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303" marR="7303" marT="73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303" marR="7303" marT="73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Lines of symmetry</a:t>
                      </a:r>
                    </a:p>
                  </a:txBody>
                  <a:tcPr marL="7303" marR="7303" marT="730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303" marR="7303" marT="730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303" marR="7303" marT="73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303" marR="7303" marT="730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Lines of symmetry</a:t>
                      </a:r>
                    </a:p>
                  </a:txBody>
                  <a:tcPr marL="7303" marR="7303" marT="730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303" marR="7303" marT="730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303" marR="7303" marT="73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7823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GB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Opposite side are equal (Y or N)</a:t>
                      </a:r>
                    </a:p>
                  </a:txBody>
                  <a:tcPr marL="7303" marR="7303" marT="730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303" marR="7303" marT="73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303" marR="7303" marT="73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Opposite side are equal (Y or N)</a:t>
                      </a:r>
                    </a:p>
                  </a:txBody>
                  <a:tcPr marL="7303" marR="7303" marT="730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303" marR="7303" marT="73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303" marR="7303" marT="730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GB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Opposite side are equal (Y or N)</a:t>
                      </a:r>
                    </a:p>
                  </a:txBody>
                  <a:tcPr marL="7303" marR="7303" marT="730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303" marR="7303" marT="73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Freeform 8"/>
          <p:cNvSpPr>
            <a:spLocks/>
          </p:cNvSpPr>
          <p:nvPr/>
        </p:nvSpPr>
        <p:spPr bwMode="auto">
          <a:xfrm>
            <a:off x="4197902" y="3596024"/>
            <a:ext cx="3489398" cy="1245036"/>
          </a:xfrm>
          <a:custGeom>
            <a:avLst/>
            <a:gdLst>
              <a:gd name="T0" fmla="*/ 0 w 2429"/>
              <a:gd name="T1" fmla="*/ 2147483647 h 912"/>
              <a:gd name="T2" fmla="*/ 2147483647 w 2429"/>
              <a:gd name="T3" fmla="*/ 2147483647 h 912"/>
              <a:gd name="T4" fmla="*/ 2147483647 w 2429"/>
              <a:gd name="T5" fmla="*/ 0 h 912"/>
              <a:gd name="T6" fmla="*/ 1572577061 w 2429"/>
              <a:gd name="T7" fmla="*/ 12601575 h 912"/>
              <a:gd name="T8" fmla="*/ 0 w 2429"/>
              <a:gd name="T9" fmla="*/ 2147483647 h 9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29"/>
              <a:gd name="T16" fmla="*/ 0 h 912"/>
              <a:gd name="T17" fmla="*/ 2429 w 2429"/>
              <a:gd name="T18" fmla="*/ 912 h 91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29" h="912">
                <a:moveTo>
                  <a:pt x="0" y="912"/>
                </a:moveTo>
                <a:lnTo>
                  <a:pt x="1814" y="907"/>
                </a:lnTo>
                <a:lnTo>
                  <a:pt x="2429" y="0"/>
                </a:lnTo>
                <a:lnTo>
                  <a:pt x="624" y="5"/>
                </a:lnTo>
                <a:lnTo>
                  <a:pt x="0" y="912"/>
                </a:lnTo>
                <a:close/>
              </a:path>
            </a:pathLst>
          </a:custGeom>
          <a:gradFill rotWithShape="0">
            <a:gsLst>
              <a:gs pos="0">
                <a:srgbClr val="66A3FF"/>
              </a:gs>
              <a:gs pos="100000">
                <a:srgbClr val="0066FF"/>
              </a:gs>
            </a:gsLst>
            <a:lin ang="2700000" scaled="1"/>
          </a:gradFill>
          <a:ln w="28575">
            <a:solidFill>
              <a:srgbClr val="000000"/>
            </a:solidFill>
            <a:round/>
            <a:headEnd/>
            <a:tailEnd/>
          </a:ln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8189222" y="3434822"/>
            <a:ext cx="2594542" cy="1489302"/>
          </a:xfrm>
          <a:custGeom>
            <a:avLst/>
            <a:gdLst>
              <a:gd name="T0" fmla="*/ 0 w 2049"/>
              <a:gd name="T1" fmla="*/ 1486891967 h 1176"/>
              <a:gd name="T2" fmla="*/ 1885077060 w 2049"/>
              <a:gd name="T3" fmla="*/ 2147483647 h 1176"/>
              <a:gd name="T4" fmla="*/ 2147483647 w 2049"/>
              <a:gd name="T5" fmla="*/ 1474291985 h 1176"/>
              <a:gd name="T6" fmla="*/ 1837194901 w 2049"/>
              <a:gd name="T7" fmla="*/ 0 h 1176"/>
              <a:gd name="T8" fmla="*/ 0 w 2049"/>
              <a:gd name="T9" fmla="*/ 1486891967 h 117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49"/>
              <a:gd name="T16" fmla="*/ 0 h 1176"/>
              <a:gd name="T17" fmla="*/ 2049 w 2049"/>
              <a:gd name="T18" fmla="*/ 1176 h 117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49" h="1176">
                <a:moveTo>
                  <a:pt x="0" y="590"/>
                </a:moveTo>
                <a:lnTo>
                  <a:pt x="748" y="1176"/>
                </a:lnTo>
                <a:lnTo>
                  <a:pt x="2049" y="585"/>
                </a:lnTo>
                <a:lnTo>
                  <a:pt x="729" y="0"/>
                </a:lnTo>
                <a:lnTo>
                  <a:pt x="0" y="590"/>
                </a:lnTo>
                <a:close/>
              </a:path>
            </a:pathLst>
          </a:custGeom>
          <a:gradFill rotWithShape="0">
            <a:gsLst>
              <a:gs pos="0">
                <a:srgbClr val="B3ECB3"/>
              </a:gs>
              <a:gs pos="100000">
                <a:srgbClr val="81DF81"/>
              </a:gs>
            </a:gsLst>
            <a:lin ang="2700000" scaled="1"/>
          </a:gradFill>
          <a:ln w="19050">
            <a:solidFill>
              <a:srgbClr val="000000"/>
            </a:solidFill>
            <a:round/>
            <a:headEnd/>
            <a:tailEnd/>
          </a:ln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1" name="Trapezoid 10"/>
          <p:cNvSpPr/>
          <p:nvPr/>
        </p:nvSpPr>
        <p:spPr>
          <a:xfrm>
            <a:off x="548106" y="3631096"/>
            <a:ext cx="2751685" cy="1376092"/>
          </a:xfrm>
          <a:prstGeom prst="trapezoid">
            <a:avLst>
              <a:gd name="adj" fmla="val 34821"/>
            </a:avLst>
          </a:prstGeom>
          <a:solidFill>
            <a:srgbClr val="FF5757"/>
          </a:solidFill>
          <a:ln>
            <a:solidFill>
              <a:sysClr val="windowText" lastClr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5703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385504" y="251866"/>
            <a:ext cx="725532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6000" b="1" i="0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What polygon am I?</a:t>
            </a:r>
            <a:r>
              <a:rPr lang="en-GB" sz="6000" dirty="0"/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2472590" y="1554518"/>
            <a:ext cx="70212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You will be given 3 glues, 1 at a time.</a:t>
            </a:r>
            <a:r>
              <a:rPr lang="en-GB" sz="3200" dirty="0"/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2068286" y="2663930"/>
            <a:ext cx="77669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After each clue make guess of the polygon.</a:t>
            </a:r>
            <a:r>
              <a:rPr lang="en-GB" sz="3200" dirty="0"/>
              <a:t> 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3702585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/>
              <a:t>You score 1 point for every time you wrote down the correct answer.</a:t>
            </a:r>
          </a:p>
        </p:txBody>
      </p:sp>
      <p:sp>
        <p:nvSpPr>
          <p:cNvPr id="10" name="Rectangle 9"/>
          <p:cNvSpPr/>
          <p:nvPr/>
        </p:nvSpPr>
        <p:spPr>
          <a:xfrm>
            <a:off x="3148692" y="4713227"/>
            <a:ext cx="56061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There are 5 polygons to guess.</a:t>
            </a:r>
            <a:r>
              <a:rPr lang="en-GB" sz="3200" dirty="0"/>
              <a:t>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472590" y="5871979"/>
            <a:ext cx="65807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 person with the most points wins. </a:t>
            </a:r>
            <a:endParaRPr lang="en-GB" sz="32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/>
          <a:srcRect l="20389" t="14627" r="13287" b="17166"/>
          <a:stretch/>
        </p:blipFill>
        <p:spPr>
          <a:xfrm>
            <a:off x="8969827" y="4365170"/>
            <a:ext cx="2981459" cy="235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356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3776" y="277675"/>
          <a:ext cx="3511996" cy="6208335"/>
        </p:xfrm>
        <a:graphic>
          <a:graphicData uri="http://schemas.openxmlformats.org/drawingml/2006/table">
            <a:tbl>
              <a:tblPr/>
              <a:tblGrid>
                <a:gridCol w="35119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Triangle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0222183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Rhombus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1988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Square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2332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Parallelogram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Rectangle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Trapezium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2332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Kite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Pentagon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3035224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Heptagon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Octagon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4022859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Decagon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808224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650795" y="1864937"/>
          <a:ext cx="6565184" cy="4189816"/>
        </p:xfrm>
        <a:graphic>
          <a:graphicData uri="http://schemas.openxmlformats.org/drawingml/2006/table">
            <a:tbl>
              <a:tblPr/>
              <a:tblGrid>
                <a:gridCol w="1335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301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0595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6859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Clue 1: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 like to go quad biking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0595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6859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Clue 2: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All my angles are right angles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0595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6859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Clue 3: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All my sides are equal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0595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76859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Answer: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Square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6244108" y="2369714"/>
            <a:ext cx="5012027" cy="592428"/>
          </a:xfrm>
          <a:prstGeom prst="roundRec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ounded Rectangle 6"/>
          <p:cNvSpPr/>
          <p:nvPr/>
        </p:nvSpPr>
        <p:spPr>
          <a:xfrm>
            <a:off x="6244108" y="3381843"/>
            <a:ext cx="5012028" cy="592428"/>
          </a:xfrm>
          <a:prstGeom prst="roundRec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ounded Rectangle 7"/>
          <p:cNvSpPr/>
          <p:nvPr/>
        </p:nvSpPr>
        <p:spPr>
          <a:xfrm>
            <a:off x="6244108" y="4414804"/>
            <a:ext cx="5012027" cy="592428"/>
          </a:xfrm>
          <a:prstGeom prst="roundRec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ounded Rectangle 8"/>
          <p:cNvSpPr/>
          <p:nvPr/>
        </p:nvSpPr>
        <p:spPr>
          <a:xfrm>
            <a:off x="6296697" y="5462325"/>
            <a:ext cx="5012027" cy="592428"/>
          </a:xfrm>
          <a:prstGeom prst="roundRec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4113" y="370144"/>
            <a:ext cx="1597290" cy="135342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264307" y="541498"/>
            <a:ext cx="49716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/>
              <a:t>Round 1</a:t>
            </a:r>
          </a:p>
          <a:p>
            <a:pPr algn="ctr"/>
            <a:r>
              <a:rPr lang="en-GB" sz="4000" b="1" dirty="0"/>
              <a:t>What polygons am I?</a:t>
            </a:r>
          </a:p>
        </p:txBody>
      </p:sp>
    </p:spTree>
    <p:extLst>
      <p:ext uri="{BB962C8B-B14F-4D97-AF65-F5344CB8AC3E}">
        <p14:creationId xmlns:p14="http://schemas.microsoft.com/office/powerpoint/2010/main" val="757968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680983" y="2346311"/>
          <a:ext cx="6784126" cy="3930606"/>
        </p:xfrm>
        <a:graphic>
          <a:graphicData uri="http://schemas.openxmlformats.org/drawingml/2006/table">
            <a:tbl>
              <a:tblPr/>
              <a:tblGrid>
                <a:gridCol w="13795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045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45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Clue 1: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 have one line of symmetry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7342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9645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Clue 2: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None of my sides are parallel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7342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9645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Clue 3: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 like it when it is windy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7342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09645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Answer: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Kite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6308502" y="2498502"/>
            <a:ext cx="5012027" cy="592428"/>
          </a:xfrm>
          <a:prstGeom prst="round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ounded Rectangle 7"/>
          <p:cNvSpPr/>
          <p:nvPr/>
        </p:nvSpPr>
        <p:spPr>
          <a:xfrm>
            <a:off x="6308502" y="3510631"/>
            <a:ext cx="5012028" cy="592428"/>
          </a:xfrm>
          <a:prstGeom prst="round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ounded Rectangle 8"/>
          <p:cNvSpPr/>
          <p:nvPr/>
        </p:nvSpPr>
        <p:spPr>
          <a:xfrm>
            <a:off x="6308502" y="4671853"/>
            <a:ext cx="5012027" cy="592428"/>
          </a:xfrm>
          <a:prstGeom prst="round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ounded Rectangle 9"/>
          <p:cNvSpPr/>
          <p:nvPr/>
        </p:nvSpPr>
        <p:spPr>
          <a:xfrm>
            <a:off x="6308502" y="5712390"/>
            <a:ext cx="5012027" cy="592428"/>
          </a:xfrm>
          <a:prstGeom prst="round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4113" y="370144"/>
            <a:ext cx="1597290" cy="1353429"/>
          </a:xfrm>
          <a:prstGeom prst="rect">
            <a:avLst/>
          </a:prstGeom>
        </p:spPr>
      </p:pic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453776" y="277675"/>
          <a:ext cx="3511996" cy="6208335"/>
        </p:xfrm>
        <a:graphic>
          <a:graphicData uri="http://schemas.openxmlformats.org/drawingml/2006/table">
            <a:tbl>
              <a:tblPr/>
              <a:tblGrid>
                <a:gridCol w="35119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Triangle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0222183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Rhombus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1988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Square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2332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Parallelogram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Rectangle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Trapezium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2332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Kite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Pentagon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3035224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Heptagon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Octagon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4022859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Decagon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808224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6264307" y="541498"/>
            <a:ext cx="49716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/>
              <a:t>Round 2</a:t>
            </a:r>
          </a:p>
          <a:p>
            <a:pPr algn="ctr"/>
            <a:r>
              <a:rPr lang="en-GB" sz="4000" b="1" dirty="0"/>
              <a:t>What polygons am I?</a:t>
            </a:r>
          </a:p>
        </p:txBody>
      </p:sp>
    </p:spTree>
    <p:extLst>
      <p:ext uri="{BB962C8B-B14F-4D97-AF65-F5344CB8AC3E}">
        <p14:creationId xmlns:p14="http://schemas.microsoft.com/office/powerpoint/2010/main" val="1137540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32418" y="2221201"/>
          <a:ext cx="7028823" cy="3700629"/>
        </p:xfrm>
        <a:graphic>
          <a:graphicData uri="http://schemas.openxmlformats.org/drawingml/2006/table">
            <a:tbl>
              <a:tblPr/>
              <a:tblGrid>
                <a:gridCol w="14293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995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3975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Clue 1: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All my sides are the same length.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8243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3975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Clue 2: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 have 2 lines of symmetry.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8243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3975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Clue 3: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 am a girls best friend.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8243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73975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Answer: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Rhombus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6130345" y="2176530"/>
            <a:ext cx="5293216" cy="592428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ounded Rectangle 6"/>
          <p:cNvSpPr/>
          <p:nvPr/>
        </p:nvSpPr>
        <p:spPr>
          <a:xfrm>
            <a:off x="6130344" y="3188659"/>
            <a:ext cx="5293217" cy="592428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ounded Rectangle 7"/>
          <p:cNvSpPr/>
          <p:nvPr/>
        </p:nvSpPr>
        <p:spPr>
          <a:xfrm>
            <a:off x="6130345" y="4349881"/>
            <a:ext cx="5293216" cy="592428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ounded Rectangle 8"/>
          <p:cNvSpPr/>
          <p:nvPr/>
        </p:nvSpPr>
        <p:spPr>
          <a:xfrm>
            <a:off x="6130345" y="5390418"/>
            <a:ext cx="5293216" cy="592428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4113" y="370144"/>
            <a:ext cx="1597290" cy="1353429"/>
          </a:xfrm>
          <a:prstGeom prst="rect">
            <a:avLst/>
          </a:prstGeom>
        </p:spPr>
      </p:pic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453776" y="277675"/>
          <a:ext cx="3511996" cy="6208335"/>
        </p:xfrm>
        <a:graphic>
          <a:graphicData uri="http://schemas.openxmlformats.org/drawingml/2006/table">
            <a:tbl>
              <a:tblPr/>
              <a:tblGrid>
                <a:gridCol w="35119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Triangle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0222183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Rhombus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1988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Square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2332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Parallelogram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Rectangle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Trapezium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2332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Kite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Pentagon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3035224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Heptagon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Octagon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4022859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Decagon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808224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264307" y="541498"/>
            <a:ext cx="49716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/>
              <a:t>Round 3</a:t>
            </a:r>
          </a:p>
          <a:p>
            <a:pPr algn="ctr"/>
            <a:r>
              <a:rPr lang="en-GB" sz="4000" b="1" dirty="0"/>
              <a:t>What polygons am I?</a:t>
            </a:r>
          </a:p>
        </p:txBody>
      </p:sp>
    </p:spTree>
    <p:extLst>
      <p:ext uri="{BB962C8B-B14F-4D97-AF65-F5344CB8AC3E}">
        <p14:creationId xmlns:p14="http://schemas.microsoft.com/office/powerpoint/2010/main" val="3223538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271222" y="2111838"/>
          <a:ext cx="7744230" cy="3894442"/>
        </p:xfrm>
        <a:graphic>
          <a:graphicData uri="http://schemas.openxmlformats.org/drawingml/2006/table">
            <a:tbl>
              <a:tblPr/>
              <a:tblGrid>
                <a:gridCol w="1185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587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4036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Clue 1: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Your house needs me when it rains.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2766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4036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Clue 2: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 have only one set of parallel sides.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2766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4036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Clue 3: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The parallel sides can not be the same length.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2766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04036">
                <a:tc>
                  <a:txBody>
                    <a:bodyPr/>
                    <a:lstStyle/>
                    <a:p>
                      <a:pPr algn="l" fontAlgn="b"/>
                      <a:r>
                        <a:rPr lang="en-GB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Answer: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Trapezium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5512159" y="2296458"/>
            <a:ext cx="6362162" cy="592428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ounded Rectangle 6"/>
          <p:cNvSpPr/>
          <p:nvPr/>
        </p:nvSpPr>
        <p:spPr>
          <a:xfrm>
            <a:off x="5512158" y="3308587"/>
            <a:ext cx="6362163" cy="592428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ounded Rectangle 7"/>
          <p:cNvSpPr/>
          <p:nvPr/>
        </p:nvSpPr>
        <p:spPr>
          <a:xfrm>
            <a:off x="5512159" y="4469809"/>
            <a:ext cx="6362162" cy="592428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ounded Rectangle 8"/>
          <p:cNvSpPr/>
          <p:nvPr/>
        </p:nvSpPr>
        <p:spPr>
          <a:xfrm>
            <a:off x="5512159" y="5510346"/>
            <a:ext cx="6362162" cy="592428"/>
          </a:xfrm>
          <a:prstGeom prst="round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4113" y="370144"/>
            <a:ext cx="1597290" cy="1353429"/>
          </a:xfrm>
          <a:prstGeom prst="rect">
            <a:avLst/>
          </a:prstGeom>
        </p:spPr>
      </p:pic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453776" y="277675"/>
          <a:ext cx="3511996" cy="6208335"/>
        </p:xfrm>
        <a:graphic>
          <a:graphicData uri="http://schemas.openxmlformats.org/drawingml/2006/table">
            <a:tbl>
              <a:tblPr/>
              <a:tblGrid>
                <a:gridCol w="35119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Triangle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0222183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Rhombus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1988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Square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2332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Parallelogram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Rectangle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Trapezium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2332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Kite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Pentagon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3035224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Heptagon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Octagon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4022859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Decagon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808224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264307" y="541498"/>
            <a:ext cx="49716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/>
              <a:t>Round 4</a:t>
            </a:r>
          </a:p>
          <a:p>
            <a:pPr algn="ctr"/>
            <a:r>
              <a:rPr lang="en-GB" sz="4000" b="1" dirty="0"/>
              <a:t>What polygons am I?</a:t>
            </a:r>
          </a:p>
        </p:txBody>
      </p:sp>
    </p:spTree>
    <p:extLst>
      <p:ext uri="{BB962C8B-B14F-4D97-AF65-F5344CB8AC3E}">
        <p14:creationId xmlns:p14="http://schemas.microsoft.com/office/powerpoint/2010/main" val="487105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15118" y="2167667"/>
          <a:ext cx="7050110" cy="3806317"/>
        </p:xfrm>
        <a:graphic>
          <a:graphicData uri="http://schemas.openxmlformats.org/drawingml/2006/table">
            <a:tbl>
              <a:tblPr/>
              <a:tblGrid>
                <a:gridCol w="12797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70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0368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Clue 1: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My opposite sides are equal.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1615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0368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Clue 2: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Not all my sides and angles are equal.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1615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0368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Clue 3: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 have two pairs of parallel sides.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1615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90368">
                <a:tc>
                  <a:txBody>
                    <a:bodyPr/>
                    <a:lstStyle/>
                    <a:p>
                      <a:pPr algn="l" fontAlgn="b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Answer: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Parallelogram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5911404" y="2167667"/>
            <a:ext cx="5653824" cy="592428"/>
          </a:xfrm>
          <a:prstGeom prst="round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ounded Rectangle 6"/>
          <p:cNvSpPr/>
          <p:nvPr/>
        </p:nvSpPr>
        <p:spPr>
          <a:xfrm>
            <a:off x="5911403" y="3179796"/>
            <a:ext cx="5653825" cy="592428"/>
          </a:xfrm>
          <a:prstGeom prst="round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ounded Rectangle 7"/>
          <p:cNvSpPr/>
          <p:nvPr/>
        </p:nvSpPr>
        <p:spPr>
          <a:xfrm>
            <a:off x="5911404" y="4341018"/>
            <a:ext cx="5653824" cy="592428"/>
          </a:xfrm>
          <a:prstGeom prst="round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ounded Rectangle 8"/>
          <p:cNvSpPr/>
          <p:nvPr/>
        </p:nvSpPr>
        <p:spPr>
          <a:xfrm>
            <a:off x="5911404" y="5381555"/>
            <a:ext cx="5653824" cy="592428"/>
          </a:xfrm>
          <a:prstGeom prst="round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4113" y="370144"/>
            <a:ext cx="1597290" cy="1353429"/>
          </a:xfrm>
          <a:prstGeom prst="rect">
            <a:avLst/>
          </a:prstGeom>
        </p:spPr>
      </p:pic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453776" y="277675"/>
          <a:ext cx="3511996" cy="6208335"/>
        </p:xfrm>
        <a:graphic>
          <a:graphicData uri="http://schemas.openxmlformats.org/drawingml/2006/table">
            <a:tbl>
              <a:tblPr/>
              <a:tblGrid>
                <a:gridCol w="35119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Triangle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0222183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Rhombus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1988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Square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2332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Parallelogram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Rectangle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Trapezium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2332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Kite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Pentagon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3035224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Heptagon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Octagon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4022859"/>
                  </a:ext>
                </a:extLst>
              </a:tr>
              <a:tr h="5667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3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Decagon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808224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264307" y="541498"/>
            <a:ext cx="49716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/>
              <a:t>Round 5</a:t>
            </a:r>
          </a:p>
          <a:p>
            <a:pPr algn="ctr"/>
            <a:r>
              <a:rPr lang="en-GB" sz="4000" b="1" dirty="0"/>
              <a:t>What polygons am I?</a:t>
            </a:r>
          </a:p>
        </p:txBody>
      </p:sp>
    </p:spTree>
    <p:extLst>
      <p:ext uri="{BB962C8B-B14F-4D97-AF65-F5344CB8AC3E}">
        <p14:creationId xmlns:p14="http://schemas.microsoft.com/office/powerpoint/2010/main" val="1805670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147156" y="2310938"/>
            <a:ext cx="4524781" cy="3617339"/>
            <a:chOff x="0" y="0"/>
            <a:chExt cx="3272451" cy="2664578"/>
          </a:xfrm>
        </p:grpSpPr>
        <p:grpSp>
          <p:nvGrpSpPr>
            <p:cNvPr id="9" name="Group 8"/>
            <p:cNvGrpSpPr>
              <a:grpSpLocks/>
            </p:cNvGrpSpPr>
            <p:nvPr/>
          </p:nvGrpSpPr>
          <p:grpSpPr bwMode="auto">
            <a:xfrm>
              <a:off x="0" y="0"/>
              <a:ext cx="2928958" cy="2649550"/>
              <a:chOff x="0" y="0"/>
              <a:chExt cx="2928958" cy="2649550"/>
            </a:xfrm>
          </p:grpSpPr>
          <p:sp>
            <p:nvSpPr>
              <p:cNvPr id="14" name="Line 4"/>
              <p:cNvSpPr>
                <a:spLocks noChangeShapeType="1"/>
              </p:cNvSpPr>
              <p:nvPr/>
            </p:nvSpPr>
            <p:spPr bwMode="auto">
              <a:xfrm>
                <a:off x="0" y="857256"/>
                <a:ext cx="45719" cy="178595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15" name="Line 5"/>
              <p:cNvSpPr>
                <a:spLocks noChangeShapeType="1"/>
              </p:cNvSpPr>
              <p:nvPr/>
            </p:nvSpPr>
            <p:spPr bwMode="auto">
              <a:xfrm flipV="1">
                <a:off x="0" y="0"/>
                <a:ext cx="2428893" cy="857256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16" name="Line 6"/>
              <p:cNvSpPr>
                <a:spLocks noChangeShapeType="1"/>
              </p:cNvSpPr>
              <p:nvPr/>
            </p:nvSpPr>
            <p:spPr bwMode="auto">
              <a:xfrm>
                <a:off x="2428892" y="0"/>
                <a:ext cx="500066" cy="2584457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17" name="Line 8"/>
              <p:cNvSpPr>
                <a:spLocks noChangeShapeType="1"/>
              </p:cNvSpPr>
              <p:nvPr/>
            </p:nvSpPr>
            <p:spPr bwMode="auto">
              <a:xfrm flipH="1">
                <a:off x="57162" y="2603831"/>
                <a:ext cx="2871795" cy="45719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</p:grpSp>
        <p:sp>
          <p:nvSpPr>
            <p:cNvPr id="10" name="Text Box 19"/>
            <p:cNvSpPr txBox="1">
              <a:spLocks noChangeArrowheads="1"/>
            </p:cNvSpPr>
            <p:nvPr/>
          </p:nvSpPr>
          <p:spPr bwMode="auto">
            <a:xfrm>
              <a:off x="71438" y="2143140"/>
              <a:ext cx="714380" cy="521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sz="4000" b="1">
                  <a:solidFill>
                    <a:srgbClr val="FF0066"/>
                  </a:solidFill>
                </a:rPr>
                <a:t>90°</a:t>
              </a:r>
            </a:p>
          </p:txBody>
        </p:sp>
        <p:sp>
          <p:nvSpPr>
            <p:cNvPr id="11" name="Text Box 20"/>
            <p:cNvSpPr txBox="1">
              <a:spLocks noChangeArrowheads="1"/>
            </p:cNvSpPr>
            <p:nvPr/>
          </p:nvSpPr>
          <p:spPr bwMode="auto">
            <a:xfrm>
              <a:off x="0" y="785818"/>
              <a:ext cx="857256" cy="521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sz="4000" b="1">
                  <a:solidFill>
                    <a:srgbClr val="FF9900"/>
                  </a:solidFill>
                </a:rPr>
                <a:t>110°</a:t>
              </a:r>
            </a:p>
          </p:txBody>
        </p:sp>
        <p:sp>
          <p:nvSpPr>
            <p:cNvPr id="12" name="Text Box 21"/>
            <p:cNvSpPr txBox="1">
              <a:spLocks noChangeArrowheads="1"/>
            </p:cNvSpPr>
            <p:nvPr/>
          </p:nvSpPr>
          <p:spPr bwMode="auto">
            <a:xfrm>
              <a:off x="1857388" y="142876"/>
              <a:ext cx="785818" cy="521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sz="4000" b="1">
                  <a:solidFill>
                    <a:srgbClr val="009900"/>
                  </a:solidFill>
                </a:rPr>
                <a:t>85°</a:t>
              </a:r>
            </a:p>
          </p:txBody>
        </p:sp>
        <p:sp>
          <p:nvSpPr>
            <p:cNvPr id="13" name="Text Box 22"/>
            <p:cNvSpPr txBox="1">
              <a:spLocks noChangeArrowheads="1"/>
            </p:cNvSpPr>
            <p:nvPr/>
          </p:nvSpPr>
          <p:spPr bwMode="auto">
            <a:xfrm>
              <a:off x="2486633" y="2070534"/>
              <a:ext cx="785818" cy="521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sz="4000" b="1" dirty="0">
                  <a:solidFill>
                    <a:sysClr val="windowText" lastClr="000000"/>
                  </a:solidFill>
                </a:rPr>
                <a:t>?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698267" y="410264"/>
            <a:ext cx="109838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b="1" dirty="0"/>
              <a:t>What is the missing angle?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95771" y="2473457"/>
            <a:ext cx="63087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rgbClr val="FFC000"/>
                </a:solidFill>
              </a:rPr>
              <a:t>110˚ </a:t>
            </a:r>
            <a:r>
              <a:rPr lang="en-GB" sz="4800" dirty="0"/>
              <a:t>+</a:t>
            </a:r>
            <a:r>
              <a:rPr lang="en-GB" sz="4800" dirty="0">
                <a:solidFill>
                  <a:srgbClr val="FF0000"/>
                </a:solidFill>
              </a:rPr>
              <a:t> 90˚ </a:t>
            </a:r>
            <a:r>
              <a:rPr lang="en-GB" sz="4800" dirty="0"/>
              <a:t>+ </a:t>
            </a:r>
            <a:r>
              <a:rPr lang="en-GB" sz="4800" dirty="0">
                <a:solidFill>
                  <a:srgbClr val="00B050"/>
                </a:solidFill>
              </a:rPr>
              <a:t>85˚</a:t>
            </a:r>
            <a:r>
              <a:rPr lang="en-GB" sz="4800" dirty="0"/>
              <a:t> = 285˚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34298" y="3649724"/>
            <a:ext cx="52093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360˚- 285˚ = </a:t>
            </a:r>
            <a:r>
              <a:rPr lang="en-GB" sz="4800" b="1" dirty="0"/>
              <a:t>75˚</a:t>
            </a:r>
          </a:p>
        </p:txBody>
      </p:sp>
    </p:spTree>
    <p:extLst>
      <p:ext uri="{BB962C8B-B14F-4D97-AF65-F5344CB8AC3E}">
        <p14:creationId xmlns:p14="http://schemas.microsoft.com/office/powerpoint/2010/main" val="2207035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0888839"/>
              </p:ext>
            </p:extLst>
          </p:nvPr>
        </p:nvGraphicFramePr>
        <p:xfrm>
          <a:off x="4516498" y="4143094"/>
          <a:ext cx="3482164" cy="2011680"/>
        </p:xfrm>
        <a:graphic>
          <a:graphicData uri="http://schemas.openxmlformats.org/drawingml/2006/table">
            <a:tbl>
              <a:tblPr/>
              <a:tblGrid>
                <a:gridCol w="34821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44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Forward 100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44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Right 90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44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Left 48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986040" y="416482"/>
            <a:ext cx="1054307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5400" b="1" dirty="0"/>
              <a:t>https://www.calormen.com/jslogo/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7155" y="1640850"/>
            <a:ext cx="116301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Use the above website to draw various shapes.</a:t>
            </a:r>
          </a:p>
          <a:p>
            <a:pPr algn="ctr"/>
            <a:r>
              <a:rPr lang="en-GB" sz="4000" dirty="0"/>
              <a:t>Guide the turtle around the screen to draw the shapes.</a:t>
            </a:r>
          </a:p>
        </p:txBody>
      </p:sp>
      <p:sp>
        <p:nvSpPr>
          <p:cNvPr id="5" name="Rectangle 4"/>
          <p:cNvSpPr/>
          <p:nvPr/>
        </p:nvSpPr>
        <p:spPr>
          <a:xfrm>
            <a:off x="3279810" y="3168971"/>
            <a:ext cx="595554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4400" dirty="0">
                <a:solidFill>
                  <a:prstClr val="black"/>
                </a:solidFill>
              </a:rPr>
              <a:t>Use instructions such as: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33550" t="49277" r="62557" b="44165"/>
          <a:stretch/>
        </p:blipFill>
        <p:spPr>
          <a:xfrm>
            <a:off x="695636" y="3794176"/>
            <a:ext cx="2584174" cy="290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2632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6400"/>
            <a:ext cx="12192000" cy="598370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4460" y="194809"/>
            <a:ext cx="1054307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5400" b="1" dirty="0"/>
              <a:t>https://www.calormen.com/jslogo/</a:t>
            </a:r>
          </a:p>
        </p:txBody>
      </p:sp>
    </p:spTree>
    <p:extLst>
      <p:ext uri="{BB962C8B-B14F-4D97-AF65-F5344CB8AC3E}">
        <p14:creationId xmlns:p14="http://schemas.microsoft.com/office/powerpoint/2010/main" val="2312123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630</Words>
  <Application>Microsoft Office PowerPoint</Application>
  <PresentationFormat>Widescreen</PresentationFormat>
  <Paragraphs>281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17</cp:revision>
  <dcterms:created xsi:type="dcterms:W3CDTF">2015-11-16T11:12:32Z</dcterms:created>
  <dcterms:modified xsi:type="dcterms:W3CDTF">2025-02-24T04:29:40Z</dcterms:modified>
</cp:coreProperties>
</file>