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DB2B-6784-47E0-90F8-123D13C9EA0E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874A-70EC-4E6D-9B70-10D08874CD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449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DB2B-6784-47E0-90F8-123D13C9EA0E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874A-70EC-4E6D-9B70-10D08874CD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765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DB2B-6784-47E0-90F8-123D13C9EA0E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874A-70EC-4E6D-9B70-10D08874CD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813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DB2B-6784-47E0-90F8-123D13C9EA0E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874A-70EC-4E6D-9B70-10D08874CD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49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DB2B-6784-47E0-90F8-123D13C9EA0E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874A-70EC-4E6D-9B70-10D08874CD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446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DB2B-6784-47E0-90F8-123D13C9EA0E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874A-70EC-4E6D-9B70-10D08874CD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647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DB2B-6784-47E0-90F8-123D13C9EA0E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874A-70EC-4E6D-9B70-10D08874CD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720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DB2B-6784-47E0-90F8-123D13C9EA0E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874A-70EC-4E6D-9B70-10D08874CD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691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DB2B-6784-47E0-90F8-123D13C9EA0E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874A-70EC-4E6D-9B70-10D08874CD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437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DB2B-6784-47E0-90F8-123D13C9EA0E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874A-70EC-4E6D-9B70-10D08874CD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161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DDB2B-6784-47E0-90F8-123D13C9EA0E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874A-70EC-4E6D-9B70-10D08874CD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97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DDB2B-6784-47E0-90F8-123D13C9EA0E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C874A-70EC-4E6D-9B70-10D08874CD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74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95753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161929"/>
              </p:ext>
            </p:extLst>
          </p:nvPr>
        </p:nvGraphicFramePr>
        <p:xfrm>
          <a:off x="266008" y="570248"/>
          <a:ext cx="197842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214">
                  <a:extLst>
                    <a:ext uri="{9D8B030D-6E8A-4147-A177-3AD203B41FA5}">
                      <a16:colId xmlns:a16="http://schemas.microsoft.com/office/drawing/2014/main" val="1729284678"/>
                    </a:ext>
                  </a:extLst>
                </a:gridCol>
                <a:gridCol w="989214">
                  <a:extLst>
                    <a:ext uri="{9D8B030D-6E8A-4147-A177-3AD203B41FA5}">
                      <a16:colId xmlns:a16="http://schemas.microsoft.com/office/drawing/2014/main" val="3486603695"/>
                    </a:ext>
                  </a:extLst>
                </a:gridCol>
              </a:tblGrid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Time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(Seconds)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90195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0 &lt; t ≤ 10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796280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10 &lt; t ≤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84353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15 &lt; t ≤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374589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25 &lt; t ≤ 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54708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5048" y="105295"/>
            <a:ext cx="2369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1a) </a:t>
            </a:r>
            <a:r>
              <a:rPr lang="en-GB" dirty="0" smtClean="0"/>
              <a:t>Draw a histogram. </a:t>
            </a:r>
            <a:endParaRPr lang="en-GB" dirty="0"/>
          </a:p>
        </p:txBody>
      </p:sp>
      <p:pic>
        <p:nvPicPr>
          <p:cNvPr id="6" name="Picture 2" descr="https://i0.wp.com/ssddproblems.com/wp-content/uploads/2018/05/Slide15.png?fit=740%2C555&amp;ss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9" t="16819" r="1839" b="57604"/>
          <a:stretch/>
        </p:blipFill>
        <p:spPr bwMode="auto">
          <a:xfrm>
            <a:off x="2722419" y="47106"/>
            <a:ext cx="3070849" cy="298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32205"/>
              </p:ext>
            </p:extLst>
          </p:nvPr>
        </p:nvGraphicFramePr>
        <p:xfrm>
          <a:off x="6489469" y="4228967"/>
          <a:ext cx="198674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371">
                  <a:extLst>
                    <a:ext uri="{9D8B030D-6E8A-4147-A177-3AD203B41FA5}">
                      <a16:colId xmlns:a16="http://schemas.microsoft.com/office/drawing/2014/main" val="1729284678"/>
                    </a:ext>
                  </a:extLst>
                </a:gridCol>
                <a:gridCol w="993371">
                  <a:extLst>
                    <a:ext uri="{9D8B030D-6E8A-4147-A177-3AD203B41FA5}">
                      <a16:colId xmlns:a16="http://schemas.microsoft.com/office/drawing/2014/main" val="3486603695"/>
                    </a:ext>
                  </a:extLst>
                </a:gridCol>
              </a:tblGrid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Time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(Seconds)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90195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0 &lt; t ≤ 10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796280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10 &lt; t ≤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84353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15 &lt; t ≤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374589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25 &lt; t ≤ 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54708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49538" y="3487015"/>
            <a:ext cx="2126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3) </a:t>
            </a:r>
            <a:r>
              <a:rPr lang="en-GB" dirty="0" smtClean="0"/>
              <a:t>Draw a </a:t>
            </a:r>
          </a:p>
          <a:p>
            <a:r>
              <a:rPr lang="en-GB" dirty="0" smtClean="0"/>
              <a:t>frequency polygon 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349538" y="105295"/>
            <a:ext cx="5482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1b) </a:t>
            </a:r>
            <a:r>
              <a:rPr lang="en-GB" dirty="0" smtClean="0"/>
              <a:t>How many times were over 20 seconds? </a:t>
            </a:r>
            <a:endParaRPr lang="en-GB" dirty="0"/>
          </a:p>
        </p:txBody>
      </p:sp>
      <p:pic>
        <p:nvPicPr>
          <p:cNvPr id="17" name="Picture 2" descr="https://i0.wp.com/ssddproblems.com/wp-content/uploads/2018/05/Slide15.png?fit=740%2C555&amp;ss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9" t="16819" r="1839" b="57604"/>
          <a:stretch/>
        </p:blipFill>
        <p:spPr bwMode="auto">
          <a:xfrm>
            <a:off x="8962506" y="3438500"/>
            <a:ext cx="3070849" cy="298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349538" y="1615440"/>
            <a:ext cx="5482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1c) </a:t>
            </a:r>
            <a:r>
              <a:rPr lang="en-GB" dirty="0" smtClean="0"/>
              <a:t>What percentage of times were over 20 seconds? </a:t>
            </a:r>
            <a:endParaRPr lang="en-GB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788946"/>
              </p:ext>
            </p:extLst>
          </p:nvPr>
        </p:nvGraphicFramePr>
        <p:xfrm>
          <a:off x="274995" y="4263672"/>
          <a:ext cx="197842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214">
                  <a:extLst>
                    <a:ext uri="{9D8B030D-6E8A-4147-A177-3AD203B41FA5}">
                      <a16:colId xmlns:a16="http://schemas.microsoft.com/office/drawing/2014/main" val="1729284678"/>
                    </a:ext>
                  </a:extLst>
                </a:gridCol>
                <a:gridCol w="989214">
                  <a:extLst>
                    <a:ext uri="{9D8B030D-6E8A-4147-A177-3AD203B41FA5}">
                      <a16:colId xmlns:a16="http://schemas.microsoft.com/office/drawing/2014/main" val="3486603695"/>
                    </a:ext>
                  </a:extLst>
                </a:gridCol>
              </a:tblGrid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Time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(Seconds)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90195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0 &lt; t ≤ 20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796280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20 &lt; t ≤ 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84353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40 &lt; t ≤ 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374589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60 &lt; t ≤ 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547082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57250" y="3438500"/>
            <a:ext cx="2369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</a:t>
            </a:r>
            <a:r>
              <a:rPr lang="en-GB" b="1" dirty="0" smtClean="0"/>
              <a:t>) </a:t>
            </a:r>
            <a:r>
              <a:rPr lang="en-GB" dirty="0" smtClean="0"/>
              <a:t>Draw a </a:t>
            </a:r>
          </a:p>
          <a:p>
            <a:r>
              <a:rPr lang="en-GB" dirty="0"/>
              <a:t>f</a:t>
            </a:r>
            <a:r>
              <a:rPr lang="en-GB" dirty="0" smtClean="0"/>
              <a:t>requency diagram.</a:t>
            </a:r>
            <a:endParaRPr lang="en-GB" dirty="0"/>
          </a:p>
        </p:txBody>
      </p:sp>
      <p:pic>
        <p:nvPicPr>
          <p:cNvPr id="24" name="Picture 2" descr="https://i0.wp.com/ssddproblems.com/wp-content/uploads/2018/05/Slide15.png?fit=740%2C555&amp;ss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9" t="16819" r="1839" b="57604"/>
          <a:stretch/>
        </p:blipFill>
        <p:spPr bwMode="auto">
          <a:xfrm>
            <a:off x="2722419" y="3487015"/>
            <a:ext cx="3070849" cy="298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97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95753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916841"/>
              </p:ext>
            </p:extLst>
          </p:nvPr>
        </p:nvGraphicFramePr>
        <p:xfrm>
          <a:off x="138559" y="895005"/>
          <a:ext cx="2603958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7986">
                  <a:extLst>
                    <a:ext uri="{9D8B030D-6E8A-4147-A177-3AD203B41FA5}">
                      <a16:colId xmlns:a16="http://schemas.microsoft.com/office/drawing/2014/main" val="1729284678"/>
                    </a:ext>
                  </a:extLst>
                </a:gridCol>
                <a:gridCol w="867986">
                  <a:extLst>
                    <a:ext uri="{9D8B030D-6E8A-4147-A177-3AD203B41FA5}">
                      <a16:colId xmlns:a16="http://schemas.microsoft.com/office/drawing/2014/main" val="3486603695"/>
                    </a:ext>
                  </a:extLst>
                </a:gridCol>
                <a:gridCol w="867986">
                  <a:extLst>
                    <a:ext uri="{9D8B030D-6E8A-4147-A177-3AD203B41FA5}">
                      <a16:colId xmlns:a16="http://schemas.microsoft.com/office/drawing/2014/main" val="3166469481"/>
                    </a:ext>
                  </a:extLst>
                </a:gridCol>
              </a:tblGrid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Time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 (Seconds)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>
                          <a:solidFill>
                            <a:schemeClr val="tx1"/>
                          </a:solidFill>
                        </a:rPr>
                        <a:t>Cumulative</a:t>
                      </a:r>
                      <a:r>
                        <a:rPr lang="en-GB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100" baseline="0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90195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0 &lt; t ≤ 10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796280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10 &lt; t ≤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84353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15 &lt; t ≤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374589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25 &lt; t ≤ 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547082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88424" y="105295"/>
            <a:ext cx="2413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</a:t>
            </a:r>
            <a:r>
              <a:rPr lang="en-GB" b="1" dirty="0" smtClean="0"/>
              <a:t>a) </a:t>
            </a:r>
            <a:r>
              <a:rPr lang="en-GB" dirty="0" smtClean="0"/>
              <a:t>Draw a cumulative frequency graph</a:t>
            </a:r>
            <a:endParaRPr lang="en-GB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776932"/>
              </p:ext>
            </p:extLst>
          </p:nvPr>
        </p:nvGraphicFramePr>
        <p:xfrm>
          <a:off x="220983" y="3906249"/>
          <a:ext cx="198674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371">
                  <a:extLst>
                    <a:ext uri="{9D8B030D-6E8A-4147-A177-3AD203B41FA5}">
                      <a16:colId xmlns:a16="http://schemas.microsoft.com/office/drawing/2014/main" val="1729284678"/>
                    </a:ext>
                  </a:extLst>
                </a:gridCol>
                <a:gridCol w="993371">
                  <a:extLst>
                    <a:ext uri="{9D8B030D-6E8A-4147-A177-3AD203B41FA5}">
                      <a16:colId xmlns:a16="http://schemas.microsoft.com/office/drawing/2014/main" val="3486603695"/>
                    </a:ext>
                  </a:extLst>
                </a:gridCol>
              </a:tblGrid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Time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(Seconds)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90195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0 &lt; t ≤ 10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796280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10 &lt; t ≤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84353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15 &lt; t ≤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374589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25 &lt; t ≤ 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54708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28156" y="3401342"/>
            <a:ext cx="2847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</a:t>
            </a:r>
            <a:r>
              <a:rPr lang="en-GB" b="1" dirty="0" smtClean="0"/>
              <a:t>a) </a:t>
            </a:r>
            <a:r>
              <a:rPr lang="en-GB" dirty="0" smtClean="0"/>
              <a:t>Calculate the mean time</a:t>
            </a:r>
            <a:endParaRPr lang="en-GB" dirty="0"/>
          </a:p>
        </p:txBody>
      </p:sp>
      <p:pic>
        <p:nvPicPr>
          <p:cNvPr id="16" name="Picture 2" descr="https://i0.wp.com/ssddproblems.com/wp-content/uploads/2018/05/Slide15.png?fit=740%2C555&amp;ss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9" t="16819" r="1839" b="57604"/>
          <a:stretch/>
        </p:blipFill>
        <p:spPr bwMode="auto">
          <a:xfrm>
            <a:off x="3050782" y="105295"/>
            <a:ext cx="3070849" cy="298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349538" y="105295"/>
            <a:ext cx="5482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</a:t>
            </a:r>
            <a:r>
              <a:rPr lang="en-GB" b="1" dirty="0" smtClean="0"/>
              <a:t>b) </a:t>
            </a:r>
            <a:r>
              <a:rPr lang="en-GB" dirty="0" smtClean="0"/>
              <a:t>What is the median time? 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6349538" y="1615440"/>
            <a:ext cx="5482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</a:t>
            </a:r>
            <a:r>
              <a:rPr lang="en-GB" b="1" dirty="0" smtClean="0"/>
              <a:t>c) </a:t>
            </a:r>
            <a:r>
              <a:rPr lang="en-GB" dirty="0" smtClean="0"/>
              <a:t>What is the interquartile range? 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6349538" y="3494117"/>
            <a:ext cx="3072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</a:t>
            </a:r>
            <a:r>
              <a:rPr lang="en-GB" b="1" dirty="0" smtClean="0"/>
              <a:t>b) </a:t>
            </a:r>
            <a:r>
              <a:rPr lang="en-GB" dirty="0" smtClean="0"/>
              <a:t>What is the modal group? 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6349538" y="5004262"/>
            <a:ext cx="3839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</a:t>
            </a:r>
            <a:r>
              <a:rPr lang="en-GB" b="1" dirty="0" smtClean="0"/>
              <a:t>c) </a:t>
            </a:r>
            <a:r>
              <a:rPr lang="en-GB" dirty="0" smtClean="0"/>
              <a:t>What group contains the median?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015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05890" y="2067098"/>
            <a:ext cx="83016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97496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95753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6008" y="570248"/>
          <a:ext cx="197842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214">
                  <a:extLst>
                    <a:ext uri="{9D8B030D-6E8A-4147-A177-3AD203B41FA5}">
                      <a16:colId xmlns:a16="http://schemas.microsoft.com/office/drawing/2014/main" val="1729284678"/>
                    </a:ext>
                  </a:extLst>
                </a:gridCol>
                <a:gridCol w="989214">
                  <a:extLst>
                    <a:ext uri="{9D8B030D-6E8A-4147-A177-3AD203B41FA5}">
                      <a16:colId xmlns:a16="http://schemas.microsoft.com/office/drawing/2014/main" val="3486603695"/>
                    </a:ext>
                  </a:extLst>
                </a:gridCol>
              </a:tblGrid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Time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(Seconds)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90195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0 &lt; t ≤ 10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796280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10 &lt; t ≤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84353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15 &lt; t ≤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374589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25 &lt; t ≤ 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547082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5048" y="105295"/>
            <a:ext cx="2369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1a) </a:t>
            </a:r>
            <a:r>
              <a:rPr lang="en-GB" dirty="0" smtClean="0"/>
              <a:t>Draw a histogram. </a:t>
            </a:r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89469" y="4228967"/>
          <a:ext cx="198674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371">
                  <a:extLst>
                    <a:ext uri="{9D8B030D-6E8A-4147-A177-3AD203B41FA5}">
                      <a16:colId xmlns:a16="http://schemas.microsoft.com/office/drawing/2014/main" val="1729284678"/>
                    </a:ext>
                  </a:extLst>
                </a:gridCol>
                <a:gridCol w="993371">
                  <a:extLst>
                    <a:ext uri="{9D8B030D-6E8A-4147-A177-3AD203B41FA5}">
                      <a16:colId xmlns:a16="http://schemas.microsoft.com/office/drawing/2014/main" val="3486603695"/>
                    </a:ext>
                  </a:extLst>
                </a:gridCol>
              </a:tblGrid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Time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(Seconds)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90195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0 &lt; t ≤ 10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796280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10 &lt; t ≤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84353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15 &lt; t ≤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374589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25 &lt; t ≤ 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54708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49538" y="3487015"/>
            <a:ext cx="2126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3) </a:t>
            </a:r>
            <a:r>
              <a:rPr lang="en-GB" dirty="0" smtClean="0"/>
              <a:t>Draw a </a:t>
            </a:r>
          </a:p>
          <a:p>
            <a:r>
              <a:rPr lang="en-GB" dirty="0" smtClean="0"/>
              <a:t>frequency polygon 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6349538" y="105295"/>
            <a:ext cx="5482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1b) </a:t>
            </a:r>
            <a:r>
              <a:rPr lang="en-GB" dirty="0" smtClean="0"/>
              <a:t>How many times were over 20 seconds? 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6349538" y="1615440"/>
            <a:ext cx="5482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1c) </a:t>
            </a:r>
            <a:r>
              <a:rPr lang="en-GB" dirty="0" smtClean="0"/>
              <a:t>What percentage of times were over 20 seconds? 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205048" y="3545204"/>
            <a:ext cx="2369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</a:t>
            </a:r>
            <a:r>
              <a:rPr lang="en-GB" b="1" dirty="0" smtClean="0"/>
              <a:t>) </a:t>
            </a:r>
            <a:r>
              <a:rPr lang="en-GB" dirty="0" smtClean="0"/>
              <a:t>Draw a </a:t>
            </a:r>
          </a:p>
          <a:p>
            <a:r>
              <a:rPr lang="en-GB" dirty="0"/>
              <a:t>f</a:t>
            </a:r>
            <a:r>
              <a:rPr lang="en-GB" dirty="0" smtClean="0"/>
              <a:t>requency diagram.</a:t>
            </a:r>
            <a:endParaRPr lang="en-GB" dirty="0"/>
          </a:p>
        </p:txBody>
      </p:sp>
      <p:pic>
        <p:nvPicPr>
          <p:cNvPr id="24" name="Picture 2" descr="https://i0.wp.com/ssddproblems.com/wp-content/uploads/2018/05/Slide15.png?fit=740%2C555&amp;ss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9" t="16819" r="1839" b="57604"/>
          <a:stretch/>
        </p:blipFill>
        <p:spPr bwMode="auto">
          <a:xfrm>
            <a:off x="2722419" y="3487015"/>
            <a:ext cx="3070849" cy="298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3979" r="25658"/>
          <a:stretch/>
        </p:blipFill>
        <p:spPr>
          <a:xfrm>
            <a:off x="8764384" y="3390806"/>
            <a:ext cx="3068783" cy="34671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b="2639"/>
          <a:stretch/>
        </p:blipFill>
        <p:spPr>
          <a:xfrm>
            <a:off x="2489259" y="-8313"/>
            <a:ext cx="3376754" cy="3302924"/>
          </a:xfrm>
          <a:prstGeom prst="rect">
            <a:avLst/>
          </a:prstGeom>
        </p:spPr>
      </p:pic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175070"/>
              </p:ext>
            </p:extLst>
          </p:nvPr>
        </p:nvGraphicFramePr>
        <p:xfrm>
          <a:off x="322793" y="4370376"/>
          <a:ext cx="197842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214">
                  <a:extLst>
                    <a:ext uri="{9D8B030D-6E8A-4147-A177-3AD203B41FA5}">
                      <a16:colId xmlns:a16="http://schemas.microsoft.com/office/drawing/2014/main" val="1729284678"/>
                    </a:ext>
                  </a:extLst>
                </a:gridCol>
                <a:gridCol w="989214">
                  <a:extLst>
                    <a:ext uri="{9D8B030D-6E8A-4147-A177-3AD203B41FA5}">
                      <a16:colId xmlns:a16="http://schemas.microsoft.com/office/drawing/2014/main" val="3486603695"/>
                    </a:ext>
                  </a:extLst>
                </a:gridCol>
              </a:tblGrid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Time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(Seconds)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90195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0 &lt; t ≤ 20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796280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20 &lt; t ≤ 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84353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40 &lt; t ≤ 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374589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60 &lt; t ≤ 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547082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702732" y="633199"/>
            <a:ext cx="775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>10</a:t>
            </a:r>
            <a:endParaRPr lang="en-GB" sz="3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150224" y="2019121"/>
                <a:ext cx="2189709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num>
                      <m:den>
                        <m:r>
                          <a:rPr lang="en-GB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</m:den>
                    </m:f>
                  </m:oMath>
                </a14:m>
                <a:r>
                  <a:rPr lang="en-GB" sz="3600" b="1" dirty="0" smtClean="0">
                    <a:solidFill>
                      <a:srgbClr val="FF0000"/>
                    </a:solidFill>
                  </a:rPr>
                  <a:t> = 40%</a:t>
                </a:r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0224" y="2019121"/>
                <a:ext cx="2189709" cy="892552"/>
              </a:xfrm>
              <a:prstGeom prst="rect">
                <a:avLst/>
              </a:prstGeom>
              <a:blipFill>
                <a:blip r:embed="rId5"/>
                <a:stretch>
                  <a:fillRect b="-122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2854036" y="4721629"/>
            <a:ext cx="604059" cy="17179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3458095" y="5004261"/>
            <a:ext cx="604059" cy="1435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4062154" y="4133346"/>
            <a:ext cx="604059" cy="23062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4682839" y="4721628"/>
            <a:ext cx="604059" cy="17179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685501" y="6412869"/>
            <a:ext cx="303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0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3228053" y="6439591"/>
            <a:ext cx="527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20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3872878" y="6439591"/>
            <a:ext cx="527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  <a:r>
              <a:rPr lang="en-GB" dirty="0" smtClean="0"/>
              <a:t>0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4494681" y="6451288"/>
            <a:ext cx="527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</a:t>
            </a:r>
            <a:r>
              <a:rPr lang="en-GB" dirty="0" smtClean="0"/>
              <a:t>0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5075888" y="6439591"/>
            <a:ext cx="527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</a:t>
            </a:r>
            <a:r>
              <a:rPr lang="en-GB" dirty="0" smtClean="0"/>
              <a:t>0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2555007" y="4583715"/>
            <a:ext cx="299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71213" y="5966327"/>
            <a:ext cx="434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1</a:t>
            </a:r>
            <a:endParaRPr lang="en-GB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2572153" y="5705558"/>
            <a:ext cx="412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2</a:t>
            </a:r>
            <a:endParaRPr lang="en-GB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2557239" y="6227096"/>
            <a:ext cx="299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0</a:t>
            </a:r>
            <a:endParaRPr lang="en-GB" sz="1600" dirty="0"/>
          </a:p>
        </p:txBody>
      </p:sp>
      <p:sp>
        <p:nvSpPr>
          <p:cNvPr id="34" name="TextBox 33"/>
          <p:cNvSpPr txBox="1"/>
          <p:nvPr/>
        </p:nvSpPr>
        <p:spPr>
          <a:xfrm>
            <a:off x="2557239" y="4820347"/>
            <a:ext cx="299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5</a:t>
            </a:r>
            <a:endParaRPr lang="en-GB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2562227" y="5417424"/>
            <a:ext cx="299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3</a:t>
            </a:r>
            <a:endParaRPr lang="en-GB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2561152" y="5128770"/>
            <a:ext cx="299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4</a:t>
            </a:r>
            <a:endParaRPr lang="en-GB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2550736" y="4265242"/>
            <a:ext cx="299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7</a:t>
            </a:r>
            <a:endParaRPr lang="en-GB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2535986" y="3976588"/>
            <a:ext cx="299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8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62634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5" grpId="0"/>
      <p:bldP spid="16" grpId="0" animBg="1"/>
      <p:bldP spid="18" grpId="0" animBg="1"/>
      <p:bldP spid="21" grpId="0" animBg="1"/>
      <p:bldP spid="22" grpId="0" animBg="1"/>
      <p:bldP spid="3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95753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8424" y="105295"/>
            <a:ext cx="2413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</a:t>
            </a:r>
            <a:r>
              <a:rPr lang="en-GB" b="1" dirty="0" smtClean="0"/>
              <a:t>a) </a:t>
            </a:r>
            <a:r>
              <a:rPr lang="en-GB" dirty="0" smtClean="0"/>
              <a:t>Draw a cumulative frequency graph</a:t>
            </a:r>
            <a:endParaRPr lang="en-GB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20983" y="3906249"/>
          <a:ext cx="198674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371">
                  <a:extLst>
                    <a:ext uri="{9D8B030D-6E8A-4147-A177-3AD203B41FA5}">
                      <a16:colId xmlns:a16="http://schemas.microsoft.com/office/drawing/2014/main" val="1729284678"/>
                    </a:ext>
                  </a:extLst>
                </a:gridCol>
                <a:gridCol w="993371">
                  <a:extLst>
                    <a:ext uri="{9D8B030D-6E8A-4147-A177-3AD203B41FA5}">
                      <a16:colId xmlns:a16="http://schemas.microsoft.com/office/drawing/2014/main" val="3486603695"/>
                    </a:ext>
                  </a:extLst>
                </a:gridCol>
              </a:tblGrid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Time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</a:rPr>
                        <a:t> (Seconds)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90195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0 &lt; t ≤ 10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796280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10 &lt; t ≤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84353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15 &lt; t ≤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374589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25 &lt; t ≤ 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54708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28156" y="3401342"/>
            <a:ext cx="2847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5a) </a:t>
            </a:r>
            <a:r>
              <a:rPr lang="en-GB" dirty="0" smtClean="0"/>
              <a:t>Calculate the mean time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6349538" y="105295"/>
            <a:ext cx="5482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</a:t>
            </a:r>
            <a:r>
              <a:rPr lang="en-GB" b="1" dirty="0" smtClean="0"/>
              <a:t>b) </a:t>
            </a:r>
            <a:r>
              <a:rPr lang="en-GB" dirty="0" smtClean="0"/>
              <a:t>What is the median time? 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6349538" y="1615440"/>
            <a:ext cx="5482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</a:t>
            </a:r>
            <a:r>
              <a:rPr lang="en-GB" b="1" dirty="0" smtClean="0"/>
              <a:t>c) </a:t>
            </a:r>
            <a:r>
              <a:rPr lang="en-GB" dirty="0" smtClean="0"/>
              <a:t>What is the interquartile range? 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6349538" y="3494117"/>
            <a:ext cx="3072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</a:t>
            </a:r>
            <a:r>
              <a:rPr lang="en-GB" b="1" dirty="0" smtClean="0"/>
              <a:t>b) </a:t>
            </a:r>
            <a:r>
              <a:rPr lang="en-GB" dirty="0" smtClean="0"/>
              <a:t>What is the modal group? 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6349538" y="5004262"/>
            <a:ext cx="3839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</a:t>
            </a:r>
            <a:r>
              <a:rPr lang="en-GB" b="1" dirty="0" smtClean="0"/>
              <a:t>c) </a:t>
            </a:r>
            <a:r>
              <a:rPr lang="en-GB" dirty="0" smtClean="0"/>
              <a:t>What group contains the median? </a:t>
            </a:r>
            <a:endParaRPr lang="en-GB" dirty="0"/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005809"/>
              </p:ext>
            </p:extLst>
          </p:nvPr>
        </p:nvGraphicFramePr>
        <p:xfrm>
          <a:off x="138559" y="895005"/>
          <a:ext cx="2603958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7986">
                  <a:extLst>
                    <a:ext uri="{9D8B030D-6E8A-4147-A177-3AD203B41FA5}">
                      <a16:colId xmlns:a16="http://schemas.microsoft.com/office/drawing/2014/main" val="1729284678"/>
                    </a:ext>
                  </a:extLst>
                </a:gridCol>
                <a:gridCol w="867986">
                  <a:extLst>
                    <a:ext uri="{9D8B030D-6E8A-4147-A177-3AD203B41FA5}">
                      <a16:colId xmlns:a16="http://schemas.microsoft.com/office/drawing/2014/main" val="3486603695"/>
                    </a:ext>
                  </a:extLst>
                </a:gridCol>
                <a:gridCol w="867986">
                  <a:extLst>
                    <a:ext uri="{9D8B030D-6E8A-4147-A177-3AD203B41FA5}">
                      <a16:colId xmlns:a16="http://schemas.microsoft.com/office/drawing/2014/main" val="3166469481"/>
                    </a:ext>
                  </a:extLst>
                </a:gridCol>
              </a:tblGrid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Time</a:t>
                      </a:r>
                      <a:r>
                        <a:rPr lang="en-GB" sz="1200" baseline="0" dirty="0" smtClean="0">
                          <a:solidFill>
                            <a:schemeClr val="tx1"/>
                          </a:solidFill>
                        </a:rPr>
                        <a:t> (Seconds)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 smtClean="0">
                          <a:solidFill>
                            <a:schemeClr val="tx1"/>
                          </a:solidFill>
                        </a:rPr>
                        <a:t>Cumulative</a:t>
                      </a:r>
                      <a:r>
                        <a:rPr lang="en-GB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100" baseline="0" dirty="0" smtClean="0">
                          <a:solidFill>
                            <a:schemeClr val="tx1"/>
                          </a:solidFill>
                        </a:rPr>
                        <a:t>Frequency</a:t>
                      </a:r>
                      <a:endParaRPr lang="en-GB" sz="11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90195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0 &lt; t ≤ 10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796280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10 &lt; t ≤ 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en-GB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843532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15 &lt; t ≤ 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bg1"/>
                          </a:solidFill>
                        </a:rPr>
                        <a:t>19</a:t>
                      </a:r>
                      <a:endParaRPr lang="en-GB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374589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25 &lt; t ≤ 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chemeClr val="bg1"/>
                          </a:solidFill>
                        </a:rPr>
                        <a:t>25</a:t>
                      </a:r>
                      <a:endParaRPr lang="en-GB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547082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395"/>
          <a:stretch/>
        </p:blipFill>
        <p:spPr>
          <a:xfrm>
            <a:off x="2870663" y="89833"/>
            <a:ext cx="3176847" cy="317496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702732" y="633199"/>
            <a:ext cx="1133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>16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51321" y="2162111"/>
            <a:ext cx="2710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>25 – 11 = 14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91548" y="4056611"/>
            <a:ext cx="21563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3600" b="1" dirty="0" smtClean="0">
                <a:solidFill>
                  <a:srgbClr val="FF0000"/>
                </a:solidFill>
              </a:rPr>
              <a:t>15 </a:t>
            </a:r>
            <a:r>
              <a:rPr lang="en-GB" sz="3600" b="1" dirty="0">
                <a:solidFill>
                  <a:srgbClr val="FF0000"/>
                </a:solidFill>
              </a:rPr>
              <a:t>&lt; t ≤ </a:t>
            </a:r>
            <a:r>
              <a:rPr lang="en-GB" sz="3600" b="1" dirty="0" smtClean="0">
                <a:solidFill>
                  <a:srgbClr val="FF0000"/>
                </a:solidFill>
              </a:rPr>
              <a:t>25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46808" y="5520589"/>
            <a:ext cx="21499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>15 </a:t>
            </a:r>
            <a:r>
              <a:rPr lang="en-GB" sz="3600" b="1" dirty="0">
                <a:solidFill>
                  <a:srgbClr val="FF0000"/>
                </a:solidFill>
              </a:rPr>
              <a:t>&lt; t ≤ </a:t>
            </a:r>
            <a:r>
              <a:rPr lang="en-GB" sz="3600" b="1" dirty="0" smtClean="0">
                <a:solidFill>
                  <a:srgbClr val="FF0000"/>
                </a:solidFill>
              </a:rPr>
              <a:t>25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7725" y="4369533"/>
            <a:ext cx="23996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5 x 6 = 30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12.5 x 5 = 62.5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20 x 8 = 160</a:t>
            </a:r>
          </a:p>
          <a:p>
            <a:r>
              <a:rPr lang="en-GB" sz="2000" dirty="0" smtClean="0">
                <a:solidFill>
                  <a:srgbClr val="FF0000"/>
                </a:solidFill>
              </a:rPr>
              <a:t>32.5 x 6 = 195</a:t>
            </a:r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407529" y="5843754"/>
                <a:ext cx="2132906" cy="810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447.5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= </a:t>
                </a:r>
                <a:r>
                  <a:rPr lang="en-GB" sz="3200" b="1" dirty="0" smtClean="0">
                    <a:solidFill>
                      <a:srgbClr val="FF0000"/>
                    </a:solidFill>
                  </a:rPr>
                  <a:t>17.9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529" y="5843754"/>
                <a:ext cx="2132906" cy="810991"/>
              </a:xfrm>
              <a:prstGeom prst="rect">
                <a:avLst/>
              </a:prstGeom>
              <a:blipFill>
                <a:blip r:embed="rId3"/>
                <a:stretch>
                  <a:fillRect r="-3143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271408"/>
              </p:ext>
            </p:extLst>
          </p:nvPr>
        </p:nvGraphicFramePr>
        <p:xfrm>
          <a:off x="1874531" y="1352205"/>
          <a:ext cx="867986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7986">
                  <a:extLst>
                    <a:ext uri="{9D8B030D-6E8A-4147-A177-3AD203B41FA5}">
                      <a16:colId xmlns:a16="http://schemas.microsoft.com/office/drawing/2014/main" val="2659111229"/>
                    </a:ext>
                  </a:extLst>
                </a:gridCol>
              </a:tblGrid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043208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en-GB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0597037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FF0000"/>
                          </a:solidFill>
                        </a:rPr>
                        <a:t>19</a:t>
                      </a:r>
                      <a:endParaRPr lang="en-GB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934441"/>
                  </a:ext>
                </a:extLst>
              </a:tr>
              <a:tr h="154216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en-GB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761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215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8" grpId="0"/>
      <p:bldP spid="10" grpId="0"/>
      <p:bldP spid="13" grpId="0"/>
      <p:bldP spid="2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524</Words>
  <Application>Microsoft Office PowerPoint</Application>
  <PresentationFormat>Widescreen</PresentationFormat>
  <Paragraphs>162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2019-12-09T04:22:51Z</dcterms:created>
  <dcterms:modified xsi:type="dcterms:W3CDTF">2019-12-09T09:50:11Z</dcterms:modified>
</cp:coreProperties>
</file>