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553" r:id="rId2"/>
    <p:sldId id="555" r:id="rId3"/>
    <p:sldId id="552" r:id="rId4"/>
    <p:sldId id="554" r:id="rId5"/>
    <p:sldId id="537" r:id="rId6"/>
    <p:sldId id="558" r:id="rId7"/>
    <p:sldId id="557" r:id="rId8"/>
    <p:sldId id="560" r:id="rId9"/>
    <p:sldId id="551" r:id="rId10"/>
    <p:sldId id="556" r:id="rId11"/>
    <p:sldId id="559" r:id="rId12"/>
    <p:sldId id="561" r:id="rId13"/>
    <p:sldId id="562" r:id="rId14"/>
    <p:sldId id="538" r:id="rId15"/>
    <p:sldId id="563" r:id="rId16"/>
    <p:sldId id="545" r:id="rId17"/>
    <p:sldId id="546" r:id="rId18"/>
    <p:sldId id="564" r:id="rId19"/>
    <p:sldId id="542" r:id="rId20"/>
    <p:sldId id="54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46C7ED-85A4-4244-835E-7138ADBAC5C8}" v="5" dt="2026-02-04T07:13:37.7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66" autoAdjust="0"/>
    <p:restoredTop sz="88534" autoAdjust="0"/>
  </p:normalViewPr>
  <p:slideViewPr>
    <p:cSldViewPr>
      <p:cViewPr varScale="1">
        <p:scale>
          <a:sx n="96" d="100"/>
          <a:sy n="96" d="100"/>
        </p:scale>
        <p:origin x="165" y="5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">
      <pc:chgData name="Stewart Gale" userId="3647ddd2-6040-41ae-a96d-232c23482af8" providerId="ADAL" clId="{163176A0-02FC-47D8-8D6B-77EA423298B5}" dt="2026-02-04T07:13:37.709" v="4" actId="20577"/>
      <pc:docMkLst>
        <pc:docMk/>
      </pc:docMkLst>
      <pc:sldChg chg="modSp">
        <pc:chgData name="Stewart Gale" userId="3647ddd2-6040-41ae-a96d-232c23482af8" providerId="ADAL" clId="{163176A0-02FC-47D8-8D6B-77EA423298B5}" dt="2026-02-04T07:13:37.709" v="4" actId="20577"/>
        <pc:sldMkLst>
          <pc:docMk/>
          <pc:sldMk cId="2839410746" sldId="556"/>
        </pc:sldMkLst>
        <pc:spChg chg="mod">
          <ac:chgData name="Stewart Gale" userId="3647ddd2-6040-41ae-a96d-232c23482af8" providerId="ADAL" clId="{163176A0-02FC-47D8-8D6B-77EA423298B5}" dt="2026-02-04T07:13:37.709" v="4" actId="20577"/>
          <ac:spMkLst>
            <pc:docMk/>
            <pc:sldMk cId="2839410746" sldId="556"/>
            <ac:spMk id="10" creationId="{1976FE4A-3874-9CFF-A842-784DB7C7D0C5}"/>
          </ac:spMkLst>
        </pc:spChg>
        <pc:spChg chg="mod">
          <ac:chgData name="Stewart Gale" userId="3647ddd2-6040-41ae-a96d-232c23482af8" providerId="ADAL" clId="{163176A0-02FC-47D8-8D6B-77EA423298B5}" dt="2026-02-04T07:13:35.789" v="0" actId="20577"/>
          <ac:spMkLst>
            <pc:docMk/>
            <pc:sldMk cId="2839410746" sldId="556"/>
            <ac:spMk id="11" creationId="{5A88AC84-000F-BD91-3059-52D7CAF1C6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8.png"/><Relationship Id="rId4" Type="http://schemas.openxmlformats.org/officeDocument/2006/relationships/image" Target="../media/image60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9.png"/><Relationship Id="rId7" Type="http://schemas.openxmlformats.org/officeDocument/2006/relationships/image" Target="../media/image4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9.png"/><Relationship Id="rId7" Type="http://schemas.openxmlformats.org/officeDocument/2006/relationships/image" Target="../media/image3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51.png"/><Relationship Id="rId10" Type="http://schemas.openxmlformats.org/officeDocument/2006/relationships/image" Target="../media/image37.png"/><Relationship Id="rId4" Type="http://schemas.openxmlformats.org/officeDocument/2006/relationships/image" Target="../media/image50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54.png"/><Relationship Id="rId3" Type="http://schemas.openxmlformats.org/officeDocument/2006/relationships/image" Target="../media/image55.png"/><Relationship Id="rId7" Type="http://schemas.openxmlformats.org/officeDocument/2006/relationships/image" Target="../media/image90.png"/><Relationship Id="rId12" Type="http://schemas.openxmlformats.org/officeDocument/2006/relationships/image" Target="../media/image530.png"/><Relationship Id="rId2" Type="http://schemas.openxmlformats.org/officeDocument/2006/relationships/image" Target="../media/image4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130.png"/><Relationship Id="rId5" Type="http://schemas.openxmlformats.org/officeDocument/2006/relationships/image" Target="../media/image70.png"/><Relationship Id="rId10" Type="http://schemas.openxmlformats.org/officeDocument/2006/relationships/image" Target="../media/image122.png"/><Relationship Id="rId4" Type="http://schemas.openxmlformats.org/officeDocument/2006/relationships/image" Target="../media/image61.png"/><Relationship Id="rId9" Type="http://schemas.openxmlformats.org/officeDocument/2006/relationships/image" Target="../media/image111.png"/><Relationship Id="rId14" Type="http://schemas.openxmlformats.org/officeDocument/2006/relationships/image" Target="../media/image1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3.png"/><Relationship Id="rId3" Type="http://schemas.openxmlformats.org/officeDocument/2006/relationships/image" Target="../media/image56.png"/><Relationship Id="rId7" Type="http://schemas.openxmlformats.org/officeDocument/2006/relationships/image" Target="../media/image15.png"/><Relationship Id="rId12" Type="http://schemas.openxmlformats.org/officeDocument/2006/relationships/image" Target="../media/image2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21.png"/><Relationship Id="rId10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260648"/>
            <a:ext cx="1166529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Variable Acceleration</a:t>
            </a:r>
          </a:p>
          <a:p>
            <a:pPr algn="ctr"/>
            <a:r>
              <a:rPr lang="en-GB" sz="8800" dirty="0"/>
              <a:t>Using Differentiation</a:t>
            </a:r>
          </a:p>
          <a:p>
            <a:pPr marL="857250" indent="-857250" algn="ctr">
              <a:buFontTx/>
              <a:buChar char="-"/>
            </a:pPr>
            <a:endParaRPr lang="en-GB" sz="44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2 </a:t>
            </a:r>
            <a:r>
              <a:rPr lang="en-GB" sz="8800"/>
              <a:t>of 3)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827411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/>
              <p:nvPr/>
            </p:nvSpPr>
            <p:spPr>
              <a:xfrm>
                <a:off x="504896" y="239671"/>
                <a:ext cx="11182207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is moving on the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 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seconds, the displacement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metres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800" dirty="0"/>
                  <a:t> is given by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−32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+14</m:t>
                    </m:r>
                  </m:oMath>
                </a14:m>
                <a:r>
                  <a:rPr lang="en-GB" sz="2800" dirty="0"/>
                  <a:t>. Find: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the velocity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2800" dirty="0"/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is instantaneously at rest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The acceleration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=1.5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96" y="239671"/>
                <a:ext cx="11182207" cy="2246769"/>
              </a:xfrm>
              <a:prstGeom prst="rect">
                <a:avLst/>
              </a:prstGeom>
              <a:blipFill>
                <a:blip r:embed="rId4"/>
                <a:stretch>
                  <a:fillRect b="-27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C3A3C88-93CA-48C1-90C3-2EC77422A839}"/>
                  </a:ext>
                </a:extLst>
              </p:cNvPr>
              <p:cNvSpPr/>
              <p:nvPr/>
            </p:nvSpPr>
            <p:spPr>
              <a:xfrm>
                <a:off x="7832125" y="3935246"/>
                <a:ext cx="3024335" cy="7176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=12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1.5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C3A3C88-93CA-48C1-90C3-2EC77422A8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2125" y="3935246"/>
                <a:ext cx="3024335" cy="7176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C2CEFCC-AF1E-962E-8169-21D46CBE4D5E}"/>
              </a:ext>
            </a:extLst>
          </p:cNvPr>
          <p:cNvSpPr txBox="1"/>
          <p:nvPr/>
        </p:nvSpPr>
        <p:spPr>
          <a:xfrm>
            <a:off x="6216588" y="3068961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458C78-DEC4-8E3C-59FE-91281D5CC4C1}"/>
                  </a:ext>
                </a:extLst>
              </p:cNvPr>
              <p:cNvSpPr txBox="1"/>
              <p:nvPr/>
            </p:nvSpPr>
            <p:spPr>
              <a:xfrm>
                <a:off x="504896" y="3068961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7458C78-DEC4-8E3C-59FE-91281D5CC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96" y="3068961"/>
                <a:ext cx="95339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90B4C3-8045-84CD-929C-97862537FE97}"/>
                  </a:ext>
                </a:extLst>
              </p:cNvPr>
              <p:cNvSpPr txBox="1"/>
              <p:nvPr/>
            </p:nvSpPr>
            <p:spPr>
              <a:xfrm>
                <a:off x="431238" y="4202028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90B4C3-8045-84CD-929C-97862537FE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38" y="4202028"/>
                <a:ext cx="100979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15F2D28-830B-07BC-0532-1A27BB04EBF1}"/>
                  </a:ext>
                </a:extLst>
              </p:cNvPr>
              <p:cNvSpPr txBox="1"/>
              <p:nvPr/>
            </p:nvSpPr>
            <p:spPr>
              <a:xfrm>
                <a:off x="471818" y="5463750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15F2D28-830B-07BC-0532-1A27BB04E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818" y="5463750"/>
                <a:ext cx="93601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5C815CB-23B5-91C4-B885-F401D1F733C9}"/>
                  </a:ext>
                </a:extLst>
              </p:cNvPr>
              <p:cNvSpPr txBox="1"/>
              <p:nvPr/>
            </p:nvSpPr>
            <p:spPr>
              <a:xfrm>
                <a:off x="1399380" y="3062232"/>
                <a:ext cx="41764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−32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+14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5C815CB-23B5-91C4-B885-F401D1F733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380" y="3062232"/>
                <a:ext cx="4176464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76FE4A-3874-9CFF-A842-784DB7C7D0C5}"/>
                  </a:ext>
                </a:extLst>
              </p:cNvPr>
              <p:cNvSpPr txBox="1"/>
              <p:nvPr/>
            </p:nvSpPr>
            <p:spPr>
              <a:xfrm>
                <a:off x="1537112" y="5412616"/>
                <a:ext cx="35927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76FE4A-3874-9CFF-A842-784DB7C7D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112" y="5412616"/>
                <a:ext cx="3592744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A88AC84-000F-BD91-3059-52D7CAF1C66F}"/>
                  </a:ext>
                </a:extLst>
              </p:cNvPr>
              <p:cNvSpPr txBox="1"/>
              <p:nvPr/>
            </p:nvSpPr>
            <p:spPr>
              <a:xfrm>
                <a:off x="1529470" y="4202027"/>
                <a:ext cx="31455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−32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A88AC84-000F-BD91-3059-52D7CAF1C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470" y="4202027"/>
                <a:ext cx="3145588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8F57DF4-2B25-176F-B508-3946F38C3EFC}"/>
                  </a:ext>
                </a:extLst>
              </p:cNvPr>
              <p:cNvSpPr/>
              <p:nvPr/>
            </p:nvSpPr>
            <p:spPr>
              <a:xfrm>
                <a:off x="7256061" y="2976627"/>
                <a:ext cx="417646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600" dirty="0">
                    <a:solidFill>
                      <a:schemeClr val="tx1"/>
                    </a:solidFill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when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1.5</m:t>
                    </m:r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36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8F57DF4-2B25-176F-B508-3946F38C3E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6061" y="2976627"/>
                <a:ext cx="4176464" cy="646331"/>
              </a:xfrm>
              <a:prstGeom prst="rect">
                <a:avLst/>
              </a:prstGeom>
              <a:blipFill>
                <a:blip r:embed="rId12"/>
                <a:stretch>
                  <a:fillRect l="-4380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7C896AB-43F9-6198-082D-F7DDC8590B06}"/>
                  </a:ext>
                </a:extLst>
              </p:cNvPr>
              <p:cNvSpPr/>
              <p:nvPr/>
            </p:nvSpPr>
            <p:spPr>
              <a:xfrm>
                <a:off x="7832125" y="4965231"/>
                <a:ext cx="253825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𝟐𝟕</m:t>
                    </m:r>
                  </m:oMath>
                </a14:m>
                <a:r>
                  <a:rPr lang="en-GB" sz="3600" b="1" dirty="0">
                    <a:solidFill>
                      <a:prstClr val="black"/>
                    </a:solidFill>
                  </a:rPr>
                  <a:t> ms</a:t>
                </a:r>
                <a:r>
                  <a:rPr lang="en-GB" sz="3600" b="1" baseline="30000" dirty="0">
                    <a:solidFill>
                      <a:prstClr val="black"/>
                    </a:solidFill>
                  </a:rPr>
                  <a:t>-2</a:t>
                </a:r>
                <a:endParaRPr lang="en-GB" sz="3600" b="1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7C896AB-43F9-6198-082D-F7DDC8590B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2125" y="4965231"/>
                <a:ext cx="2538253" cy="646331"/>
              </a:xfrm>
              <a:prstGeom prst="rect">
                <a:avLst/>
              </a:prstGeom>
              <a:blipFill>
                <a:blip r:embed="rId13"/>
                <a:stretch>
                  <a:fillRect t="-15094" r="-1923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941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/>
              <p:nvPr/>
            </p:nvSpPr>
            <p:spPr>
              <a:xfrm>
                <a:off x="479376" y="1340768"/>
                <a:ext cx="11305256" cy="475373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Pudding the Cat’s displacement from a house, in metres, is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−36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600" dirty="0"/>
                  <a:t> where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600" dirty="0"/>
                  <a:t> is in seconds.</a:t>
                </a:r>
              </a:p>
              <a:p>
                <a:endParaRPr lang="en-GB" sz="3600" dirty="0"/>
              </a:p>
              <a:p>
                <a:pPr marL="514350" indent="-514350">
                  <a:buAutoNum type="alphaLcParenBoth"/>
                </a:pPr>
                <a:r>
                  <a:rPr lang="en-GB" sz="3600" dirty="0"/>
                  <a:t> Determine the velocity of the cat when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3600" dirty="0"/>
                  <a:t>.</a:t>
                </a:r>
              </a:p>
              <a:p>
                <a:pPr marL="514350" indent="-514350">
                  <a:buAutoNum type="alphaLcParenBoth"/>
                </a:pPr>
                <a:endParaRPr lang="en-GB" sz="3600" dirty="0"/>
              </a:p>
              <a:p>
                <a:r>
                  <a:rPr lang="en-GB" sz="3600" dirty="0"/>
                  <a:t>(b) At what time will the cat be instantaneously at rest?</a:t>
                </a:r>
              </a:p>
              <a:p>
                <a:endParaRPr lang="en-GB" sz="3600" dirty="0"/>
              </a:p>
              <a:p>
                <a:r>
                  <a:rPr lang="en-GB" sz="3600" dirty="0"/>
                  <a:t>(c) What is the cat’s acceleration after 5 seconds?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340768"/>
                <a:ext cx="11305256" cy="4753737"/>
              </a:xfrm>
              <a:prstGeom prst="rect">
                <a:avLst/>
              </a:prstGeom>
              <a:blipFill>
                <a:blip r:embed="rId2"/>
                <a:stretch>
                  <a:fillRect l="-105" b="-13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B463827-4535-C372-6A7E-B4965E23433E}"/>
              </a:ext>
            </a:extLst>
          </p:cNvPr>
          <p:cNvSpPr txBox="1"/>
          <p:nvPr/>
        </p:nvSpPr>
        <p:spPr>
          <a:xfrm>
            <a:off x="4367808" y="188640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1803739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CFEDA-B067-AFFF-04FB-52E95C040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EA01EA-7823-B5FD-D0E4-2F030907005A}"/>
                  </a:ext>
                </a:extLst>
              </p:cNvPr>
              <p:cNvSpPr txBox="1"/>
              <p:nvPr/>
            </p:nvSpPr>
            <p:spPr>
              <a:xfrm>
                <a:off x="629152" y="249402"/>
                <a:ext cx="11305256" cy="24251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Pudding the Cat’s displacement from a house, in metres,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−36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is in seconds.</a:t>
                </a:r>
              </a:p>
              <a:p>
                <a:r>
                  <a:rPr lang="en-GB" sz="2800" dirty="0"/>
                  <a:t>(a) Determine the velocity of the cat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(b) At what time will the cat be instantaneously at rest?</a:t>
                </a:r>
              </a:p>
              <a:p>
                <a:r>
                  <a:rPr lang="en-GB" sz="2800" dirty="0"/>
                  <a:t>(c) What is the cat’s acceleration after 5 seconds?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52" y="249402"/>
                <a:ext cx="11305256" cy="2425151"/>
              </a:xfrm>
              <a:prstGeom prst="rect">
                <a:avLst/>
              </a:prstGeom>
              <a:blipFill>
                <a:blip r:embed="rId2"/>
                <a:stretch>
                  <a:fillRect b="-23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6B285802-0BC1-84BF-E445-A15EA3DD72B8}"/>
              </a:ext>
            </a:extLst>
          </p:cNvPr>
          <p:cNvSpPr txBox="1"/>
          <p:nvPr/>
        </p:nvSpPr>
        <p:spPr>
          <a:xfrm>
            <a:off x="6456040" y="3222045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492C3B-4B59-8B62-7C3C-0CD963D407F0}"/>
                  </a:ext>
                </a:extLst>
              </p:cNvPr>
              <p:cNvSpPr txBox="1"/>
              <p:nvPr/>
            </p:nvSpPr>
            <p:spPr>
              <a:xfrm>
                <a:off x="7236432" y="4077072"/>
                <a:ext cx="4464496" cy="648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−36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492C3B-4B59-8B62-7C3C-0CD963D40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432" y="4077072"/>
                <a:ext cx="4464496" cy="6481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FDE8D80-7AE4-D239-6088-750919A213EC}"/>
                  </a:ext>
                </a:extLst>
              </p:cNvPr>
              <p:cNvSpPr txBox="1"/>
              <p:nvPr/>
            </p:nvSpPr>
            <p:spPr>
              <a:xfrm>
                <a:off x="7236432" y="5057071"/>
                <a:ext cx="268668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𝑣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𝟑𝟎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ms</a:t>
                </a:r>
                <a:r>
                  <a:rPr kumimoji="0" lang="en-GB" sz="32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-1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FDE8D80-7AE4-D239-6088-750919A21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432" y="5057071"/>
                <a:ext cx="2686680" cy="584775"/>
              </a:xfrm>
              <a:prstGeom prst="rect">
                <a:avLst/>
              </a:prstGeom>
              <a:blipFill>
                <a:blip r:embed="rId4"/>
                <a:stretch>
                  <a:fillRect t="-12632" b="-3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2C36F7C-9C9B-2743-B0F0-D57269CF8989}"/>
                  </a:ext>
                </a:extLst>
              </p:cNvPr>
              <p:cNvSpPr txBox="1"/>
              <p:nvPr/>
            </p:nvSpPr>
            <p:spPr>
              <a:xfrm>
                <a:off x="7248128" y="3160489"/>
                <a:ext cx="352839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2C36F7C-9C9B-2743-B0F0-D57269CF89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3160489"/>
                <a:ext cx="3528392" cy="584775"/>
              </a:xfrm>
              <a:prstGeom prst="rect">
                <a:avLst/>
              </a:prstGeom>
              <a:blipFill>
                <a:blip r:embed="rId5"/>
                <a:stretch>
                  <a:fillRect l="-4491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BC045DC-589D-06FF-19E5-149B7AAFF591}"/>
                  </a:ext>
                </a:extLst>
              </p:cNvPr>
              <p:cNvSpPr txBox="1"/>
              <p:nvPr/>
            </p:nvSpPr>
            <p:spPr>
              <a:xfrm>
                <a:off x="562444" y="3269031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BC045DC-589D-06FF-19E5-149B7AAFF5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44" y="3269031"/>
                <a:ext cx="95339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7477B9-0FCC-25FD-82E8-4B5B9C9563EA}"/>
                  </a:ext>
                </a:extLst>
              </p:cNvPr>
              <p:cNvSpPr txBox="1"/>
              <p:nvPr/>
            </p:nvSpPr>
            <p:spPr>
              <a:xfrm>
                <a:off x="488786" y="4402098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7477B9-0FCC-25FD-82E8-4B5B9C9563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86" y="4402098"/>
                <a:ext cx="100979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F15396-E375-EB6A-E5CF-CDD681EBACA7}"/>
                  </a:ext>
                </a:extLst>
              </p:cNvPr>
              <p:cNvSpPr txBox="1"/>
              <p:nvPr/>
            </p:nvSpPr>
            <p:spPr>
              <a:xfrm>
                <a:off x="529366" y="5663820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F15396-E375-EB6A-E5CF-CDD681EBAC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66" y="5663820"/>
                <a:ext cx="93601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ACED89-FCC9-D91F-0DE7-20EEC34FD5EF}"/>
                  </a:ext>
                </a:extLst>
              </p:cNvPr>
              <p:cNvSpPr txBox="1"/>
              <p:nvPr/>
            </p:nvSpPr>
            <p:spPr>
              <a:xfrm>
                <a:off x="1537622" y="2950462"/>
                <a:ext cx="417646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−36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ACED89-FCC9-D91F-0DE7-20EEC34FD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622" y="2950462"/>
                <a:ext cx="4176464" cy="11294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D0BB3D1-6769-7A61-C5DA-DAEB491B2F4E}"/>
                  </a:ext>
                </a:extLst>
              </p:cNvPr>
              <p:cNvSpPr txBox="1"/>
              <p:nvPr/>
            </p:nvSpPr>
            <p:spPr>
              <a:xfrm>
                <a:off x="1594660" y="5612686"/>
                <a:ext cx="268668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D0BB3D1-6769-7A61-C5DA-DAEB491B2F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660" y="5612686"/>
                <a:ext cx="2686680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CBFF8D-6D77-D500-EE76-FC43F72BCF3D}"/>
                  </a:ext>
                </a:extLst>
              </p:cNvPr>
              <p:cNvSpPr txBox="1"/>
              <p:nvPr/>
            </p:nvSpPr>
            <p:spPr>
              <a:xfrm>
                <a:off x="1587018" y="4402097"/>
                <a:ext cx="39184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−36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CBFF8D-6D77-D500-EE76-FC43F72BCF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018" y="4402097"/>
                <a:ext cx="3918458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37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3" grpId="0"/>
      <p:bldP spid="6" grpId="0"/>
      <p:bldP spid="9" grpId="0"/>
      <p:bldP spid="11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0E8DD-0068-10A5-2069-62F250AB0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0FF54C4-ED8A-CFEB-7A56-E26A023D278E}"/>
                  </a:ext>
                </a:extLst>
              </p:cNvPr>
              <p:cNvSpPr txBox="1"/>
              <p:nvPr/>
            </p:nvSpPr>
            <p:spPr>
              <a:xfrm>
                <a:off x="629152" y="249402"/>
                <a:ext cx="11305256" cy="24251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Pudding the Cat’s displacement from a house, in metres,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−36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is in seconds.</a:t>
                </a:r>
              </a:p>
              <a:p>
                <a:r>
                  <a:rPr lang="en-GB" sz="2800" dirty="0"/>
                  <a:t>(a) Determine the velocity of the cat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(b) At what time will the cat be instantaneously at rest?</a:t>
                </a:r>
              </a:p>
              <a:p>
                <a:r>
                  <a:rPr lang="en-GB" sz="2800" dirty="0"/>
                  <a:t>(c) What is the cat’s acceleration after 5 seconds?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52" y="249402"/>
                <a:ext cx="11305256" cy="2425151"/>
              </a:xfrm>
              <a:prstGeom prst="rect">
                <a:avLst/>
              </a:prstGeom>
              <a:blipFill>
                <a:blip r:embed="rId2"/>
                <a:stretch>
                  <a:fillRect b="-23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4D4A4D7-FD95-D094-29A3-6EA209B51422}"/>
                  </a:ext>
                </a:extLst>
              </p:cNvPr>
              <p:cNvSpPr/>
              <p:nvPr/>
            </p:nvSpPr>
            <p:spPr>
              <a:xfrm>
                <a:off x="7474503" y="3164172"/>
                <a:ext cx="396044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3600" dirty="0">
                    <a:solidFill>
                      <a:prstClr val="black"/>
                    </a:solidFill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when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4D4A4D7-FD95-D094-29A3-6EA209B514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4503" y="3164172"/>
                <a:ext cx="3960440" cy="646331"/>
              </a:xfrm>
              <a:prstGeom prst="rect">
                <a:avLst/>
              </a:prstGeom>
              <a:blipFill>
                <a:blip r:embed="rId3"/>
                <a:stretch>
                  <a:fillRect l="-462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D02E92EE-1720-2ED1-6A9A-73DDDBD7A98D}"/>
              </a:ext>
            </a:extLst>
          </p:cNvPr>
          <p:cNvSpPr txBox="1"/>
          <p:nvPr/>
        </p:nvSpPr>
        <p:spPr>
          <a:xfrm>
            <a:off x="6528048" y="3275247"/>
            <a:ext cx="64807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EA7F107-CC9A-ED5B-A2EF-61E4B4AC7B55}"/>
                  </a:ext>
                </a:extLst>
              </p:cNvPr>
              <p:cNvSpPr txBox="1"/>
              <p:nvPr/>
            </p:nvSpPr>
            <p:spPr>
              <a:xfrm>
                <a:off x="7402495" y="4154158"/>
                <a:ext cx="410445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−36=0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EA7F107-CC9A-ED5B-A2EF-61E4B4AC7B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495" y="4154158"/>
                <a:ext cx="410445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524AF6F-CDAD-6AA6-52BE-59D36DB0644E}"/>
                  </a:ext>
                </a:extLst>
              </p:cNvPr>
              <p:cNvSpPr txBox="1"/>
              <p:nvPr/>
            </p:nvSpPr>
            <p:spPr>
              <a:xfrm>
                <a:off x="10056440" y="5144144"/>
                <a:ext cx="172819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𝒕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</a:t>
                </a:r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524AF6F-CDAD-6AA6-52BE-59D36DB064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6440" y="5144144"/>
                <a:ext cx="1728192" cy="646331"/>
              </a:xfrm>
              <a:prstGeom prst="rect">
                <a:avLst/>
              </a:prstGeom>
              <a:blipFill>
                <a:blip r:embed="rId5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45300F-D917-5C57-B82F-909DFEDD52FE}"/>
                  </a:ext>
                </a:extLst>
              </p:cNvPr>
              <p:cNvSpPr txBox="1"/>
              <p:nvPr/>
            </p:nvSpPr>
            <p:spPr>
              <a:xfrm>
                <a:off x="822954" y="3204540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45300F-D917-5C57-B82F-909DFEDD5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54" y="3204540"/>
                <a:ext cx="95339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C3AA598-676F-C78E-ACF8-087B022B7C20}"/>
                  </a:ext>
                </a:extLst>
              </p:cNvPr>
              <p:cNvSpPr txBox="1"/>
              <p:nvPr/>
            </p:nvSpPr>
            <p:spPr>
              <a:xfrm>
                <a:off x="749296" y="4337607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C3AA598-676F-C78E-ACF8-087B022B7C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96" y="4337607"/>
                <a:ext cx="100979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66926B-D379-2F10-62DA-BD8E65C1E9B6}"/>
                  </a:ext>
                </a:extLst>
              </p:cNvPr>
              <p:cNvSpPr txBox="1"/>
              <p:nvPr/>
            </p:nvSpPr>
            <p:spPr>
              <a:xfrm>
                <a:off x="789876" y="5599329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66926B-D379-2F10-62DA-BD8E65C1E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76" y="5599329"/>
                <a:ext cx="93601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72DEBA-8549-57D5-C7B0-D06CC6412BA7}"/>
                  </a:ext>
                </a:extLst>
              </p:cNvPr>
              <p:cNvSpPr txBox="1"/>
              <p:nvPr/>
            </p:nvSpPr>
            <p:spPr>
              <a:xfrm>
                <a:off x="1798132" y="2885971"/>
                <a:ext cx="417646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−36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72DEBA-8549-57D5-C7B0-D06CC6412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132" y="2885971"/>
                <a:ext cx="4176464" cy="11294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28CF922-1ED2-31F6-92B9-640015FBDAD5}"/>
                  </a:ext>
                </a:extLst>
              </p:cNvPr>
              <p:cNvSpPr txBox="1"/>
              <p:nvPr/>
            </p:nvSpPr>
            <p:spPr>
              <a:xfrm>
                <a:off x="1855170" y="5548195"/>
                <a:ext cx="268668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28CF922-1ED2-31F6-92B9-640015FBD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170" y="5548195"/>
                <a:ext cx="2686680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D6C51D3-3C12-A005-2BA1-A24FE73CCF65}"/>
                  </a:ext>
                </a:extLst>
              </p:cNvPr>
              <p:cNvSpPr txBox="1"/>
              <p:nvPr/>
            </p:nvSpPr>
            <p:spPr>
              <a:xfrm>
                <a:off x="1847528" y="4337606"/>
                <a:ext cx="39184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−36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D6C51D3-3C12-A005-2BA1-A24FE73CC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4337606"/>
                <a:ext cx="3918458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317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/>
              <p:nvPr/>
            </p:nvSpPr>
            <p:spPr>
              <a:xfrm>
                <a:off x="629152" y="249402"/>
                <a:ext cx="11305256" cy="24251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Pudding the Cat’s displacement from a house, in metres,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−36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is in seconds.</a:t>
                </a:r>
              </a:p>
              <a:p>
                <a:r>
                  <a:rPr lang="en-GB" sz="2800" dirty="0"/>
                  <a:t>(a) Determine the velocity of the cat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(b) At what time will the cat be instantaneously at rest?</a:t>
                </a:r>
              </a:p>
              <a:p>
                <a:r>
                  <a:rPr lang="en-GB" sz="2800" dirty="0"/>
                  <a:t>(c) What is the cat’s acceleration after 5 seconds?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52" y="249402"/>
                <a:ext cx="11305256" cy="2425151"/>
              </a:xfrm>
              <a:prstGeom prst="rect">
                <a:avLst/>
              </a:prstGeom>
              <a:blipFill>
                <a:blip r:embed="rId2"/>
                <a:stretch>
                  <a:fillRect b="-23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072F1F61-C08B-0000-50C9-E53A23B4EE9D}"/>
              </a:ext>
            </a:extLst>
          </p:cNvPr>
          <p:cNvSpPr txBox="1"/>
          <p:nvPr/>
        </p:nvSpPr>
        <p:spPr>
          <a:xfrm>
            <a:off x="6096000" y="3068960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798FD70-06D8-0781-F18D-D01AD20CBE4E}"/>
                  </a:ext>
                </a:extLst>
              </p:cNvPr>
              <p:cNvSpPr txBox="1"/>
              <p:nvPr/>
            </p:nvSpPr>
            <p:spPr>
              <a:xfrm>
                <a:off x="7528829" y="3922711"/>
                <a:ext cx="3140830" cy="6335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=6(5)−3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798FD70-06D8-0781-F18D-D01AD20CB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8829" y="3922711"/>
                <a:ext cx="3140830" cy="6335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1EE17E-977E-7433-5AE1-BA88AC41E173}"/>
                  </a:ext>
                </a:extLst>
              </p:cNvPr>
              <p:cNvSpPr txBox="1"/>
              <p:nvPr/>
            </p:nvSpPr>
            <p:spPr>
              <a:xfrm>
                <a:off x="7032104" y="2981175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when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=5</m:t>
                    </m:r>
                  </m:oMath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11EE17E-977E-7433-5AE1-BA88AC41E1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2981175"/>
                <a:ext cx="3816424" cy="646331"/>
              </a:xfrm>
              <a:prstGeom prst="rect">
                <a:avLst/>
              </a:prstGeom>
              <a:blipFill>
                <a:blip r:embed="rId4"/>
                <a:stretch>
                  <a:fillRect l="-4952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B6FC508-943C-F5E8-2EA4-ECF0DD1D458B}"/>
                  </a:ext>
                </a:extLst>
              </p:cNvPr>
              <p:cNvSpPr txBox="1"/>
              <p:nvPr/>
            </p:nvSpPr>
            <p:spPr>
              <a:xfrm>
                <a:off x="7767096" y="4880169"/>
                <a:ext cx="266429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𝑎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𝟐𝟕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ms</a:t>
                </a:r>
                <a:r>
                  <a:rPr kumimoji="0" lang="en-GB" sz="36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-2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B6FC508-943C-F5E8-2EA4-ECF0DD1D4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096" y="4880169"/>
                <a:ext cx="2664296" cy="646331"/>
              </a:xfrm>
              <a:prstGeom prst="rect">
                <a:avLst/>
              </a:prstGeom>
              <a:blipFill>
                <a:blip r:embed="rId5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1222B1C-6FDD-E8EC-5D96-7AD1114F817E}"/>
                  </a:ext>
                </a:extLst>
              </p:cNvPr>
              <p:cNvSpPr txBox="1"/>
              <p:nvPr/>
            </p:nvSpPr>
            <p:spPr>
              <a:xfrm>
                <a:off x="562444" y="3269031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1222B1C-6FDD-E8EC-5D96-7AD1114F81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44" y="3269031"/>
                <a:ext cx="95339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E8B1AFE-0F31-E60D-3594-EC5214AE2E80}"/>
                  </a:ext>
                </a:extLst>
              </p:cNvPr>
              <p:cNvSpPr txBox="1"/>
              <p:nvPr/>
            </p:nvSpPr>
            <p:spPr>
              <a:xfrm>
                <a:off x="488786" y="4402098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E8B1AFE-0F31-E60D-3594-EC5214AE2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86" y="4402098"/>
                <a:ext cx="100979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DD08080-197A-F386-F936-001777809494}"/>
                  </a:ext>
                </a:extLst>
              </p:cNvPr>
              <p:cNvSpPr txBox="1"/>
              <p:nvPr/>
            </p:nvSpPr>
            <p:spPr>
              <a:xfrm>
                <a:off x="529366" y="5663820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DD08080-197A-F386-F936-0017778094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66" y="5663820"/>
                <a:ext cx="93601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6C6CF9-B7C4-D788-95CC-F1F08D4E314B}"/>
                  </a:ext>
                </a:extLst>
              </p:cNvPr>
              <p:cNvSpPr txBox="1"/>
              <p:nvPr/>
            </p:nvSpPr>
            <p:spPr>
              <a:xfrm>
                <a:off x="1537622" y="2950462"/>
                <a:ext cx="417646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−36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56C6CF9-B7C4-D788-95CC-F1F08D4E31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622" y="2950462"/>
                <a:ext cx="4176464" cy="11294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7A66C56-F642-CCFA-2A7B-86FA297E26A5}"/>
                  </a:ext>
                </a:extLst>
              </p:cNvPr>
              <p:cNvSpPr txBox="1"/>
              <p:nvPr/>
            </p:nvSpPr>
            <p:spPr>
              <a:xfrm>
                <a:off x="1594660" y="5612686"/>
                <a:ext cx="268668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7A66C56-F642-CCFA-2A7B-86FA297E26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660" y="5612686"/>
                <a:ext cx="2686680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D51DC7-697B-752E-9914-E581130B528E}"/>
                  </a:ext>
                </a:extLst>
              </p:cNvPr>
              <p:cNvSpPr txBox="1"/>
              <p:nvPr/>
            </p:nvSpPr>
            <p:spPr>
              <a:xfrm>
                <a:off x="1587018" y="4402097"/>
                <a:ext cx="39184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−36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D51DC7-697B-752E-9914-E581130B5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018" y="4402097"/>
                <a:ext cx="3918458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06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B7D8E7-2C00-9364-6D4B-A7F2A6986559}"/>
              </a:ext>
            </a:extLst>
          </p:cNvPr>
          <p:cNvSpPr txBox="1"/>
          <p:nvPr/>
        </p:nvSpPr>
        <p:spPr>
          <a:xfrm>
            <a:off x="911424" y="1412776"/>
            <a:ext cx="10513168" cy="34163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Maximum and Minimum values of displacement, </a:t>
            </a:r>
          </a:p>
          <a:p>
            <a:pPr algn="ctr"/>
            <a:r>
              <a:rPr lang="en-GB" sz="7200" b="1" dirty="0">
                <a:solidFill>
                  <a:schemeClr val="bg1"/>
                </a:solidFill>
              </a:rPr>
              <a:t>velocity and acceleration</a:t>
            </a:r>
          </a:p>
        </p:txBody>
      </p:sp>
    </p:spTree>
    <p:extLst>
      <p:ext uri="{BB962C8B-B14F-4D97-AF65-F5344CB8AC3E}">
        <p14:creationId xmlns:p14="http://schemas.microsoft.com/office/powerpoint/2010/main" val="1322396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6D1AF-E111-FDDC-C77D-03D755D12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A63593-4AD5-4DC0-BAB6-E016741AF55E}"/>
              </a:ext>
            </a:extLst>
          </p:cNvPr>
          <p:cNvSpPr txBox="1"/>
          <p:nvPr/>
        </p:nvSpPr>
        <p:spPr>
          <a:xfrm>
            <a:off x="407368" y="288809"/>
            <a:ext cx="11305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value will acceleration be </a:t>
            </a:r>
          </a:p>
          <a:p>
            <a:pPr algn="ctr"/>
            <a:r>
              <a:rPr lang="en-GB" sz="5400" dirty="0"/>
              <a:t>at the turn point of the graph?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7F15CC-EC91-D2F0-1B8C-7B51AE86497F}"/>
              </a:ext>
            </a:extLst>
          </p:cNvPr>
          <p:cNvSpPr/>
          <p:nvPr/>
        </p:nvSpPr>
        <p:spPr>
          <a:xfrm>
            <a:off x="3791744" y="3202385"/>
            <a:ext cx="5256584" cy="3403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53105F-2C83-2B8D-3E48-4141FBA63078}"/>
              </a:ext>
            </a:extLst>
          </p:cNvPr>
          <p:cNvCxnSpPr>
            <a:cxnSpLocks/>
          </p:cNvCxnSpPr>
          <p:nvPr/>
        </p:nvCxnSpPr>
        <p:spPr>
          <a:xfrm flipV="1">
            <a:off x="3287688" y="2508737"/>
            <a:ext cx="0" cy="367240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B78E47D-DAA2-BCED-946F-C98B45A1804D}"/>
              </a:ext>
            </a:extLst>
          </p:cNvPr>
          <p:cNvCxnSpPr>
            <a:cxnSpLocks/>
          </p:cNvCxnSpPr>
          <p:nvPr/>
        </p:nvCxnSpPr>
        <p:spPr>
          <a:xfrm>
            <a:off x="3287688" y="4640015"/>
            <a:ext cx="5032176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5E0B080-4EC7-7A00-6AF2-D5FD8A85B803}"/>
              </a:ext>
            </a:extLst>
          </p:cNvPr>
          <p:cNvSpPr txBox="1"/>
          <p:nvPr/>
        </p:nvSpPr>
        <p:spPr>
          <a:xfrm>
            <a:off x="7835931" y="4732216"/>
            <a:ext cx="96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201AAC-8C88-D8C5-58A1-87464BD303CD}"/>
              </a:ext>
            </a:extLst>
          </p:cNvPr>
          <p:cNvSpPr txBox="1"/>
          <p:nvPr/>
        </p:nvSpPr>
        <p:spPr>
          <a:xfrm>
            <a:off x="1840991" y="2508737"/>
            <a:ext cx="1475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C0683D-4C55-54CE-E2DF-AF3CF4B1E8ED}"/>
              </a:ext>
            </a:extLst>
          </p:cNvPr>
          <p:cNvSpPr txBox="1"/>
          <p:nvPr/>
        </p:nvSpPr>
        <p:spPr>
          <a:xfrm>
            <a:off x="2868339" y="4358133"/>
            <a:ext cx="38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654C2B1B-109C-F7CC-E6AF-E5663A7F630A}"/>
              </a:ext>
            </a:extLst>
          </p:cNvPr>
          <p:cNvSpPr/>
          <p:nvPr/>
        </p:nvSpPr>
        <p:spPr>
          <a:xfrm rot="21358249">
            <a:off x="3634419" y="3136288"/>
            <a:ext cx="4143757" cy="2940186"/>
          </a:xfrm>
          <a:prstGeom prst="arc">
            <a:avLst>
              <a:gd name="adj1" fmla="val 10987661"/>
              <a:gd name="adj2" fmla="val 20203136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A387801-CD7C-EB9D-FEF8-29B90170C883}"/>
              </a:ext>
            </a:extLst>
          </p:cNvPr>
          <p:cNvCxnSpPr>
            <a:cxnSpLocks/>
          </p:cNvCxnSpPr>
          <p:nvPr/>
        </p:nvCxnSpPr>
        <p:spPr>
          <a:xfrm>
            <a:off x="3859560" y="3106174"/>
            <a:ext cx="4824536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F961718-D8DB-D6CC-129A-71D64CC058AC}"/>
                  </a:ext>
                </a:extLst>
              </p:cNvPr>
              <p:cNvSpPr/>
              <p:nvPr/>
            </p:nvSpPr>
            <p:spPr>
              <a:xfrm>
                <a:off x="8931774" y="2602971"/>
                <a:ext cx="2838469" cy="990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𝒅𝒗</m:t>
                        </m:r>
                      </m:num>
                      <m:den>
                        <m:r>
                          <a:rPr lang="en-GB" sz="4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𝒅𝒕</m:t>
                        </m:r>
                      </m:den>
                    </m:f>
                    <m:r>
                      <a:rPr lang="en-GB" sz="4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4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sz="4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4000" b="1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F961718-D8DB-D6CC-129A-71D64CC058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774" y="2602971"/>
                <a:ext cx="2838469" cy="9907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163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66BAC-6E67-C01F-C7CB-01CFB972B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12826C7-6E85-F9F8-B83B-49BC39ADBEFD}"/>
              </a:ext>
            </a:extLst>
          </p:cNvPr>
          <p:cNvSpPr/>
          <p:nvPr/>
        </p:nvSpPr>
        <p:spPr>
          <a:xfrm>
            <a:off x="4223792" y="2925034"/>
            <a:ext cx="5256584" cy="3403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D7E1C5F-516B-BF1D-55AC-4ACD9AA04F50}"/>
              </a:ext>
            </a:extLst>
          </p:cNvPr>
          <p:cNvCxnSpPr>
            <a:cxnSpLocks/>
          </p:cNvCxnSpPr>
          <p:nvPr/>
        </p:nvCxnSpPr>
        <p:spPr>
          <a:xfrm flipV="1">
            <a:off x="3575720" y="2457076"/>
            <a:ext cx="0" cy="367240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BBFE333-55B7-E2CB-8BC3-1F6259349F1F}"/>
              </a:ext>
            </a:extLst>
          </p:cNvPr>
          <p:cNvCxnSpPr>
            <a:cxnSpLocks/>
          </p:cNvCxnSpPr>
          <p:nvPr/>
        </p:nvCxnSpPr>
        <p:spPr>
          <a:xfrm>
            <a:off x="3575720" y="4588354"/>
            <a:ext cx="5032176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1BF6660-78C1-EEA2-B3B7-F7B96CE98B68}"/>
              </a:ext>
            </a:extLst>
          </p:cNvPr>
          <p:cNvSpPr txBox="1"/>
          <p:nvPr/>
        </p:nvSpPr>
        <p:spPr>
          <a:xfrm>
            <a:off x="8123963" y="4680555"/>
            <a:ext cx="96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A555BD-B339-69D6-8493-67ABD84C8B9D}"/>
              </a:ext>
            </a:extLst>
          </p:cNvPr>
          <p:cNvSpPr txBox="1"/>
          <p:nvPr/>
        </p:nvSpPr>
        <p:spPr>
          <a:xfrm>
            <a:off x="2129023" y="2457076"/>
            <a:ext cx="1475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Velocity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A22A86-7AD0-A78D-0920-488602C1823A}"/>
              </a:ext>
            </a:extLst>
          </p:cNvPr>
          <p:cNvSpPr txBox="1"/>
          <p:nvPr/>
        </p:nvSpPr>
        <p:spPr>
          <a:xfrm>
            <a:off x="3156371" y="4306472"/>
            <a:ext cx="38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39B862CB-0202-BC42-D251-D51E2B833E14}"/>
              </a:ext>
            </a:extLst>
          </p:cNvPr>
          <p:cNvSpPr/>
          <p:nvPr/>
        </p:nvSpPr>
        <p:spPr>
          <a:xfrm rot="12923235">
            <a:off x="3831418" y="2130490"/>
            <a:ext cx="4143757" cy="2940186"/>
          </a:xfrm>
          <a:prstGeom prst="arc">
            <a:avLst>
              <a:gd name="adj1" fmla="val 10987661"/>
              <a:gd name="adj2" fmla="val 20203136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C356E97-9EDA-69F5-3B48-1C6B017F6A20}"/>
              </a:ext>
            </a:extLst>
          </p:cNvPr>
          <p:cNvCxnSpPr>
            <a:cxnSpLocks/>
          </p:cNvCxnSpPr>
          <p:nvPr/>
        </p:nvCxnSpPr>
        <p:spPr>
          <a:xfrm>
            <a:off x="4151784" y="5301208"/>
            <a:ext cx="4080191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34920D5-2468-25B6-4F1E-30B2150AE8A5}"/>
                  </a:ext>
                </a:extLst>
              </p:cNvPr>
              <p:cNvSpPr/>
              <p:nvPr/>
            </p:nvSpPr>
            <p:spPr>
              <a:xfrm>
                <a:off x="8231975" y="5054227"/>
                <a:ext cx="2726259" cy="990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𝒅𝒗</m:t>
                        </m:r>
                      </m:num>
                      <m:den>
                        <m:r>
                          <a:rPr lang="en-GB" sz="4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𝒅𝒕</m:t>
                        </m:r>
                      </m:den>
                    </m:f>
                    <m:r>
                      <a:rPr lang="en-GB" sz="4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4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4000" b="1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34920D5-2468-25B6-4F1E-30B2150AE8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975" y="5054227"/>
                <a:ext cx="2726259" cy="9907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A7624F7-9534-E6F5-1728-4C728506AAB6}"/>
              </a:ext>
            </a:extLst>
          </p:cNvPr>
          <p:cNvSpPr txBox="1"/>
          <p:nvPr/>
        </p:nvSpPr>
        <p:spPr>
          <a:xfrm>
            <a:off x="407368" y="288809"/>
            <a:ext cx="11305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value will acceleration be </a:t>
            </a:r>
          </a:p>
          <a:p>
            <a:pPr algn="ctr"/>
            <a:r>
              <a:rPr lang="en-GB" sz="5400" dirty="0"/>
              <a:t>at the turn point of the graph?</a:t>
            </a:r>
          </a:p>
        </p:txBody>
      </p:sp>
    </p:spTree>
    <p:extLst>
      <p:ext uri="{BB962C8B-B14F-4D97-AF65-F5344CB8AC3E}">
        <p14:creationId xmlns:p14="http://schemas.microsoft.com/office/powerpoint/2010/main" val="189687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8BAD5-B3DC-8B5C-B291-DE8599C99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D9DC3F-4541-03F2-15BA-5C9C6A64F213}"/>
              </a:ext>
            </a:extLst>
          </p:cNvPr>
          <p:cNvSpPr txBox="1"/>
          <p:nvPr/>
        </p:nvSpPr>
        <p:spPr>
          <a:xfrm>
            <a:off x="407368" y="288809"/>
            <a:ext cx="11305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value will velocity be </a:t>
            </a:r>
          </a:p>
          <a:p>
            <a:pPr algn="ctr"/>
            <a:r>
              <a:rPr lang="en-GB" sz="5400" dirty="0"/>
              <a:t>at the turn point of the graph?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3FBF0A-C8AE-15FC-3644-CBEB81AEAC15}"/>
              </a:ext>
            </a:extLst>
          </p:cNvPr>
          <p:cNvSpPr/>
          <p:nvPr/>
        </p:nvSpPr>
        <p:spPr>
          <a:xfrm>
            <a:off x="3791744" y="3202385"/>
            <a:ext cx="5256584" cy="3403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0311435-30D8-146F-76C0-80C304231EF5}"/>
              </a:ext>
            </a:extLst>
          </p:cNvPr>
          <p:cNvCxnSpPr>
            <a:cxnSpLocks/>
          </p:cNvCxnSpPr>
          <p:nvPr/>
        </p:nvCxnSpPr>
        <p:spPr>
          <a:xfrm flipV="1">
            <a:off x="3287688" y="2508737"/>
            <a:ext cx="0" cy="367240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0B855A4-95BC-35FD-9215-A0575C1DE775}"/>
              </a:ext>
            </a:extLst>
          </p:cNvPr>
          <p:cNvCxnSpPr>
            <a:cxnSpLocks/>
          </p:cNvCxnSpPr>
          <p:nvPr/>
        </p:nvCxnSpPr>
        <p:spPr>
          <a:xfrm>
            <a:off x="3287688" y="4640015"/>
            <a:ext cx="5032176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BEBCA99-AF88-E916-3247-B0A1B8C5FBC5}"/>
              </a:ext>
            </a:extLst>
          </p:cNvPr>
          <p:cNvSpPr txBox="1"/>
          <p:nvPr/>
        </p:nvSpPr>
        <p:spPr>
          <a:xfrm>
            <a:off x="7835931" y="4732216"/>
            <a:ext cx="96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FE91E8-E222-350D-DC3B-727CE526DC93}"/>
              </a:ext>
            </a:extLst>
          </p:cNvPr>
          <p:cNvSpPr txBox="1"/>
          <p:nvPr/>
        </p:nvSpPr>
        <p:spPr>
          <a:xfrm>
            <a:off x="1062938" y="2732731"/>
            <a:ext cx="2188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displacement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32ED02-C369-4717-86F0-21728E95B503}"/>
              </a:ext>
            </a:extLst>
          </p:cNvPr>
          <p:cNvSpPr txBox="1"/>
          <p:nvPr/>
        </p:nvSpPr>
        <p:spPr>
          <a:xfrm>
            <a:off x="2868339" y="4358133"/>
            <a:ext cx="38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0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351AEE90-0BBA-1F25-CB9A-4269E3F45699}"/>
              </a:ext>
            </a:extLst>
          </p:cNvPr>
          <p:cNvSpPr/>
          <p:nvPr/>
        </p:nvSpPr>
        <p:spPr>
          <a:xfrm rot="21358249">
            <a:off x="3634419" y="3136288"/>
            <a:ext cx="4143757" cy="2940186"/>
          </a:xfrm>
          <a:prstGeom prst="arc">
            <a:avLst>
              <a:gd name="adj1" fmla="val 10987661"/>
              <a:gd name="adj2" fmla="val 20203136"/>
            </a:avLst>
          </a:prstGeom>
          <a:ln w="38100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36EB774-55CF-6266-1951-846726815FC6}"/>
              </a:ext>
            </a:extLst>
          </p:cNvPr>
          <p:cNvCxnSpPr>
            <a:cxnSpLocks/>
          </p:cNvCxnSpPr>
          <p:nvPr/>
        </p:nvCxnSpPr>
        <p:spPr>
          <a:xfrm>
            <a:off x="3859560" y="3106174"/>
            <a:ext cx="4824536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96CA190-91DF-94F4-7FB6-DDB774F1140D}"/>
                  </a:ext>
                </a:extLst>
              </p:cNvPr>
              <p:cNvSpPr/>
              <p:nvPr/>
            </p:nvSpPr>
            <p:spPr>
              <a:xfrm>
                <a:off x="8931774" y="2602971"/>
                <a:ext cx="2678169" cy="990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GB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GB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𝒅𝒕</m:t>
                        </m:r>
                      </m:den>
                    </m:f>
                    <m:r>
                      <a:rPr lang="en-GB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GB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GB" sz="4000" b="1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96CA190-91DF-94F4-7FB6-DDB774F114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774" y="2602971"/>
                <a:ext cx="2678169" cy="9907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216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/>
              <p:nvPr/>
            </p:nvSpPr>
            <p:spPr>
              <a:xfrm>
                <a:off x="371364" y="1124744"/>
                <a:ext cx="11449272" cy="50115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900" dirty="0">
                    <a:solidFill>
                      <a:schemeClr val="tx1"/>
                    </a:solidFill>
                  </a:rPr>
                  <a:t>A child is playing with a yo-yo. </a:t>
                </a:r>
              </a:p>
              <a:p>
                <a:pPr algn="ctr"/>
                <a:r>
                  <a:rPr lang="en-GB" sz="2900" dirty="0">
                    <a:solidFill>
                      <a:schemeClr val="tx1"/>
                    </a:solidFill>
                  </a:rPr>
                  <a:t>The yo-yo leaves the child’s hand at time </a:t>
                </a:r>
                <a14:m>
                  <m:oMath xmlns:m="http://schemas.openxmlformats.org/officeDocument/2006/math">
                    <m:r>
                      <a:rPr lang="en-GB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9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2900" dirty="0">
                    <a:solidFill>
                      <a:schemeClr val="tx1"/>
                    </a:solidFill>
                  </a:rPr>
                  <a:t>and travels vertically in a straight line before returning to the child’s hand. </a:t>
                </a:r>
              </a:p>
              <a:p>
                <a:pPr algn="ctr"/>
                <a:endParaRPr lang="en-GB" sz="29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2900" dirty="0">
                    <a:solidFill>
                      <a:schemeClr val="tx1"/>
                    </a:solidFill>
                  </a:rPr>
                  <a:t>The distance </a:t>
                </a:r>
                <a14:m>
                  <m:oMath xmlns:m="http://schemas.openxmlformats.org/officeDocument/2006/math">
                    <m:r>
                      <a:rPr lang="en-GB" sz="29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29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900" dirty="0">
                    <a:solidFill>
                      <a:schemeClr val="tx1"/>
                    </a:solidFill>
                  </a:rPr>
                  <a:t> of the yo-yo from the child’s hand </a:t>
                </a:r>
              </a:p>
              <a:p>
                <a:pPr algn="ctr"/>
                <a:r>
                  <a:rPr lang="en-GB" sz="2900" dirty="0">
                    <a:solidFill>
                      <a:schemeClr val="tx1"/>
                    </a:solidFill>
                  </a:rPr>
                  <a:t>after time </a:t>
                </a:r>
                <a14:m>
                  <m:oMath xmlns:m="http://schemas.openxmlformats.org/officeDocument/2006/math">
                    <m:r>
                      <a:rPr lang="en-GB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900" dirty="0">
                    <a:solidFill>
                      <a:schemeClr val="tx1"/>
                    </a:solidFill>
                  </a:rPr>
                  <a:t> seconds is given by:</a:t>
                </a:r>
              </a:p>
              <a:p>
                <a:pPr algn="ctr"/>
                <a:endParaRPr lang="en-GB" sz="29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GB" sz="29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9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29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29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9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29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29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 0≤</m:t>
                      </m:r>
                      <m:r>
                        <a:rPr lang="en-GB" sz="29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9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≤3</m:t>
                      </m:r>
                    </m:oMath>
                  </m:oMathPara>
                </a14:m>
                <a:endParaRPr lang="en-GB" sz="29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29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2900" dirty="0">
                    <a:solidFill>
                      <a:schemeClr val="tx1"/>
                    </a:solidFill>
                  </a:rPr>
                  <a:t>Find the maximum distance of the yo-yo </a:t>
                </a:r>
              </a:p>
              <a:p>
                <a:pPr algn="ctr"/>
                <a:r>
                  <a:rPr lang="en-GB" sz="2900" dirty="0">
                    <a:solidFill>
                      <a:schemeClr val="tx1"/>
                    </a:solidFill>
                  </a:rPr>
                  <a:t>from the child’s hand, correct to 3sf.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4" y="1124744"/>
                <a:ext cx="11449272" cy="5011500"/>
              </a:xfrm>
              <a:prstGeom prst="rect">
                <a:avLst/>
              </a:prstGeom>
              <a:blipFill>
                <a:blip r:embed="rId2"/>
                <a:stretch>
                  <a:fillRect b="-2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1F6A670-A09C-3DDB-E721-C08A38903637}"/>
              </a:ext>
            </a:extLst>
          </p:cNvPr>
          <p:cNvSpPr txBox="1"/>
          <p:nvPr/>
        </p:nvSpPr>
        <p:spPr>
          <a:xfrm>
            <a:off x="3287688" y="0"/>
            <a:ext cx="5112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Questions C</a:t>
            </a:r>
          </a:p>
        </p:txBody>
      </p:sp>
    </p:spTree>
    <p:extLst>
      <p:ext uri="{BB962C8B-B14F-4D97-AF65-F5344CB8AC3E}">
        <p14:creationId xmlns:p14="http://schemas.microsoft.com/office/powerpoint/2010/main" val="3693228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DDB36AA-AA70-55F0-1B4B-5459A9A22A20}"/>
              </a:ext>
            </a:extLst>
          </p:cNvPr>
          <p:cNvSpPr txBox="1"/>
          <p:nvPr/>
        </p:nvSpPr>
        <p:spPr>
          <a:xfrm>
            <a:off x="1145450" y="1916832"/>
            <a:ext cx="9901100" cy="2554545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/>
              <a:t>Variable Acceleration: </a:t>
            </a:r>
            <a:r>
              <a:rPr lang="en-GB" sz="8000" b="1" dirty="0">
                <a:latin typeface="+mj-lt"/>
              </a:rPr>
              <a:t>Using Differentiation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1721297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1AFDA-4389-6DA3-BD57-553CBA633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6114C58-653B-C1D6-60C7-8643DA6D6A41}"/>
                  </a:ext>
                </a:extLst>
              </p:cNvPr>
              <p:cNvSpPr txBox="1"/>
              <p:nvPr/>
            </p:nvSpPr>
            <p:spPr>
              <a:xfrm>
                <a:off x="551384" y="204337"/>
                <a:ext cx="11377263" cy="240931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500" dirty="0">
                    <a:solidFill>
                      <a:schemeClr val="tx1"/>
                    </a:solidFill>
                  </a:rPr>
                  <a:t>A child is playing with a yo-yo. </a:t>
                </a:r>
              </a:p>
              <a:p>
                <a:pPr algn="ctr"/>
                <a:r>
                  <a:rPr lang="en-GB" sz="2500" dirty="0">
                    <a:solidFill>
                      <a:schemeClr val="tx1"/>
                    </a:solidFill>
                  </a:rPr>
                  <a:t>The yo-yo leaves the child’s hand at time </a:t>
                </a:r>
                <a14:m>
                  <m:oMath xmlns:m="http://schemas.openxmlformats.org/officeDocument/2006/math">
                    <m:r>
                      <a:rPr lang="en-GB" sz="25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5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5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2500" dirty="0">
                    <a:solidFill>
                      <a:schemeClr val="tx1"/>
                    </a:solidFill>
                  </a:rPr>
                  <a:t>and travels vertically in a straight line before returning to the child’s hand. </a:t>
                </a:r>
              </a:p>
              <a:p>
                <a:pPr algn="ctr"/>
                <a:r>
                  <a:rPr lang="en-GB" sz="2500" dirty="0">
                    <a:solidFill>
                      <a:schemeClr val="tx1"/>
                    </a:solidFill>
                  </a:rPr>
                  <a:t>The distance, </a:t>
                </a:r>
                <a14:m>
                  <m:oMath xmlns:m="http://schemas.openxmlformats.org/officeDocument/2006/math">
                    <m:r>
                      <a:rPr lang="en-GB" sz="25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2500" dirty="0">
                    <a:solidFill>
                      <a:schemeClr val="tx1"/>
                    </a:solidFill>
                  </a:rPr>
                  <a:t> m, of the yo-yo from the child’s hand after time </a:t>
                </a:r>
                <a14:m>
                  <m:oMath xmlns:m="http://schemas.openxmlformats.org/officeDocument/2006/math">
                    <m:r>
                      <a:rPr lang="en-GB" sz="25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500" dirty="0">
                    <a:solidFill>
                      <a:schemeClr val="tx1"/>
                    </a:solidFill>
                  </a:rPr>
                  <a:t> seconds is given by: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GB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5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 0≤</m:t>
                      </m:r>
                      <m:r>
                        <a:rPr lang="en-GB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≤3</m:t>
                      </m:r>
                    </m:oMath>
                  </m:oMathPara>
                </a14:m>
                <a:endParaRPr lang="en-GB" sz="25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2500" dirty="0">
                    <a:solidFill>
                      <a:schemeClr val="tx1"/>
                    </a:solidFill>
                  </a:rPr>
                  <a:t>Find the maximum distance of the yo-yo from the child’s hand, correct to 3sf.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04337"/>
                <a:ext cx="11377263" cy="2409314"/>
              </a:xfrm>
              <a:prstGeom prst="rect">
                <a:avLst/>
              </a:prstGeom>
              <a:blipFill>
                <a:blip r:embed="rId2"/>
                <a:stretch>
                  <a:fillRect b="-141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BBBFD7-E5BE-32EB-FFB1-63798410DC70}"/>
                  </a:ext>
                </a:extLst>
              </p:cNvPr>
              <p:cNvSpPr txBox="1"/>
              <p:nvPr/>
            </p:nvSpPr>
            <p:spPr>
              <a:xfrm>
                <a:off x="6076918" y="6231694"/>
                <a:ext cx="28861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𝟐𝟏</m:t>
                    </m:r>
                  </m:oMath>
                </a14:m>
                <a:r>
                  <a:rPr lang="en-GB" sz="2800" b="1" dirty="0"/>
                  <a:t>m</a:t>
                </a:r>
                <a:r>
                  <a:rPr lang="en-GB" sz="2800" dirty="0"/>
                  <a:t> (3sf)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BBBFD7-E5BE-32EB-FFB1-63798410D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918" y="6231694"/>
                <a:ext cx="2886182" cy="523220"/>
              </a:xfrm>
              <a:prstGeom prst="rect">
                <a:avLst/>
              </a:prstGeom>
              <a:blipFill>
                <a:blip r:embed="rId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4781982-AE94-9658-950D-6A4247C97963}"/>
                  </a:ext>
                </a:extLst>
              </p:cNvPr>
              <p:cNvSpPr/>
              <p:nvPr/>
            </p:nvSpPr>
            <p:spPr>
              <a:xfrm>
                <a:off x="6096001" y="2823105"/>
                <a:ext cx="34860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when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4781982-AE94-9658-950D-6A4247C979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1" y="2823105"/>
                <a:ext cx="3486068" cy="584775"/>
              </a:xfrm>
              <a:prstGeom prst="rect">
                <a:avLst/>
              </a:prstGeom>
              <a:blipFill>
                <a:blip r:embed="rId4"/>
                <a:stretch>
                  <a:fillRect l="-4371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46FE45-DF18-7FFF-CCFC-751970384B13}"/>
              </a:ext>
            </a:extLst>
          </p:cNvPr>
          <p:cNvCxnSpPr>
            <a:cxnSpLocks/>
          </p:cNvCxnSpPr>
          <p:nvPr/>
        </p:nvCxnSpPr>
        <p:spPr>
          <a:xfrm>
            <a:off x="17287387" y="2985702"/>
            <a:ext cx="0" cy="35076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038902-7E4D-EF68-EBF1-3FB68B287C30}"/>
                  </a:ext>
                </a:extLst>
              </p:cNvPr>
              <p:cNvSpPr txBox="1"/>
              <p:nvPr/>
            </p:nvSpPr>
            <p:spPr>
              <a:xfrm>
                <a:off x="6096001" y="3556129"/>
                <a:ext cx="410445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=0.6+0.8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−0.6</m:t>
                    </m:r>
                    <m:sSup>
                      <m:sSup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𝑡</m:t>
                        </m:r>
                      </m:e>
                      <m:sup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038902-7E4D-EF68-EBF1-3FB68B287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1" y="3556129"/>
                <a:ext cx="4104452" cy="584775"/>
              </a:xfrm>
              <a:prstGeom prst="rect">
                <a:avLst/>
              </a:prstGeom>
              <a:blipFill>
                <a:blip r:embed="rId5"/>
                <a:stretch>
                  <a:fillRect l="-3715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33DD78-FBC3-0731-747E-87D5F43D482A}"/>
                  </a:ext>
                </a:extLst>
              </p:cNvPr>
              <p:cNvSpPr txBox="1"/>
              <p:nvPr/>
            </p:nvSpPr>
            <p:spPr>
              <a:xfrm>
                <a:off x="6096001" y="4289153"/>
                <a:ext cx="43924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=1.8685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−0.5351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33DD78-FBC3-0731-747E-87D5F43D48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1" y="4289153"/>
                <a:ext cx="439248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FF02369-27BA-F94A-6669-76A55A5F895B}"/>
                  </a:ext>
                </a:extLst>
              </p:cNvPr>
              <p:cNvSpPr txBox="1"/>
              <p:nvPr/>
            </p:nvSpPr>
            <p:spPr>
              <a:xfrm>
                <a:off x="6082783" y="5776057"/>
                <a:ext cx="5760635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1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𝑠</m:t>
                    </m:r>
                    <m:r>
                      <a:rPr kumimoji="0" lang="en-GB" sz="21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=0.6</m:t>
                    </m:r>
                    <m:d>
                      <m:dPr>
                        <m:ctrlPr>
                          <a:rPr kumimoji="0" lang="en-GB" sz="21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21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1.8685</m:t>
                        </m:r>
                      </m:e>
                    </m:d>
                    <m:r>
                      <a:rPr kumimoji="0" lang="en-GB" sz="21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</m:oMath>
                </a14:m>
                <a:r>
                  <a:rPr kumimoji="0" lang="en-GB" sz="21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1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0.</m:t>
                    </m:r>
                    <m:r>
                      <a:rPr kumimoji="0" lang="en-GB" sz="21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4</m:t>
                    </m:r>
                    <m:d>
                      <m:dPr>
                        <m:ctrlPr>
                          <a:rPr kumimoji="0" lang="en-GB" sz="21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21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1.8685</m:t>
                        </m:r>
                      </m:e>
                    </m:d>
                    <m:r>
                      <a:rPr kumimoji="0" lang="en-GB" sz="2100" b="0" i="1" u="none" strike="noStrike" kern="1200" cap="none" spc="0" normalizeH="0" baseline="3000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  <m:r>
                      <a:rPr kumimoji="0" lang="en-GB" sz="21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21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0.</m:t>
                    </m:r>
                    <m:r>
                      <a:rPr kumimoji="0" lang="en-GB" sz="21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  <m:d>
                      <m:dPr>
                        <m:ctrlPr>
                          <a:rPr kumimoji="0" lang="en-GB" sz="21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21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1.8685</m:t>
                        </m:r>
                      </m:e>
                    </m:d>
                  </m:oMath>
                </a14:m>
                <a:r>
                  <a:rPr kumimoji="0" lang="en-GB" sz="21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3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FF02369-27BA-F94A-6669-76A55A5F8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2783" y="5776057"/>
                <a:ext cx="5760635" cy="415498"/>
              </a:xfrm>
              <a:prstGeom prst="rect">
                <a:avLst/>
              </a:prstGeom>
              <a:blipFill>
                <a:blip r:embed="rId7"/>
                <a:stretch>
                  <a:fillRect t="-14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D92FBAC-1268-25C6-85A2-97637745DD1B}"/>
                  </a:ext>
                </a:extLst>
              </p:cNvPr>
              <p:cNvSpPr txBox="1"/>
              <p:nvPr/>
            </p:nvSpPr>
            <p:spPr>
              <a:xfrm>
                <a:off x="139052" y="3173577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D92FBAC-1268-25C6-85A2-97637745D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52" y="3173577"/>
                <a:ext cx="95339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1F16728-7413-20C2-9994-5318D3A17892}"/>
                  </a:ext>
                </a:extLst>
              </p:cNvPr>
              <p:cNvSpPr txBox="1"/>
              <p:nvPr/>
            </p:nvSpPr>
            <p:spPr>
              <a:xfrm>
                <a:off x="65394" y="4306644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1F16728-7413-20C2-9994-5318D3A178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4" y="4306644"/>
                <a:ext cx="1009798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1A035A1-35DE-D3D6-5C3D-3D7066ABE63E}"/>
                  </a:ext>
                </a:extLst>
              </p:cNvPr>
              <p:cNvSpPr txBox="1"/>
              <p:nvPr/>
            </p:nvSpPr>
            <p:spPr>
              <a:xfrm>
                <a:off x="105974" y="5568366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1A035A1-35DE-D3D6-5C3D-3D7066ABE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74" y="5568366"/>
                <a:ext cx="936014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16D16D-5D9D-8570-CCD0-09BF453896F1}"/>
                  </a:ext>
                </a:extLst>
              </p:cNvPr>
              <p:cNvSpPr txBox="1"/>
              <p:nvPr/>
            </p:nvSpPr>
            <p:spPr>
              <a:xfrm>
                <a:off x="1019534" y="3163319"/>
                <a:ext cx="452319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2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=0.6</m:t>
                      </m:r>
                      <m:r>
                        <a:rPr lang="en-GB" sz="32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b="0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+0.4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b="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−0.2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b="0" i="1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016D16D-5D9D-8570-CCD0-09BF45389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534" y="3163319"/>
                <a:ext cx="4523199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F8AC47-CCA0-633D-CB62-1E2C6A4262B5}"/>
                  </a:ext>
                </a:extLst>
              </p:cNvPr>
              <p:cNvSpPr txBox="1"/>
              <p:nvPr/>
            </p:nvSpPr>
            <p:spPr>
              <a:xfrm>
                <a:off x="1163625" y="5574861"/>
                <a:ext cx="277213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0.9</m:t>
                      </m:r>
                      <m:r>
                        <a:rPr lang="en-GB" sz="3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1.2</m:t>
                      </m:r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F8AC47-CCA0-633D-CB62-1E2C6A426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625" y="5574861"/>
                <a:ext cx="2772133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33F107A-072C-45EF-A5D4-9C0F74D0DFD1}"/>
                  </a:ext>
                </a:extLst>
              </p:cNvPr>
              <p:cNvSpPr txBox="1"/>
              <p:nvPr/>
            </p:nvSpPr>
            <p:spPr>
              <a:xfrm>
                <a:off x="1163625" y="4306643"/>
                <a:ext cx="428430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=0.6+0.8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−0.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33F107A-072C-45EF-A5D4-9C0F74D0D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625" y="4306643"/>
                <a:ext cx="4284303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DCD1CE7-553D-0692-6A77-0DC9B3734BB2}"/>
              </a:ext>
            </a:extLst>
          </p:cNvPr>
          <p:cNvCxnSpPr/>
          <p:nvPr/>
        </p:nvCxnSpPr>
        <p:spPr>
          <a:xfrm flipV="1">
            <a:off x="9150020" y="4164362"/>
            <a:ext cx="1152128" cy="70956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7582EEB-A9E0-55ED-54D4-2E788A966658}"/>
                  </a:ext>
                </a:extLst>
              </p:cNvPr>
              <p:cNvSpPr/>
              <p:nvPr/>
            </p:nvSpPr>
            <p:spPr>
              <a:xfrm>
                <a:off x="6096000" y="5067396"/>
                <a:ext cx="418082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1.8685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D7582EEB-A9E0-55ED-54D4-2E788A9666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067396"/>
                <a:ext cx="4180827" cy="584775"/>
              </a:xfrm>
              <a:prstGeom prst="rect">
                <a:avLst/>
              </a:prstGeom>
              <a:blipFill>
                <a:blip r:embed="rId14"/>
                <a:stretch>
                  <a:fillRect l="-3644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313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" grpId="0"/>
      <p:bldP spid="10" grpId="0"/>
      <p:bldP spid="14" grpId="0"/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76" y="1276626"/>
            <a:ext cx="7736495" cy="4102964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</p:cNvCxnSpPr>
          <p:nvPr/>
        </p:nvCxnSpPr>
        <p:spPr>
          <a:xfrm flipV="1">
            <a:off x="5159896" y="1772816"/>
            <a:ext cx="2952329" cy="2952328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308635" y="485123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20003" y="1026398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47628" y="5355421"/>
                <a:ext cx="4824536" cy="1241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𝑑𝑖𝑠𝑡𝑎𝑛𝑐𝑒</m:t>
                          </m:r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𝑡𝑖𝑚𝑒</m:t>
                          </m:r>
                        </m:den>
                      </m:f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628" y="5355421"/>
                <a:ext cx="4824536" cy="12412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7464152" y="5629818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00FF"/>
                </a:solidFill>
              </a:rPr>
              <a:t>Velocity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1512829" y="2775499"/>
            <a:ext cx="228219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800" dirty="0"/>
              <a:t>displacement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1344" y="256503"/>
            <a:ext cx="11737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What does the gradient of the </a:t>
            </a:r>
            <a:r>
              <a:rPr lang="en-GB" sz="4400" b="1" dirty="0">
                <a:solidFill>
                  <a:srgbClr val="0000FF"/>
                </a:solidFill>
              </a:rPr>
              <a:t>tangent</a:t>
            </a:r>
            <a:r>
              <a:rPr lang="en-GB" sz="4400" b="1" dirty="0"/>
              <a:t> tell you?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E64F5-4CDF-F121-8E12-C9674AEC1165}"/>
              </a:ext>
            </a:extLst>
          </p:cNvPr>
          <p:cNvSpPr/>
          <p:nvPr/>
        </p:nvSpPr>
        <p:spPr>
          <a:xfrm>
            <a:off x="6384032" y="3279217"/>
            <a:ext cx="216024" cy="172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86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76" y="1276626"/>
            <a:ext cx="7736495" cy="4102964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</p:cNvCxnSpPr>
          <p:nvPr/>
        </p:nvCxnSpPr>
        <p:spPr>
          <a:xfrm flipV="1">
            <a:off x="5159896" y="1772816"/>
            <a:ext cx="2952329" cy="29523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308635" y="4851232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5640" y="852425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11624" y="5344527"/>
                <a:ext cx="4680520" cy="1241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𝑣𝑒𝑙𝑜𝑐𝑖𝑡𝑦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𝑐h𝑎𝑛𝑔𝑒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𝑡𝑖𝑚𝑒</m:t>
                          </m:r>
                        </m:den>
                      </m:f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5344527"/>
                <a:ext cx="4680520" cy="12412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7423783" y="5581374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Acceleration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1512829" y="2775499"/>
            <a:ext cx="228219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Velocity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1344" y="256503"/>
            <a:ext cx="117373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What does the gradient of the </a:t>
            </a:r>
            <a:r>
              <a:rPr lang="en-GB" sz="4400" b="1" dirty="0">
                <a:solidFill>
                  <a:srgbClr val="FF0000"/>
                </a:solidFill>
              </a:rPr>
              <a:t>tangent</a:t>
            </a:r>
            <a:r>
              <a:rPr lang="en-GB" sz="4400" b="1" dirty="0"/>
              <a:t> tell you?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E64F5-4CDF-F121-8E12-C9674AEC1165}"/>
              </a:ext>
            </a:extLst>
          </p:cNvPr>
          <p:cNvSpPr/>
          <p:nvPr/>
        </p:nvSpPr>
        <p:spPr>
          <a:xfrm>
            <a:off x="6384032" y="3279217"/>
            <a:ext cx="216024" cy="172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97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BFE7904C-9B77-42B6-9950-18B7F28DBBB2}"/>
              </a:ext>
            </a:extLst>
          </p:cNvPr>
          <p:cNvSpPr txBox="1"/>
          <p:nvPr/>
        </p:nvSpPr>
        <p:spPr>
          <a:xfrm>
            <a:off x="1091444" y="404664"/>
            <a:ext cx="1000911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Variable Acceleration - </a:t>
            </a:r>
            <a:r>
              <a:rPr lang="en-GB" sz="4800" b="1" dirty="0">
                <a:latin typeface="+mj-lt"/>
              </a:rPr>
              <a:t>Using Calculus </a:t>
            </a:r>
            <a:endParaRPr lang="en-GB" sz="4800" b="1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6D48A69-0D1D-44D8-8B51-8C756C8BF037}"/>
              </a:ext>
            </a:extLst>
          </p:cNvPr>
          <p:cNvSpPr/>
          <p:nvPr/>
        </p:nvSpPr>
        <p:spPr>
          <a:xfrm>
            <a:off x="8040217" y="2450455"/>
            <a:ext cx="432048" cy="1245096"/>
          </a:xfrm>
          <a:custGeom>
            <a:avLst/>
            <a:gdLst>
              <a:gd name="connsiteX0" fmla="*/ 0 w 109690"/>
              <a:gd name="connsiteY0" fmla="*/ 0 h 381000"/>
              <a:gd name="connsiteX1" fmla="*/ 109538 w 109690"/>
              <a:gd name="connsiteY1" fmla="*/ 185738 h 381000"/>
              <a:gd name="connsiteX2" fmla="*/ 19050 w 10969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690" h="381000">
                <a:moveTo>
                  <a:pt x="0" y="0"/>
                </a:moveTo>
                <a:cubicBezTo>
                  <a:pt x="53181" y="61119"/>
                  <a:pt x="106363" y="122238"/>
                  <a:pt x="109538" y="185738"/>
                </a:cubicBezTo>
                <a:cubicBezTo>
                  <a:pt x="112713" y="249238"/>
                  <a:pt x="65881" y="315119"/>
                  <a:pt x="19050" y="381000"/>
                </a:cubicBezTo>
              </a:path>
            </a:pathLst>
          </a:custGeom>
          <a:noFill/>
          <a:ln w="762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4E20219-6101-45D3-BFE5-641D5171DFDC}"/>
              </a:ext>
            </a:extLst>
          </p:cNvPr>
          <p:cNvSpPr/>
          <p:nvPr/>
        </p:nvSpPr>
        <p:spPr>
          <a:xfrm rot="10800000">
            <a:off x="4022558" y="2459450"/>
            <a:ext cx="432048" cy="1245096"/>
          </a:xfrm>
          <a:custGeom>
            <a:avLst/>
            <a:gdLst>
              <a:gd name="connsiteX0" fmla="*/ 0 w 109690"/>
              <a:gd name="connsiteY0" fmla="*/ 0 h 381000"/>
              <a:gd name="connsiteX1" fmla="*/ 109538 w 109690"/>
              <a:gd name="connsiteY1" fmla="*/ 185738 h 381000"/>
              <a:gd name="connsiteX2" fmla="*/ 19050 w 10969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690" h="381000">
                <a:moveTo>
                  <a:pt x="0" y="0"/>
                </a:moveTo>
                <a:cubicBezTo>
                  <a:pt x="53181" y="61119"/>
                  <a:pt x="106363" y="122238"/>
                  <a:pt x="109538" y="185738"/>
                </a:cubicBezTo>
                <a:cubicBezTo>
                  <a:pt x="112713" y="249238"/>
                  <a:pt x="65881" y="315119"/>
                  <a:pt x="19050" y="381000"/>
                </a:cubicBezTo>
              </a:path>
            </a:pathLst>
          </a:custGeom>
          <a:noFill/>
          <a:ln w="76200">
            <a:solidFill>
              <a:srgbClr val="0000FF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23505" y="1687040"/>
            <a:ext cx="4177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Displacement (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4400" dirty="0"/>
              <a:t>)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9816" y="3645024"/>
            <a:ext cx="37444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Velocity (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GB" sz="4400" dirty="0"/>
              <a:t>)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42119" y="5435395"/>
            <a:ext cx="3890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Acceleration (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400" dirty="0"/>
              <a:t>) </a:t>
            </a:r>
          </a:p>
        </p:txBody>
      </p:sp>
      <p:sp>
        <p:nvSpPr>
          <p:cNvPr id="29" name="Freeform: Shape 20">
            <a:extLst>
              <a:ext uri="{FF2B5EF4-FFF2-40B4-BE49-F238E27FC236}">
                <a16:creationId xmlns:a16="http://schemas.microsoft.com/office/drawing/2014/main" id="{64E20219-6101-45D3-BFE5-641D5171DFDC}"/>
              </a:ext>
            </a:extLst>
          </p:cNvPr>
          <p:cNvSpPr/>
          <p:nvPr/>
        </p:nvSpPr>
        <p:spPr>
          <a:xfrm rot="10800000">
            <a:off x="4066727" y="4302381"/>
            <a:ext cx="432048" cy="1245096"/>
          </a:xfrm>
          <a:custGeom>
            <a:avLst/>
            <a:gdLst>
              <a:gd name="connsiteX0" fmla="*/ 0 w 109690"/>
              <a:gd name="connsiteY0" fmla="*/ 0 h 381000"/>
              <a:gd name="connsiteX1" fmla="*/ 109538 w 109690"/>
              <a:gd name="connsiteY1" fmla="*/ 185738 h 381000"/>
              <a:gd name="connsiteX2" fmla="*/ 19050 w 10969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690" h="381000">
                <a:moveTo>
                  <a:pt x="0" y="0"/>
                </a:moveTo>
                <a:cubicBezTo>
                  <a:pt x="53181" y="61119"/>
                  <a:pt x="106363" y="122238"/>
                  <a:pt x="109538" y="185738"/>
                </a:cubicBezTo>
                <a:cubicBezTo>
                  <a:pt x="112713" y="249238"/>
                  <a:pt x="65881" y="315119"/>
                  <a:pt x="19050" y="381000"/>
                </a:cubicBezTo>
              </a:path>
            </a:pathLst>
          </a:custGeom>
          <a:noFill/>
          <a:ln w="76200">
            <a:solidFill>
              <a:srgbClr val="0000FF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0" name="Freeform: Shape 16">
            <a:extLst>
              <a:ext uri="{FF2B5EF4-FFF2-40B4-BE49-F238E27FC236}">
                <a16:creationId xmlns:a16="http://schemas.microsoft.com/office/drawing/2014/main" id="{B6D48A69-0D1D-44D8-8B51-8C756C8BF037}"/>
              </a:ext>
            </a:extLst>
          </p:cNvPr>
          <p:cNvSpPr/>
          <p:nvPr/>
        </p:nvSpPr>
        <p:spPr>
          <a:xfrm>
            <a:off x="8040217" y="4302381"/>
            <a:ext cx="432048" cy="1245096"/>
          </a:xfrm>
          <a:custGeom>
            <a:avLst/>
            <a:gdLst>
              <a:gd name="connsiteX0" fmla="*/ 0 w 109690"/>
              <a:gd name="connsiteY0" fmla="*/ 0 h 381000"/>
              <a:gd name="connsiteX1" fmla="*/ 109538 w 109690"/>
              <a:gd name="connsiteY1" fmla="*/ 185738 h 381000"/>
              <a:gd name="connsiteX2" fmla="*/ 19050 w 10969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690" h="381000">
                <a:moveTo>
                  <a:pt x="0" y="0"/>
                </a:moveTo>
                <a:cubicBezTo>
                  <a:pt x="53181" y="61119"/>
                  <a:pt x="106363" y="122238"/>
                  <a:pt x="109538" y="185738"/>
                </a:cubicBezTo>
                <a:cubicBezTo>
                  <a:pt x="112713" y="249238"/>
                  <a:pt x="65881" y="315119"/>
                  <a:pt x="19050" y="381000"/>
                </a:cubicBezTo>
              </a:path>
            </a:pathLst>
          </a:custGeom>
          <a:noFill/>
          <a:ln w="762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921247" y="2729676"/>
            <a:ext cx="2014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differentiate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921247" y="4601884"/>
            <a:ext cx="2014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differentiate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88289" y="2851165"/>
            <a:ext cx="1873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integration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688289" y="4714478"/>
            <a:ext cx="1801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integration</a:t>
            </a:r>
          </a:p>
        </p:txBody>
      </p:sp>
    </p:spTree>
    <p:extLst>
      <p:ext uri="{BB962C8B-B14F-4D97-AF65-F5344CB8AC3E}">
        <p14:creationId xmlns:p14="http://schemas.microsoft.com/office/powerpoint/2010/main" val="293811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9" grpId="0" animBg="1"/>
      <p:bldP spid="30" grpId="0" animBg="1"/>
      <p:bldP spid="14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A85E0-3CF0-BF70-D357-9A7DEA151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57971A-3A23-5CCB-5403-25D6756453F9}"/>
              </a:ext>
            </a:extLst>
          </p:cNvPr>
          <p:cNvSpPr txBox="1"/>
          <p:nvPr/>
        </p:nvSpPr>
        <p:spPr>
          <a:xfrm>
            <a:off x="479376" y="373635"/>
            <a:ext cx="11377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/>
              <a:t>Find an equation for the acceleration.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CFB942-9C48-99D3-5BA9-FBEAA17DE63A}"/>
                  </a:ext>
                </a:extLst>
              </p:cNvPr>
              <p:cNvSpPr txBox="1"/>
              <p:nvPr/>
            </p:nvSpPr>
            <p:spPr>
              <a:xfrm>
                <a:off x="263352" y="1844824"/>
                <a:ext cx="31683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3200" dirty="0"/>
                  <a:t>Displacement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CFB942-9C48-99D3-5BA9-FBEAA17DE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844824"/>
                <a:ext cx="3168352" cy="584775"/>
              </a:xfrm>
              <a:prstGeom prst="rect">
                <a:avLst/>
              </a:prstGeom>
              <a:blipFill>
                <a:blip r:embed="rId2"/>
                <a:stretch>
                  <a:fillRect l="-1346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05F5F3-5079-302D-884D-04B7608CD5DE}"/>
                  </a:ext>
                </a:extLst>
              </p:cNvPr>
              <p:cNvSpPr txBox="1"/>
              <p:nvPr/>
            </p:nvSpPr>
            <p:spPr>
              <a:xfrm>
                <a:off x="261666" y="3538465"/>
                <a:ext cx="31683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3200" dirty="0"/>
                  <a:t>Velocity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05F5F3-5079-302D-884D-04B7608CD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66" y="3538465"/>
                <a:ext cx="3168352" cy="584775"/>
              </a:xfrm>
              <a:prstGeom prst="rect">
                <a:avLst/>
              </a:prstGeom>
              <a:blipFill>
                <a:blip r:embed="rId3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B163365-5E45-6994-DC92-E75E0C83401A}"/>
                  </a:ext>
                </a:extLst>
              </p:cNvPr>
              <p:cNvSpPr txBox="1"/>
              <p:nvPr/>
            </p:nvSpPr>
            <p:spPr>
              <a:xfrm>
                <a:off x="345580" y="5192265"/>
                <a:ext cx="31683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Acceleration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B163365-5E45-6994-DC92-E75E0C8340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80" y="5192265"/>
                <a:ext cx="3168352" cy="584775"/>
              </a:xfrm>
              <a:prstGeom prst="rect">
                <a:avLst/>
              </a:prstGeom>
              <a:blipFill>
                <a:blip r:embed="rId4"/>
                <a:stretch>
                  <a:fillRect l="-963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501431B-0833-B4BF-085F-18D30F93F719}"/>
                  </a:ext>
                </a:extLst>
              </p:cNvPr>
              <p:cNvSpPr txBox="1"/>
              <p:nvPr/>
            </p:nvSpPr>
            <p:spPr>
              <a:xfrm>
                <a:off x="3624776" y="3476909"/>
                <a:ext cx="30963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kumimoji="0" lang="en-GB" sz="40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501431B-0833-B4BF-085F-18D30F93F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776" y="3476909"/>
                <a:ext cx="309634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63E2CE-9EFB-57A6-0C4E-E4D12BB658A9}"/>
                  </a:ext>
                </a:extLst>
              </p:cNvPr>
              <p:cNvSpPr txBox="1"/>
              <p:nvPr/>
            </p:nvSpPr>
            <p:spPr>
              <a:xfrm>
                <a:off x="3719736" y="1545014"/>
                <a:ext cx="4176464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b="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63E2CE-9EFB-57A6-0C4E-E4D12BB658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1545014"/>
                <a:ext cx="4176464" cy="11330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339516-0080-C79C-4FE4-839E4CA32111}"/>
                  </a:ext>
                </a:extLst>
              </p:cNvPr>
              <p:cNvSpPr txBox="1"/>
              <p:nvPr/>
            </p:nvSpPr>
            <p:spPr>
              <a:xfrm>
                <a:off x="3863752" y="5130709"/>
                <a:ext cx="252028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=6−2</m:t>
                      </m:r>
                      <m:r>
                        <a:rPr kumimoji="0" lang="en-GB" sz="400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7339516-0080-C79C-4FE4-839E4CA32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5130709"/>
                <a:ext cx="252028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78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/>
              <p:nvPr/>
            </p:nvSpPr>
            <p:spPr>
              <a:xfrm>
                <a:off x="504896" y="970348"/>
                <a:ext cx="11182207" cy="55092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particle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200" dirty="0"/>
                  <a:t> is moving on the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-axis. 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At time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200" dirty="0"/>
                  <a:t> seconds, the displacement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 metres from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3200" dirty="0"/>
                  <a:t> is given by </a:t>
                </a:r>
                <a:endParaRPr lang="en-GB" sz="32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−32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+14</m:t>
                    </m:r>
                  </m:oMath>
                </a14:m>
                <a:r>
                  <a:rPr lang="en-GB" sz="3200" dirty="0"/>
                  <a:t>. 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Find:</a:t>
                </a:r>
              </a:p>
              <a:p>
                <a:pPr marL="342900" indent="-342900">
                  <a:buAutoNum type="alphaLcParenBoth"/>
                </a:pPr>
                <a:r>
                  <a:rPr lang="en-GB" sz="3200" dirty="0"/>
                  <a:t> the velocity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200" dirty="0"/>
                  <a:t> when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3200" dirty="0"/>
              </a:p>
              <a:p>
                <a:pPr marL="342900" indent="-342900">
                  <a:buAutoNum type="alphaLcParenBoth"/>
                </a:pPr>
                <a:endParaRPr lang="en-GB" sz="3200" dirty="0"/>
              </a:p>
              <a:p>
                <a:pPr marL="342900" indent="-342900">
                  <a:buAutoNum type="alphaLcParenBoth"/>
                </a:pPr>
                <a:r>
                  <a:rPr lang="en-GB" sz="3200" dirty="0"/>
                  <a:t> the value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200" dirty="0"/>
                  <a:t> when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200" dirty="0"/>
                  <a:t> is instantaneously at rest</a:t>
                </a:r>
              </a:p>
              <a:p>
                <a:pPr marL="342900" indent="-342900">
                  <a:buAutoNum type="alphaLcParenBoth"/>
                </a:pPr>
                <a:endParaRPr lang="en-GB" sz="3200" dirty="0"/>
              </a:p>
              <a:p>
                <a:pPr marL="342900" indent="-342900">
                  <a:buAutoNum type="alphaLcParenBoth"/>
                </a:pPr>
                <a:r>
                  <a:rPr lang="en-GB" sz="3200" dirty="0"/>
                  <a:t> the acceleration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200" dirty="0"/>
                  <a:t> when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=1.5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96" y="970348"/>
                <a:ext cx="11182207" cy="5509200"/>
              </a:xfrm>
              <a:prstGeom prst="rect">
                <a:avLst/>
              </a:prstGeom>
              <a:blipFill>
                <a:blip r:embed="rId2"/>
                <a:stretch>
                  <a:fillRect b="-6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9D04FA0-451E-CD98-A622-E4E3AB276377}"/>
              </a:ext>
            </a:extLst>
          </p:cNvPr>
          <p:cNvSpPr txBox="1"/>
          <p:nvPr/>
        </p:nvSpPr>
        <p:spPr>
          <a:xfrm>
            <a:off x="4439816" y="30985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363102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1CFA1-D9C4-5C9F-E03A-9E5A7B835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2E76C8D-37E2-F382-75C8-BB2DC82AC2B2}"/>
              </a:ext>
            </a:extLst>
          </p:cNvPr>
          <p:cNvSpPr/>
          <p:nvPr/>
        </p:nvSpPr>
        <p:spPr>
          <a:xfrm>
            <a:off x="2296829" y="6900385"/>
            <a:ext cx="109690" cy="381000"/>
          </a:xfrm>
          <a:custGeom>
            <a:avLst/>
            <a:gdLst>
              <a:gd name="connsiteX0" fmla="*/ 0 w 109690"/>
              <a:gd name="connsiteY0" fmla="*/ 0 h 381000"/>
              <a:gd name="connsiteX1" fmla="*/ 109538 w 109690"/>
              <a:gd name="connsiteY1" fmla="*/ 185738 h 381000"/>
              <a:gd name="connsiteX2" fmla="*/ 19050 w 10969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690" h="381000">
                <a:moveTo>
                  <a:pt x="0" y="0"/>
                </a:moveTo>
                <a:cubicBezTo>
                  <a:pt x="53181" y="61119"/>
                  <a:pt x="106363" y="122238"/>
                  <a:pt x="109538" y="185738"/>
                </a:cubicBezTo>
                <a:cubicBezTo>
                  <a:pt x="112713" y="249238"/>
                  <a:pt x="65881" y="315119"/>
                  <a:pt x="19050" y="381000"/>
                </a:cubicBezTo>
              </a:path>
            </a:pathLst>
          </a:custGeom>
          <a:noFill/>
          <a:ln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DD8D589-5932-7ED9-C6BB-406EFD3C139E}"/>
              </a:ext>
            </a:extLst>
          </p:cNvPr>
          <p:cNvSpPr/>
          <p:nvPr/>
        </p:nvSpPr>
        <p:spPr>
          <a:xfrm rot="10800000">
            <a:off x="1940360" y="6906354"/>
            <a:ext cx="109690" cy="381000"/>
          </a:xfrm>
          <a:custGeom>
            <a:avLst/>
            <a:gdLst>
              <a:gd name="connsiteX0" fmla="*/ 0 w 109690"/>
              <a:gd name="connsiteY0" fmla="*/ 0 h 381000"/>
              <a:gd name="connsiteX1" fmla="*/ 109538 w 109690"/>
              <a:gd name="connsiteY1" fmla="*/ 185738 h 381000"/>
              <a:gd name="connsiteX2" fmla="*/ 19050 w 10969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690" h="381000">
                <a:moveTo>
                  <a:pt x="0" y="0"/>
                </a:moveTo>
                <a:cubicBezTo>
                  <a:pt x="53181" y="61119"/>
                  <a:pt x="106363" y="122238"/>
                  <a:pt x="109538" y="185738"/>
                </a:cubicBezTo>
                <a:cubicBezTo>
                  <a:pt x="112713" y="249238"/>
                  <a:pt x="65881" y="315119"/>
                  <a:pt x="19050" y="381000"/>
                </a:cubicBezTo>
              </a:path>
            </a:pathLst>
          </a:custGeom>
          <a:noFill/>
          <a:ln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DE09289-CB62-8CCF-481D-58BE0F63CFBA}"/>
                  </a:ext>
                </a:extLst>
              </p:cNvPr>
              <p:cNvSpPr txBox="1"/>
              <p:nvPr/>
            </p:nvSpPr>
            <p:spPr>
              <a:xfrm>
                <a:off x="2402368" y="6921166"/>
                <a:ext cx="322308" cy="326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DE09289-CB62-8CCF-481D-58BE0F63CF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368" y="6921166"/>
                <a:ext cx="322308" cy="3260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5B20F6-BC55-3E59-C120-2FE9D1890666}"/>
                  </a:ext>
                </a:extLst>
              </p:cNvPr>
              <p:cNvSpPr txBox="1"/>
              <p:nvPr/>
            </p:nvSpPr>
            <p:spPr>
              <a:xfrm>
                <a:off x="1491728" y="6965511"/>
                <a:ext cx="322308" cy="220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r>
                        <a:rPr lang="en-GB" sz="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5B20F6-BC55-3E59-C120-2FE9D1890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728" y="6965511"/>
                <a:ext cx="322308" cy="220060"/>
              </a:xfrm>
              <a:prstGeom prst="rect">
                <a:avLst/>
              </a:prstGeom>
              <a:blipFill>
                <a:blip r:embed="rId3"/>
                <a:stretch>
                  <a:fillRect r="-22642" b="-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8F2AB56-91D9-AD06-D6BD-71A7B106DA36}"/>
                  </a:ext>
                </a:extLst>
              </p:cNvPr>
              <p:cNvSpPr txBox="1"/>
              <p:nvPr/>
            </p:nvSpPr>
            <p:spPr>
              <a:xfrm>
                <a:off x="504896" y="239671"/>
                <a:ext cx="11182207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is moving on the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 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seconds, the displacement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metres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800" dirty="0"/>
                  <a:t> is given by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−32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+14</m:t>
                    </m:r>
                  </m:oMath>
                </a14:m>
                <a:r>
                  <a:rPr lang="en-GB" sz="2800" dirty="0"/>
                  <a:t>. Find: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velocity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2800" dirty="0"/>
                  <a:t> 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is instantaneously at rest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acceleration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=1.5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8F2AB56-91D9-AD06-D6BD-71A7B106D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96" y="239671"/>
                <a:ext cx="11182207" cy="2246769"/>
              </a:xfrm>
              <a:prstGeom prst="rect">
                <a:avLst/>
              </a:prstGeom>
              <a:blipFill>
                <a:blip r:embed="rId4"/>
                <a:stretch>
                  <a:fillRect b="-27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0BE765D-569C-BEB7-98B0-9205B9B8AD61}"/>
                  </a:ext>
                </a:extLst>
              </p:cNvPr>
              <p:cNvSpPr/>
              <p:nvPr/>
            </p:nvSpPr>
            <p:spPr>
              <a:xfrm>
                <a:off x="6893154" y="3068961"/>
                <a:ext cx="373934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600" dirty="0">
                    <a:solidFill>
                      <a:prstClr val="black"/>
                    </a:solidFill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when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=3 </m:t>
                    </m:r>
                  </m:oMath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0BE765D-569C-BEB7-98B0-9205B9B8AD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3154" y="3068961"/>
                <a:ext cx="3739349" cy="646331"/>
              </a:xfrm>
              <a:prstGeom prst="rect">
                <a:avLst/>
              </a:prstGeom>
              <a:blipFill>
                <a:blip r:embed="rId5"/>
                <a:stretch>
                  <a:fillRect l="-5057" t="-13208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088011B-4EAF-D2D0-6900-B77F48209235}"/>
              </a:ext>
            </a:extLst>
          </p:cNvPr>
          <p:cNvSpPr txBox="1"/>
          <p:nvPr/>
        </p:nvSpPr>
        <p:spPr>
          <a:xfrm>
            <a:off x="6086736" y="3130515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CF7A5B-875F-1563-F034-9B275F85288C}"/>
                  </a:ext>
                </a:extLst>
              </p:cNvPr>
              <p:cNvSpPr txBox="1"/>
              <p:nvPr/>
            </p:nvSpPr>
            <p:spPr>
              <a:xfrm>
                <a:off x="6895849" y="3973717"/>
                <a:ext cx="3520631" cy="7176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−32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CF7A5B-875F-1563-F034-9B275F8528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849" y="3973717"/>
                <a:ext cx="3520631" cy="7176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85C4B9-6FFA-580B-F960-C2B4089B8FF2}"/>
                  </a:ext>
                </a:extLst>
              </p:cNvPr>
              <p:cNvSpPr txBox="1"/>
              <p:nvPr/>
            </p:nvSpPr>
            <p:spPr>
              <a:xfrm>
                <a:off x="504896" y="3068961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85C4B9-6FFA-580B-F960-C2B4089B8F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96" y="3068961"/>
                <a:ext cx="95339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C4E1C95-EAE9-4E7D-4B46-0DCBD989689E}"/>
                  </a:ext>
                </a:extLst>
              </p:cNvPr>
              <p:cNvSpPr txBox="1"/>
              <p:nvPr/>
            </p:nvSpPr>
            <p:spPr>
              <a:xfrm>
                <a:off x="431238" y="4202028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C4E1C95-EAE9-4E7D-4B46-0DCBD98968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38" y="4202028"/>
                <a:ext cx="1009798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93DC23-C521-AA0D-468A-FC88FDC7B8DF}"/>
                  </a:ext>
                </a:extLst>
              </p:cNvPr>
              <p:cNvSpPr txBox="1"/>
              <p:nvPr/>
            </p:nvSpPr>
            <p:spPr>
              <a:xfrm>
                <a:off x="471818" y="5463750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C93DC23-C521-AA0D-468A-FC88FDC7B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818" y="5463750"/>
                <a:ext cx="93601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B66772-8BA7-CBA3-F674-12D89F278CB6}"/>
                  </a:ext>
                </a:extLst>
              </p:cNvPr>
              <p:cNvSpPr txBox="1"/>
              <p:nvPr/>
            </p:nvSpPr>
            <p:spPr>
              <a:xfrm>
                <a:off x="1399380" y="3062232"/>
                <a:ext cx="41764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−32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+14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B66772-8BA7-CBA3-F674-12D89F278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380" y="3062232"/>
                <a:ext cx="4176464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3B0E5F-88AD-CC55-748F-1D3E339E4DA8}"/>
                  </a:ext>
                </a:extLst>
              </p:cNvPr>
              <p:cNvSpPr txBox="1"/>
              <p:nvPr/>
            </p:nvSpPr>
            <p:spPr>
              <a:xfrm>
                <a:off x="1537112" y="5412616"/>
                <a:ext cx="35927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3B0E5F-88AD-CC55-748F-1D3E339E4D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112" y="5412616"/>
                <a:ext cx="3592744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7CCE28-83E5-F153-C4EE-658A7EBB007C}"/>
                  </a:ext>
                </a:extLst>
              </p:cNvPr>
              <p:cNvSpPr txBox="1"/>
              <p:nvPr/>
            </p:nvSpPr>
            <p:spPr>
              <a:xfrm>
                <a:off x="1529470" y="4202027"/>
                <a:ext cx="31455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−32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7CCE28-83E5-F153-C4EE-658A7EBB0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470" y="4202027"/>
                <a:ext cx="3145588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97C85B-FDBE-E34A-B167-DEA1016CF370}"/>
                  </a:ext>
                </a:extLst>
              </p:cNvPr>
              <p:cNvSpPr txBox="1"/>
              <p:nvPr/>
            </p:nvSpPr>
            <p:spPr>
              <a:xfrm>
                <a:off x="6913709" y="5013176"/>
                <a:ext cx="278269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𝑣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𝟕𝟔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ms</a:t>
                </a:r>
                <a:r>
                  <a:rPr kumimoji="0" lang="en-GB" sz="36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-1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97C85B-FDBE-E34A-B167-DEA1016CF3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3709" y="5013176"/>
                <a:ext cx="2782691" cy="646331"/>
              </a:xfrm>
              <a:prstGeom prst="rect">
                <a:avLst/>
              </a:prstGeom>
              <a:blipFill>
                <a:blip r:embed="rId13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948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3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197958C-F287-47C4-B2EC-0C0EB0758AB8}"/>
              </a:ext>
            </a:extLst>
          </p:cNvPr>
          <p:cNvSpPr/>
          <p:nvPr/>
        </p:nvSpPr>
        <p:spPr>
          <a:xfrm>
            <a:off x="9696450" y="3380658"/>
            <a:ext cx="109690" cy="381000"/>
          </a:xfrm>
          <a:custGeom>
            <a:avLst/>
            <a:gdLst>
              <a:gd name="connsiteX0" fmla="*/ 0 w 109690"/>
              <a:gd name="connsiteY0" fmla="*/ 0 h 381000"/>
              <a:gd name="connsiteX1" fmla="*/ 109538 w 109690"/>
              <a:gd name="connsiteY1" fmla="*/ 185738 h 381000"/>
              <a:gd name="connsiteX2" fmla="*/ 19050 w 10969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690" h="381000">
                <a:moveTo>
                  <a:pt x="0" y="0"/>
                </a:moveTo>
                <a:cubicBezTo>
                  <a:pt x="53181" y="61119"/>
                  <a:pt x="106363" y="122238"/>
                  <a:pt x="109538" y="185738"/>
                </a:cubicBezTo>
                <a:cubicBezTo>
                  <a:pt x="112713" y="249238"/>
                  <a:pt x="65881" y="315119"/>
                  <a:pt x="19050" y="381000"/>
                </a:cubicBezTo>
              </a:path>
            </a:pathLst>
          </a:custGeom>
          <a:noFill/>
          <a:ln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4E20219-6101-45D3-BFE5-641D5171DFDC}"/>
              </a:ext>
            </a:extLst>
          </p:cNvPr>
          <p:cNvSpPr/>
          <p:nvPr/>
        </p:nvSpPr>
        <p:spPr>
          <a:xfrm rot="10800000">
            <a:off x="9339981" y="3386627"/>
            <a:ext cx="109690" cy="381000"/>
          </a:xfrm>
          <a:custGeom>
            <a:avLst/>
            <a:gdLst>
              <a:gd name="connsiteX0" fmla="*/ 0 w 109690"/>
              <a:gd name="connsiteY0" fmla="*/ 0 h 381000"/>
              <a:gd name="connsiteX1" fmla="*/ 109538 w 109690"/>
              <a:gd name="connsiteY1" fmla="*/ 185738 h 381000"/>
              <a:gd name="connsiteX2" fmla="*/ 19050 w 109690"/>
              <a:gd name="connsiteY2" fmla="*/ 38100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690" h="381000">
                <a:moveTo>
                  <a:pt x="0" y="0"/>
                </a:moveTo>
                <a:cubicBezTo>
                  <a:pt x="53181" y="61119"/>
                  <a:pt x="106363" y="122238"/>
                  <a:pt x="109538" y="185738"/>
                </a:cubicBezTo>
                <a:cubicBezTo>
                  <a:pt x="112713" y="249238"/>
                  <a:pt x="65881" y="315119"/>
                  <a:pt x="19050" y="381000"/>
                </a:cubicBezTo>
              </a:path>
            </a:pathLst>
          </a:custGeom>
          <a:noFill/>
          <a:ln>
            <a:solidFill>
              <a:schemeClr val="bg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7822F1B-9ABD-49C5-96A4-23C17EFDB025}"/>
                  </a:ext>
                </a:extLst>
              </p:cNvPr>
              <p:cNvSpPr txBox="1"/>
              <p:nvPr/>
            </p:nvSpPr>
            <p:spPr>
              <a:xfrm>
                <a:off x="9801989" y="3401439"/>
                <a:ext cx="322308" cy="326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7822F1B-9ABD-49C5-96A4-23C17EFDB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1989" y="3401439"/>
                <a:ext cx="322308" cy="3260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8774A99-2752-45C5-8380-0FBAEFA179BD}"/>
                  </a:ext>
                </a:extLst>
              </p:cNvPr>
              <p:cNvSpPr txBox="1"/>
              <p:nvPr/>
            </p:nvSpPr>
            <p:spPr>
              <a:xfrm>
                <a:off x="8891349" y="3445784"/>
                <a:ext cx="322308" cy="220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r>
                        <a:rPr lang="en-GB" sz="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8774A99-2752-45C5-8380-0FBAEFA17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1349" y="3445784"/>
                <a:ext cx="322308" cy="220060"/>
              </a:xfrm>
              <a:prstGeom prst="rect">
                <a:avLst/>
              </a:prstGeom>
              <a:blipFill>
                <a:blip r:embed="rId3"/>
                <a:stretch>
                  <a:fillRect r="-25000" b="-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/>
              <p:nvPr/>
            </p:nvSpPr>
            <p:spPr>
              <a:xfrm>
                <a:off x="504896" y="239671"/>
                <a:ext cx="11182207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is moving on the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 At time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seconds, the displacement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metres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800" dirty="0"/>
                  <a:t> is given by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−32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+14</m:t>
                    </m:r>
                  </m:oMath>
                </a14:m>
                <a:r>
                  <a:rPr lang="en-GB" sz="2800" dirty="0"/>
                  <a:t>. Find: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velocity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2800" dirty="0"/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is instantaneously at rest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acceleration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=1.5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9809E8B-C46C-462D-8DAB-12C8B5347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96" y="239671"/>
                <a:ext cx="11182207" cy="2246769"/>
              </a:xfrm>
              <a:prstGeom prst="rect">
                <a:avLst/>
              </a:prstGeom>
              <a:blipFill>
                <a:blip r:embed="rId4"/>
                <a:stretch>
                  <a:fillRect b="-27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E9285AF-7DDE-426B-B919-B70332737ACA}"/>
                  </a:ext>
                </a:extLst>
              </p:cNvPr>
              <p:cNvSpPr txBox="1"/>
              <p:nvPr/>
            </p:nvSpPr>
            <p:spPr>
              <a:xfrm>
                <a:off x="9305499" y="5694582"/>
                <a:ext cx="241468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GB" sz="4000" b="1" dirty="0"/>
                  <a:t> secs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E9285AF-7DDE-426B-B919-B70332737A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5499" y="5694582"/>
                <a:ext cx="2414683" cy="707886"/>
              </a:xfrm>
              <a:prstGeom prst="rect">
                <a:avLst/>
              </a:prstGeom>
              <a:blipFill>
                <a:blip r:embed="rId5"/>
                <a:stretch>
                  <a:fillRect t="-15517" r="-6045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E3E585D-077A-AF31-DB1C-F0857EBAF048}"/>
              </a:ext>
            </a:extLst>
          </p:cNvPr>
          <p:cNvSpPr txBox="1"/>
          <p:nvPr/>
        </p:nvSpPr>
        <p:spPr>
          <a:xfrm>
            <a:off x="6616158" y="3068962"/>
            <a:ext cx="46669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805D109-BEF4-FEF1-7D35-3BF9FF1D593D}"/>
                  </a:ext>
                </a:extLst>
              </p:cNvPr>
              <p:cNvSpPr txBox="1"/>
              <p:nvPr/>
            </p:nvSpPr>
            <p:spPr>
              <a:xfrm>
                <a:off x="504896" y="3068961"/>
                <a:ext cx="9533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805D109-BEF4-FEF1-7D35-3BF9FF1D59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96" y="3068961"/>
                <a:ext cx="95339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771F3C-9B01-D8E8-A018-47F64E560F4C}"/>
                  </a:ext>
                </a:extLst>
              </p:cNvPr>
              <p:cNvSpPr txBox="1"/>
              <p:nvPr/>
            </p:nvSpPr>
            <p:spPr>
              <a:xfrm>
                <a:off x="431238" y="4202028"/>
                <a:ext cx="10097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771F3C-9B01-D8E8-A018-47F64E560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38" y="4202028"/>
                <a:ext cx="1009798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0E84F3-CE00-018F-4CD1-21BE3F6E6F0A}"/>
                  </a:ext>
                </a:extLst>
              </p:cNvPr>
              <p:cNvSpPr txBox="1"/>
              <p:nvPr/>
            </p:nvSpPr>
            <p:spPr>
              <a:xfrm>
                <a:off x="471818" y="5463750"/>
                <a:ext cx="93601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0E84F3-CE00-018F-4CD1-21BE3F6E6F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818" y="5463750"/>
                <a:ext cx="93601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5659AC1-D181-0320-1F5F-C9B61A4689E9}"/>
                  </a:ext>
                </a:extLst>
              </p:cNvPr>
              <p:cNvSpPr txBox="1"/>
              <p:nvPr/>
            </p:nvSpPr>
            <p:spPr>
              <a:xfrm>
                <a:off x="1399380" y="3062232"/>
                <a:ext cx="41764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−32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+14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5659AC1-D181-0320-1F5F-C9B61A4689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380" y="3062232"/>
                <a:ext cx="4176464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0368453-C632-5C38-00FE-84BD3127B1EF}"/>
                  </a:ext>
                </a:extLst>
              </p:cNvPr>
              <p:cNvSpPr txBox="1"/>
              <p:nvPr/>
            </p:nvSpPr>
            <p:spPr>
              <a:xfrm>
                <a:off x="1537112" y="5412616"/>
                <a:ext cx="35927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GB" sz="4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0368453-C632-5C38-00FE-84BD3127B1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112" y="5412616"/>
                <a:ext cx="3592744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CED1AA-9063-D09A-ACF2-3AD1086A82E7}"/>
                  </a:ext>
                </a:extLst>
              </p:cNvPr>
              <p:cNvSpPr txBox="1"/>
              <p:nvPr/>
            </p:nvSpPr>
            <p:spPr>
              <a:xfrm>
                <a:off x="1529470" y="4202027"/>
                <a:ext cx="31455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−32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CED1AA-9063-D09A-ACF2-3AD1086A8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470" y="4202027"/>
                <a:ext cx="3145588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60DFB50-EB96-8892-1983-F5300BEA3188}"/>
                  </a:ext>
                </a:extLst>
              </p:cNvPr>
              <p:cNvSpPr/>
              <p:nvPr/>
            </p:nvSpPr>
            <p:spPr>
              <a:xfrm>
                <a:off x="7536160" y="2930564"/>
                <a:ext cx="373934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600" dirty="0">
                    <a:solidFill>
                      <a:schemeClr val="tx1"/>
                    </a:solidFill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600" dirty="0">
                    <a:solidFill>
                      <a:schemeClr val="tx1"/>
                    </a:solidFill>
                  </a:rPr>
                  <a:t> when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36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60DFB50-EB96-8892-1983-F5300BEA31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2930564"/>
                <a:ext cx="3739349" cy="646331"/>
              </a:xfrm>
              <a:prstGeom prst="rect">
                <a:avLst/>
              </a:prstGeom>
              <a:blipFill>
                <a:blip r:embed="rId12"/>
                <a:stretch>
                  <a:fillRect l="-4886" t="-14151" b="-35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4B45363-5F7A-63B7-7D0E-C3978A9A6673}"/>
                  </a:ext>
                </a:extLst>
              </p:cNvPr>
              <p:cNvSpPr txBox="1"/>
              <p:nvPr/>
            </p:nvSpPr>
            <p:spPr>
              <a:xfrm>
                <a:off x="7641757" y="3922935"/>
                <a:ext cx="327877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−32=0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4B45363-5F7A-63B7-7D0E-C3978A9A66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757" y="3922935"/>
                <a:ext cx="3278779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6BE9748-2007-AA31-2909-A5B23F363B52}"/>
                  </a:ext>
                </a:extLst>
              </p:cNvPr>
              <p:cNvSpPr txBox="1"/>
              <p:nvPr/>
            </p:nvSpPr>
            <p:spPr>
              <a:xfrm>
                <a:off x="9086121" y="4819006"/>
                <a:ext cx="17540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=8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6BE9748-2007-AA31-2909-A5B23F363B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6121" y="4819006"/>
                <a:ext cx="1754044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813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26712</TotalTime>
  <Words>1269</Words>
  <Application>Microsoft Office PowerPoint</Application>
  <PresentationFormat>Widescreen</PresentationFormat>
  <Paragraphs>193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896</cp:revision>
  <dcterms:created xsi:type="dcterms:W3CDTF">2013-02-28T07:36:55Z</dcterms:created>
  <dcterms:modified xsi:type="dcterms:W3CDTF">2026-02-04T07:13:47Z</dcterms:modified>
</cp:coreProperties>
</file>