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657" r:id="rId2"/>
    <p:sldId id="659" r:id="rId3"/>
    <p:sldId id="636" r:id="rId4"/>
    <p:sldId id="668" r:id="rId5"/>
    <p:sldId id="658" r:id="rId6"/>
    <p:sldId id="663" r:id="rId7"/>
    <p:sldId id="653" r:id="rId8"/>
    <p:sldId id="664" r:id="rId9"/>
    <p:sldId id="638" r:id="rId10"/>
    <p:sldId id="637" r:id="rId11"/>
    <p:sldId id="639" r:id="rId12"/>
    <p:sldId id="666" r:id="rId13"/>
    <p:sldId id="660" r:id="rId14"/>
    <p:sldId id="645" r:id="rId15"/>
    <p:sldId id="646" r:id="rId16"/>
    <p:sldId id="667" r:id="rId17"/>
    <p:sldId id="6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668EBD-DE82-40B3-BC10-08AD365B64E1}" v="83" dt="2025-01-28T06:58:54.2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2" autoAdjust="0"/>
    <p:restoredTop sz="95373" autoAdjust="0"/>
  </p:normalViewPr>
  <p:slideViewPr>
    <p:cSldViewPr>
      <p:cViewPr varScale="1">
        <p:scale>
          <a:sx n="75" d="100"/>
          <a:sy n="75" d="100"/>
        </p:scale>
        <p:origin x="27" y="387"/>
      </p:cViewPr>
      <p:guideLst>
        <p:guide orient="horz" pos="2160"/>
        <p:guide pos="384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61668EBD-DE82-40B3-BC10-08AD365B64E1}"/>
    <pc:docChg chg="custSel addSld modSld">
      <pc:chgData name="Stewart Gale" userId="3647ddd2-6040-41ae-a96d-232c23482af8" providerId="ADAL" clId="{61668EBD-DE82-40B3-BC10-08AD365B64E1}" dt="2025-01-28T06:58:54.278" v="130" actId="20577"/>
      <pc:docMkLst>
        <pc:docMk/>
      </pc:docMkLst>
      <pc:sldChg chg="modSp mod">
        <pc:chgData name="Stewart Gale" userId="3647ddd2-6040-41ae-a96d-232c23482af8" providerId="ADAL" clId="{61668EBD-DE82-40B3-BC10-08AD365B64E1}" dt="2024-01-29T05:16:13.711" v="4" actId="1076"/>
        <pc:sldMkLst>
          <pc:docMk/>
          <pc:sldMk cId="123064037" sldId="645"/>
        </pc:sldMkLst>
      </pc:sldChg>
      <pc:sldChg chg="addSp modSp mod modAnim">
        <pc:chgData name="Stewart Gale" userId="3647ddd2-6040-41ae-a96d-232c23482af8" providerId="ADAL" clId="{61668EBD-DE82-40B3-BC10-08AD365B64E1}" dt="2025-01-28T06:58:54.278" v="130" actId="20577"/>
        <pc:sldMkLst>
          <pc:docMk/>
          <pc:sldMk cId="4053726794" sldId="667"/>
        </pc:sldMkLst>
        <pc:spChg chg="mod">
          <ac:chgData name="Stewart Gale" userId="3647ddd2-6040-41ae-a96d-232c23482af8" providerId="ADAL" clId="{61668EBD-DE82-40B3-BC10-08AD365B64E1}" dt="2025-01-28T06:57:06.061" v="101" actId="1076"/>
          <ac:spMkLst>
            <pc:docMk/>
            <pc:sldMk cId="4053726794" sldId="667"/>
            <ac:spMk id="2" creationId="{7A66BE63-8124-F774-1106-1F2B1F427C6E}"/>
          </ac:spMkLst>
        </pc:spChg>
        <pc:spChg chg="mod">
          <ac:chgData name="Stewart Gale" userId="3647ddd2-6040-41ae-a96d-232c23482af8" providerId="ADAL" clId="{61668EBD-DE82-40B3-BC10-08AD365B64E1}" dt="2025-01-28T06:58:54.278" v="130" actId="20577"/>
          <ac:spMkLst>
            <pc:docMk/>
            <pc:sldMk cId="4053726794" sldId="667"/>
            <ac:spMk id="4" creationId="{D8A1A878-3773-7E82-D620-0F44CB7B2312}"/>
          </ac:spMkLst>
        </pc:spChg>
        <pc:spChg chg="mod">
          <ac:chgData name="Stewart Gale" userId="3647ddd2-6040-41ae-a96d-232c23482af8" providerId="ADAL" clId="{61668EBD-DE82-40B3-BC10-08AD365B64E1}" dt="2025-01-28T06:57:32.156" v="110" actId="20577"/>
          <ac:spMkLst>
            <pc:docMk/>
            <pc:sldMk cId="4053726794" sldId="667"/>
            <ac:spMk id="6" creationId="{A5EC94D3-B40E-190A-E4D3-D3F9E58E5D82}"/>
          </ac:spMkLst>
        </pc:spChg>
        <pc:spChg chg="mod">
          <ac:chgData name="Stewart Gale" userId="3647ddd2-6040-41ae-a96d-232c23482af8" providerId="ADAL" clId="{61668EBD-DE82-40B3-BC10-08AD365B64E1}" dt="2025-01-28T06:57:12.843" v="102" actId="1076"/>
          <ac:spMkLst>
            <pc:docMk/>
            <pc:sldMk cId="4053726794" sldId="667"/>
            <ac:spMk id="10" creationId="{4DAEA153-F37B-DF35-4DD3-1B67E788F291}"/>
          </ac:spMkLst>
        </pc:spChg>
        <pc:spChg chg="mod">
          <ac:chgData name="Stewart Gale" userId="3647ddd2-6040-41ae-a96d-232c23482af8" providerId="ADAL" clId="{61668EBD-DE82-40B3-BC10-08AD365B64E1}" dt="2025-01-28T06:57:36.766" v="113" actId="14100"/>
          <ac:spMkLst>
            <pc:docMk/>
            <pc:sldMk cId="4053726794" sldId="667"/>
            <ac:spMk id="11" creationId="{1322FE43-57A8-1E45-6801-43AB90EE4F6E}"/>
          </ac:spMkLst>
        </pc:spChg>
        <pc:spChg chg="mod">
          <ac:chgData name="Stewart Gale" userId="3647ddd2-6040-41ae-a96d-232c23482af8" providerId="ADAL" clId="{61668EBD-DE82-40B3-BC10-08AD365B64E1}" dt="2025-01-28T06:57:34.542" v="112" actId="20577"/>
          <ac:spMkLst>
            <pc:docMk/>
            <pc:sldMk cId="4053726794" sldId="667"/>
            <ac:spMk id="12" creationId="{C52F55CE-3C09-7C68-2B7E-D4EC4D55ED15}"/>
          </ac:spMkLst>
        </pc:spChg>
        <pc:spChg chg="mod">
          <ac:chgData name="Stewart Gale" userId="3647ddd2-6040-41ae-a96d-232c23482af8" providerId="ADAL" clId="{61668EBD-DE82-40B3-BC10-08AD365B64E1}" dt="2025-01-28T06:57:30.404" v="109" actId="14100"/>
          <ac:spMkLst>
            <pc:docMk/>
            <pc:sldMk cId="4053726794" sldId="667"/>
            <ac:spMk id="13" creationId="{F4083887-C7CC-7B95-F45B-B6129AFD2871}"/>
          </ac:spMkLst>
        </pc:spChg>
        <pc:spChg chg="mod">
          <ac:chgData name="Stewart Gale" userId="3647ddd2-6040-41ae-a96d-232c23482af8" providerId="ADAL" clId="{61668EBD-DE82-40B3-BC10-08AD365B64E1}" dt="2025-01-28T06:58:51.451" v="129" actId="20577"/>
          <ac:spMkLst>
            <pc:docMk/>
            <pc:sldMk cId="4053726794" sldId="667"/>
            <ac:spMk id="14" creationId="{D16B900D-C6B0-86C3-7309-D456630F69E6}"/>
          </ac:spMkLst>
        </pc:spChg>
        <pc:spChg chg="mod">
          <ac:chgData name="Stewart Gale" userId="3647ddd2-6040-41ae-a96d-232c23482af8" providerId="ADAL" clId="{61668EBD-DE82-40B3-BC10-08AD365B64E1}" dt="2025-01-28T06:57:55.511" v="118" actId="1076"/>
          <ac:spMkLst>
            <pc:docMk/>
            <pc:sldMk cId="4053726794" sldId="667"/>
            <ac:spMk id="15" creationId="{354A8552-3387-EB39-58EE-C97BA96EBC47}"/>
          </ac:spMkLst>
        </pc:spChg>
        <pc:spChg chg="mod">
          <ac:chgData name="Stewart Gale" userId="3647ddd2-6040-41ae-a96d-232c23482af8" providerId="ADAL" clId="{61668EBD-DE82-40B3-BC10-08AD365B64E1}" dt="2025-01-28T06:57:58.574" v="119" actId="1076"/>
          <ac:spMkLst>
            <pc:docMk/>
            <pc:sldMk cId="4053726794" sldId="667"/>
            <ac:spMk id="19" creationId="{B43CEC50-BE5A-04CE-1896-5986274AEC7F}"/>
          </ac:spMkLst>
        </pc:spChg>
        <pc:cxnChg chg="add mod">
          <ac:chgData name="Stewart Gale" userId="3647ddd2-6040-41ae-a96d-232c23482af8" providerId="ADAL" clId="{61668EBD-DE82-40B3-BC10-08AD365B64E1}" dt="2025-01-28T06:57:48.869" v="116" actId="1076"/>
          <ac:cxnSpMkLst>
            <pc:docMk/>
            <pc:sldMk cId="4053726794" sldId="667"/>
            <ac:cxnSpMk id="3" creationId="{BE629C14-5E03-E239-EAAF-C9EEC57C093F}"/>
          </ac:cxnSpMkLst>
        </pc:cxnChg>
      </pc:sldChg>
      <pc:sldChg chg="addSp delSp modSp new mod">
        <pc:chgData name="Stewart Gale" userId="3647ddd2-6040-41ae-a96d-232c23482af8" providerId="ADAL" clId="{61668EBD-DE82-40B3-BC10-08AD365B64E1}" dt="2025-01-27T10:52:07.326" v="90" actId="207"/>
        <pc:sldMkLst>
          <pc:docMk/>
          <pc:sldMk cId="2265919579" sldId="668"/>
        </pc:sldMkLst>
        <pc:spChg chg="add del mod">
          <ac:chgData name="Stewart Gale" userId="3647ddd2-6040-41ae-a96d-232c23482af8" providerId="ADAL" clId="{61668EBD-DE82-40B3-BC10-08AD365B64E1}" dt="2025-01-27T10:47:18.673" v="12" actId="478"/>
          <ac:spMkLst>
            <pc:docMk/>
            <pc:sldMk cId="2265919579" sldId="668"/>
            <ac:spMk id="2" creationId="{D9CE5691-E2C4-6748-CDB1-D8ED7C851ADF}"/>
          </ac:spMkLst>
        </pc:spChg>
        <pc:spChg chg="add mod">
          <ac:chgData name="Stewart Gale" userId="3647ddd2-6040-41ae-a96d-232c23482af8" providerId="ADAL" clId="{61668EBD-DE82-40B3-BC10-08AD365B64E1}" dt="2025-01-27T10:52:05.408" v="89" actId="207"/>
          <ac:spMkLst>
            <pc:docMk/>
            <pc:sldMk cId="2265919579" sldId="668"/>
            <ac:spMk id="4" creationId="{4C8AC336-8ECE-E8F3-3B75-1C4224AA17CA}"/>
          </ac:spMkLst>
        </pc:spChg>
        <pc:spChg chg="add mod">
          <ac:chgData name="Stewart Gale" userId="3647ddd2-6040-41ae-a96d-232c23482af8" providerId="ADAL" clId="{61668EBD-DE82-40B3-BC10-08AD365B64E1}" dt="2025-01-27T10:52:07.326" v="90" actId="207"/>
          <ac:spMkLst>
            <pc:docMk/>
            <pc:sldMk cId="2265919579" sldId="668"/>
            <ac:spMk id="5" creationId="{68343C0C-40A8-BC47-76EA-30941544F1A2}"/>
          </ac:spMkLst>
        </pc:spChg>
      </pc:sldChg>
    </pc:docChg>
  </pc:docChgLst>
  <pc:docChgLst>
    <pc:chgData name="Stewart Gale" userId="3647ddd2-6040-41ae-a96d-232c23482af8" providerId="ADAL" clId="{0C0E0307-6AEE-49A5-BDA9-82DD0EB7CFF9}"/>
    <pc:docChg chg="undo redo custSel addSld delSld modSld sldOrd modMainMaster modNotesMaster">
      <pc:chgData name="Stewart Gale" userId="3647ddd2-6040-41ae-a96d-232c23482af8" providerId="ADAL" clId="{0C0E0307-6AEE-49A5-BDA9-82DD0EB7CFF9}" dt="2023-08-25T02:02:08.491" v="2999"/>
      <pc:docMkLst>
        <pc:docMk/>
      </pc:docMkLst>
      <pc:sldChg chg="addSp delSp modSp mod modAnim">
        <pc:chgData name="Stewart Gale" userId="3647ddd2-6040-41ae-a96d-232c23482af8" providerId="ADAL" clId="{0C0E0307-6AEE-49A5-BDA9-82DD0EB7CFF9}" dt="2023-08-24T12:39:02.406" v="224" actId="1036"/>
        <pc:sldMkLst>
          <pc:docMk/>
          <pc:sldMk cId="3706052693" sldId="636"/>
        </pc:sldMkLst>
      </pc:sldChg>
      <pc:sldChg chg="addSp delSp modSp mod">
        <pc:chgData name="Stewart Gale" userId="3647ddd2-6040-41ae-a96d-232c23482af8" providerId="ADAL" clId="{0C0E0307-6AEE-49A5-BDA9-82DD0EB7CFF9}" dt="2023-08-24T15:08:39.596" v="549" actId="1076"/>
        <pc:sldMkLst>
          <pc:docMk/>
          <pc:sldMk cId="1723936360" sldId="637"/>
        </pc:sldMkLst>
      </pc:sldChg>
      <pc:sldChg chg="addSp delSp modSp add mod modAnim">
        <pc:chgData name="Stewart Gale" userId="3647ddd2-6040-41ae-a96d-232c23482af8" providerId="ADAL" clId="{0C0E0307-6AEE-49A5-BDA9-82DD0EB7CFF9}" dt="2023-08-24T18:09:57.306" v="2409"/>
        <pc:sldMkLst>
          <pc:docMk/>
          <pc:sldMk cId="209510969" sldId="638"/>
        </pc:sldMkLst>
      </pc:sldChg>
      <pc:sldChg chg="addSp delSp modSp mod modAnim">
        <pc:chgData name="Stewart Gale" userId="3647ddd2-6040-41ae-a96d-232c23482af8" providerId="ADAL" clId="{0C0E0307-6AEE-49A5-BDA9-82DD0EB7CFF9}" dt="2023-08-24T15:13:19.484" v="609"/>
        <pc:sldMkLst>
          <pc:docMk/>
          <pc:sldMk cId="2660792787" sldId="639"/>
        </pc:sldMkLst>
      </pc:sldChg>
      <pc:sldChg chg="addSp delSp modSp mod modAnim">
        <pc:chgData name="Stewart Gale" userId="3647ddd2-6040-41ae-a96d-232c23482af8" providerId="ADAL" clId="{0C0E0307-6AEE-49A5-BDA9-82DD0EB7CFF9}" dt="2023-08-25T01:45:42.601" v="2796" actId="113"/>
        <pc:sldMkLst>
          <pc:docMk/>
          <pc:sldMk cId="123064037" sldId="645"/>
        </pc:sldMkLst>
      </pc:sldChg>
      <pc:sldChg chg="addSp delSp modSp add mod delAnim modAnim">
        <pc:chgData name="Stewart Gale" userId="3647ddd2-6040-41ae-a96d-232c23482af8" providerId="ADAL" clId="{0C0E0307-6AEE-49A5-BDA9-82DD0EB7CFF9}" dt="2023-08-25T02:01:47.815" v="2997"/>
        <pc:sldMkLst>
          <pc:docMk/>
          <pc:sldMk cId="481937231" sldId="646"/>
        </pc:sldMkLst>
      </pc:sldChg>
      <pc:sldChg chg="addSp delSp modSp del mod delAnim modAnim">
        <pc:chgData name="Stewart Gale" userId="3647ddd2-6040-41ae-a96d-232c23482af8" providerId="ADAL" clId="{0C0E0307-6AEE-49A5-BDA9-82DD0EB7CFF9}" dt="2023-08-25T01:20:27.148" v="2548" actId="47"/>
        <pc:sldMkLst>
          <pc:docMk/>
          <pc:sldMk cId="2047610157" sldId="649"/>
        </pc:sldMkLst>
      </pc:sldChg>
      <pc:sldChg chg="addSp delSp modSp del mod delAnim modAnim">
        <pc:chgData name="Stewart Gale" userId="3647ddd2-6040-41ae-a96d-232c23482af8" providerId="ADAL" clId="{0C0E0307-6AEE-49A5-BDA9-82DD0EB7CFF9}" dt="2023-08-25T01:20:25.098" v="2545" actId="47"/>
        <pc:sldMkLst>
          <pc:docMk/>
          <pc:sldMk cId="1299139244" sldId="650"/>
        </pc:sldMkLst>
      </pc:sldChg>
      <pc:sldChg chg="delSp modSp add del mod delAnim">
        <pc:chgData name="Stewart Gale" userId="3647ddd2-6040-41ae-a96d-232c23482af8" providerId="ADAL" clId="{0C0E0307-6AEE-49A5-BDA9-82DD0EB7CFF9}" dt="2023-08-25T01:20:23.698" v="2543" actId="47"/>
        <pc:sldMkLst>
          <pc:docMk/>
          <pc:sldMk cId="3571971004" sldId="651"/>
        </pc:sldMkLst>
      </pc:sldChg>
      <pc:sldChg chg="addSp delSp modSp mod">
        <pc:chgData name="Stewart Gale" userId="3647ddd2-6040-41ae-a96d-232c23482af8" providerId="ADAL" clId="{0C0E0307-6AEE-49A5-BDA9-82DD0EB7CFF9}" dt="2023-08-24T15:05:02.725" v="498" actId="120"/>
        <pc:sldMkLst>
          <pc:docMk/>
          <pc:sldMk cId="281954445" sldId="653"/>
        </pc:sldMkLst>
      </pc:sldChg>
      <pc:sldChg chg="addSp delSp modSp del mod">
        <pc:chgData name="Stewart Gale" userId="3647ddd2-6040-41ae-a96d-232c23482af8" providerId="ADAL" clId="{0C0E0307-6AEE-49A5-BDA9-82DD0EB7CFF9}" dt="2023-08-25T01:20:26.768" v="2547" actId="47"/>
        <pc:sldMkLst>
          <pc:docMk/>
          <pc:sldMk cId="4237675240" sldId="655"/>
        </pc:sldMkLst>
      </pc:sldChg>
      <pc:sldChg chg="addSp delSp modSp del mod modAnim">
        <pc:chgData name="Stewart Gale" userId="3647ddd2-6040-41ae-a96d-232c23482af8" providerId="ADAL" clId="{0C0E0307-6AEE-49A5-BDA9-82DD0EB7CFF9}" dt="2023-08-25T01:20:25.711" v="2546" actId="47"/>
        <pc:sldMkLst>
          <pc:docMk/>
          <pc:sldMk cId="3631977591" sldId="656"/>
        </pc:sldMkLst>
      </pc:sldChg>
      <pc:sldChg chg="delSp modSp mod">
        <pc:chgData name="Stewart Gale" userId="3647ddd2-6040-41ae-a96d-232c23482af8" providerId="ADAL" clId="{0C0E0307-6AEE-49A5-BDA9-82DD0EB7CFF9}" dt="2023-08-25T02:01:06.210" v="2996" actId="20577"/>
        <pc:sldMkLst>
          <pc:docMk/>
          <pc:sldMk cId="3370646052" sldId="657"/>
        </pc:sldMkLst>
      </pc:sldChg>
      <pc:sldChg chg="addSp delSp modSp mod">
        <pc:chgData name="Stewart Gale" userId="3647ddd2-6040-41ae-a96d-232c23482af8" providerId="ADAL" clId="{0C0E0307-6AEE-49A5-BDA9-82DD0EB7CFF9}" dt="2023-08-24T17:49:36.470" v="2006" actId="113"/>
        <pc:sldMkLst>
          <pc:docMk/>
          <pc:sldMk cId="3130195006" sldId="658"/>
        </pc:sldMkLst>
      </pc:sldChg>
      <pc:sldChg chg="addSp delSp modSp add mod ord">
        <pc:chgData name="Stewart Gale" userId="3647ddd2-6040-41ae-a96d-232c23482af8" providerId="ADAL" clId="{0C0E0307-6AEE-49A5-BDA9-82DD0EB7CFF9}" dt="2023-08-24T12:40:00.014" v="254" actId="1076"/>
        <pc:sldMkLst>
          <pc:docMk/>
          <pc:sldMk cId="2524561388" sldId="659"/>
        </pc:sldMkLst>
      </pc:sldChg>
      <pc:sldChg chg="addSp delSp modSp new mod modAnim">
        <pc:chgData name="Stewart Gale" userId="3647ddd2-6040-41ae-a96d-232c23482af8" providerId="ADAL" clId="{0C0E0307-6AEE-49A5-BDA9-82DD0EB7CFF9}" dt="2023-08-24T15:18:07.552" v="825" actId="1076"/>
        <pc:sldMkLst>
          <pc:docMk/>
          <pc:sldMk cId="590492992" sldId="660"/>
        </pc:sldMkLst>
      </pc:sldChg>
      <pc:sldChg chg="add del">
        <pc:chgData name="Stewart Gale" userId="3647ddd2-6040-41ae-a96d-232c23482af8" providerId="ADAL" clId="{0C0E0307-6AEE-49A5-BDA9-82DD0EB7CFF9}" dt="2023-08-24T15:14:03.229" v="621"/>
        <pc:sldMkLst>
          <pc:docMk/>
          <pc:sldMk cId="596239106" sldId="661"/>
        </pc:sldMkLst>
      </pc:sldChg>
      <pc:sldChg chg="addSp delSp modSp new del mod">
        <pc:chgData name="Stewart Gale" userId="3647ddd2-6040-41ae-a96d-232c23482af8" providerId="ADAL" clId="{0C0E0307-6AEE-49A5-BDA9-82DD0EB7CFF9}" dt="2023-08-25T01:20:27.895" v="2549" actId="47"/>
        <pc:sldMkLst>
          <pc:docMk/>
          <pc:sldMk cId="1744779366" sldId="661"/>
        </pc:sldMkLst>
      </pc:sldChg>
      <pc:sldChg chg="addSp delSp modSp add del mod delAnim modAnim">
        <pc:chgData name="Stewart Gale" userId="3647ddd2-6040-41ae-a96d-232c23482af8" providerId="ADAL" clId="{0C0E0307-6AEE-49A5-BDA9-82DD0EB7CFF9}" dt="2023-08-25T01:20:24.494" v="2544" actId="47"/>
        <pc:sldMkLst>
          <pc:docMk/>
          <pc:sldMk cId="2906683910" sldId="662"/>
        </pc:sldMkLst>
      </pc:sldChg>
      <pc:sldChg chg="addSp delSp modSp new mod delAnim modAnim">
        <pc:chgData name="Stewart Gale" userId="3647ddd2-6040-41ae-a96d-232c23482af8" providerId="ADAL" clId="{0C0E0307-6AEE-49A5-BDA9-82DD0EB7CFF9}" dt="2023-08-24T18:01:27.424" v="2167" actId="1076"/>
        <pc:sldMkLst>
          <pc:docMk/>
          <pc:sldMk cId="468205335" sldId="663"/>
        </pc:sldMkLst>
      </pc:sldChg>
      <pc:sldChg chg="addSp delSp modSp add mod delAnim modAnim">
        <pc:chgData name="Stewart Gale" userId="3647ddd2-6040-41ae-a96d-232c23482af8" providerId="ADAL" clId="{0C0E0307-6AEE-49A5-BDA9-82DD0EB7CFF9}" dt="2023-08-24T18:04:27.111" v="2254"/>
        <pc:sldMkLst>
          <pc:docMk/>
          <pc:sldMk cId="3917721396" sldId="664"/>
        </pc:sldMkLst>
      </pc:sldChg>
      <pc:sldChg chg="addSp delSp modSp new mod ord modAnim">
        <pc:chgData name="Stewart Gale" userId="3647ddd2-6040-41ae-a96d-232c23482af8" providerId="ADAL" clId="{0C0E0307-6AEE-49A5-BDA9-82DD0EB7CFF9}" dt="2023-08-25T02:02:08.491" v="2999"/>
        <pc:sldMkLst>
          <pc:docMk/>
          <pc:sldMk cId="3650257483" sldId="665"/>
        </pc:sldMkLst>
      </pc:sldChg>
      <pc:sldChg chg="new del">
        <pc:chgData name="Stewart Gale" userId="3647ddd2-6040-41ae-a96d-232c23482af8" providerId="ADAL" clId="{0C0E0307-6AEE-49A5-BDA9-82DD0EB7CFF9}" dt="2023-08-24T18:04:53.528" v="2257" actId="47"/>
        <pc:sldMkLst>
          <pc:docMk/>
          <pc:sldMk cId="3947688555" sldId="665"/>
        </pc:sldMkLst>
      </pc:sldChg>
      <pc:sldChg chg="addSp modSp new del mod">
        <pc:chgData name="Stewart Gale" userId="3647ddd2-6040-41ae-a96d-232c23482af8" providerId="ADAL" clId="{0C0E0307-6AEE-49A5-BDA9-82DD0EB7CFF9}" dt="2023-08-24T18:19:31.881" v="2524" actId="2696"/>
        <pc:sldMkLst>
          <pc:docMk/>
          <pc:sldMk cId="1569336523" sldId="666"/>
        </pc:sldMkLst>
      </pc:sldChg>
      <pc:sldChg chg="addSp delSp modSp add mod modAnim">
        <pc:chgData name="Stewart Gale" userId="3647ddd2-6040-41ae-a96d-232c23482af8" providerId="ADAL" clId="{0C0E0307-6AEE-49A5-BDA9-82DD0EB7CFF9}" dt="2023-08-25T01:38:08.639" v="2689"/>
        <pc:sldMkLst>
          <pc:docMk/>
          <pc:sldMk cId="1948081715" sldId="666"/>
        </pc:sldMkLst>
      </pc:sldChg>
      <pc:sldChg chg="addSp delSp modSp add mod modAnim">
        <pc:chgData name="Stewart Gale" userId="3647ddd2-6040-41ae-a96d-232c23482af8" providerId="ADAL" clId="{0C0E0307-6AEE-49A5-BDA9-82DD0EB7CFF9}" dt="2023-08-25T02:00:04.389" v="2990" actId="1036"/>
        <pc:sldMkLst>
          <pc:docMk/>
          <pc:sldMk cId="4053726794" sldId="667"/>
        </pc:sldMkLst>
      </pc:sldChg>
      <pc:sldMasterChg chg="modSp modSldLayout">
        <pc:chgData name="Stewart Gale" userId="3647ddd2-6040-41ae-a96d-232c23482af8" providerId="ADAL" clId="{0C0E0307-6AEE-49A5-BDA9-82DD0EB7CFF9}" dt="2023-08-24T12:31:34.287" v="0"/>
        <pc:sldMasterMkLst>
          <pc:docMk/>
          <pc:sldMasterMk cId="3896745248" sldId="2147483648"/>
        </pc:sldMasterMkLst>
        <pc:sldLayoutChg chg="modSp">
          <pc:chgData name="Stewart Gale" userId="3647ddd2-6040-41ae-a96d-232c23482af8" providerId="ADAL" clId="{0C0E0307-6AEE-49A5-BDA9-82DD0EB7CFF9}" dt="2023-08-24T12:31:34.287" v="0"/>
          <pc:sldLayoutMkLst>
            <pc:docMk/>
            <pc:sldMasterMk cId="3896745248" sldId="2147483648"/>
            <pc:sldLayoutMk cId="4281611480" sldId="2147483649"/>
          </pc:sldLayoutMkLst>
        </pc:sldLayoutChg>
        <pc:sldLayoutChg chg="modSp">
          <pc:chgData name="Stewart Gale" userId="3647ddd2-6040-41ae-a96d-232c23482af8" providerId="ADAL" clId="{0C0E0307-6AEE-49A5-BDA9-82DD0EB7CFF9}" dt="2023-08-24T12:31:34.287" v="0"/>
          <pc:sldLayoutMkLst>
            <pc:docMk/>
            <pc:sldMasterMk cId="3896745248" sldId="2147483648"/>
            <pc:sldLayoutMk cId="2932520356" sldId="2147483651"/>
          </pc:sldLayoutMkLst>
        </pc:sldLayoutChg>
        <pc:sldLayoutChg chg="modSp">
          <pc:chgData name="Stewart Gale" userId="3647ddd2-6040-41ae-a96d-232c23482af8" providerId="ADAL" clId="{0C0E0307-6AEE-49A5-BDA9-82DD0EB7CFF9}" dt="2023-08-24T12:31:34.287" v="0"/>
          <pc:sldLayoutMkLst>
            <pc:docMk/>
            <pc:sldMasterMk cId="3896745248" sldId="2147483648"/>
            <pc:sldLayoutMk cId="566172462" sldId="2147483652"/>
          </pc:sldLayoutMkLst>
        </pc:sldLayoutChg>
        <pc:sldLayoutChg chg="modSp">
          <pc:chgData name="Stewart Gale" userId="3647ddd2-6040-41ae-a96d-232c23482af8" providerId="ADAL" clId="{0C0E0307-6AEE-49A5-BDA9-82DD0EB7CFF9}" dt="2023-08-24T12:31:34.287" v="0"/>
          <pc:sldLayoutMkLst>
            <pc:docMk/>
            <pc:sldMasterMk cId="3896745248" sldId="2147483648"/>
            <pc:sldLayoutMk cId="4020052510" sldId="2147483653"/>
          </pc:sldLayoutMkLst>
        </pc:sldLayoutChg>
        <pc:sldLayoutChg chg="modSp">
          <pc:chgData name="Stewart Gale" userId="3647ddd2-6040-41ae-a96d-232c23482af8" providerId="ADAL" clId="{0C0E0307-6AEE-49A5-BDA9-82DD0EB7CFF9}" dt="2023-08-24T12:31:34.287" v="0"/>
          <pc:sldLayoutMkLst>
            <pc:docMk/>
            <pc:sldMasterMk cId="3896745248" sldId="2147483648"/>
            <pc:sldLayoutMk cId="2997128530" sldId="2147483656"/>
          </pc:sldLayoutMkLst>
        </pc:sldLayoutChg>
        <pc:sldLayoutChg chg="modSp">
          <pc:chgData name="Stewart Gale" userId="3647ddd2-6040-41ae-a96d-232c23482af8" providerId="ADAL" clId="{0C0E0307-6AEE-49A5-BDA9-82DD0EB7CFF9}" dt="2023-08-24T12:31:34.287" v="0"/>
          <pc:sldLayoutMkLst>
            <pc:docMk/>
            <pc:sldMasterMk cId="3896745248" sldId="2147483648"/>
            <pc:sldLayoutMk cId="4066496644" sldId="2147483657"/>
          </pc:sldLayoutMkLst>
        </pc:sldLayoutChg>
        <pc:sldLayoutChg chg="modSp">
          <pc:chgData name="Stewart Gale" userId="3647ddd2-6040-41ae-a96d-232c23482af8" providerId="ADAL" clId="{0C0E0307-6AEE-49A5-BDA9-82DD0EB7CFF9}" dt="2023-08-24T12:31:34.287" v="0"/>
          <pc:sldLayoutMkLst>
            <pc:docMk/>
            <pc:sldMasterMk cId="3896745248" sldId="2147483648"/>
            <pc:sldLayoutMk cId="962211328"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28/01/2025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28/01/2025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28/01/2025</a:t>
            </a:fld>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500.png"/><Relationship Id="rId1" Type="http://schemas.openxmlformats.org/officeDocument/2006/relationships/slideLayout" Target="../slideLayouts/slideLayout7.xml"/><Relationship Id="rId5" Type="http://schemas.openxmlformats.org/officeDocument/2006/relationships/image" Target="../media/image530.png"/><Relationship Id="rId4" Type="http://schemas.openxmlformats.org/officeDocument/2006/relationships/image" Target="../media/image520.png"/></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1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1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10.png"/><Relationship Id="rId7" Type="http://schemas.openxmlformats.org/officeDocument/2006/relationships/image" Target="../media/image7.png"/><Relationship Id="rId2" Type="http://schemas.openxmlformats.org/officeDocument/2006/relationships/image" Target="../media/image210.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9376" y="185727"/>
            <a:ext cx="11377264" cy="6555641"/>
          </a:xfrm>
          <a:prstGeom prst="rect">
            <a:avLst/>
          </a:prstGeom>
          <a:noFill/>
        </p:spPr>
        <p:txBody>
          <a:bodyPr wrap="square" rtlCol="0">
            <a:spAutoFit/>
          </a:bodyPr>
          <a:lstStyle/>
          <a:p>
            <a:pPr algn="ctr"/>
            <a:r>
              <a:rPr lang="en-GB" sz="11000" b="1" dirty="0"/>
              <a:t>Integration</a:t>
            </a:r>
          </a:p>
          <a:p>
            <a:pPr algn="ctr"/>
            <a:r>
              <a:rPr lang="en-GB" sz="11000" dirty="0"/>
              <a:t>Limits</a:t>
            </a:r>
          </a:p>
          <a:p>
            <a:pPr algn="ctr"/>
            <a:endParaRPr lang="en-GB" sz="2400" dirty="0"/>
          </a:p>
          <a:p>
            <a:pPr algn="ctr"/>
            <a:r>
              <a:rPr lang="en-GB" sz="8800" dirty="0"/>
              <a:t>Chapter 13</a:t>
            </a:r>
          </a:p>
          <a:p>
            <a:pPr algn="ctr"/>
            <a:r>
              <a:rPr lang="en-GB" sz="8800" dirty="0"/>
              <a:t>(Part 2 of 3)</a:t>
            </a:r>
          </a:p>
        </p:txBody>
      </p:sp>
    </p:spTree>
    <p:extLst>
      <p:ext uri="{BB962C8B-B14F-4D97-AF65-F5344CB8AC3E}">
        <p14:creationId xmlns:p14="http://schemas.microsoft.com/office/powerpoint/2010/main" val="3370646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8" name="TextBox 17"/>
              <p:cNvSpPr txBox="1"/>
              <p:nvPr/>
            </p:nvSpPr>
            <p:spPr>
              <a:xfrm>
                <a:off x="1343472" y="1923318"/>
                <a:ext cx="9217024" cy="2991909"/>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5400" dirty="0">
                    <a:solidFill>
                      <a:schemeClr val="tx1"/>
                    </a:solidFill>
                  </a:rPr>
                  <a:t>You can use the </a:t>
                </a:r>
                <a14:m>
                  <m:oMath xmlns:m="http://schemas.openxmlformats.org/officeDocument/2006/math">
                    <m:d>
                      <m:dPr>
                        <m:begChr m:val="⟦"/>
                        <m:endChr m:val="⟧"/>
                        <m:ctrlPr>
                          <a:rPr lang="en-GB" sz="5400" i="1">
                            <a:solidFill>
                              <a:schemeClr val="tx1"/>
                            </a:solidFill>
                            <a:latin typeface="Cambria Math" panose="02040503050406030204" pitchFamily="18" charset="0"/>
                          </a:rPr>
                        </m:ctrlPr>
                      </m:dPr>
                      <m:e>
                        <m:nary>
                          <m:naryPr>
                            <m:ctrlPr>
                              <a:rPr lang="en-GB" sz="5400" i="1">
                                <a:solidFill>
                                  <a:schemeClr val="tx1"/>
                                </a:solidFill>
                                <a:latin typeface="Cambria Math" panose="02040503050406030204" pitchFamily="18" charset="0"/>
                              </a:rPr>
                            </m:ctrlPr>
                          </m:naryPr>
                          <m:sub>
                            <m:r>
                              <a:rPr lang="en-GB" sz="5400" i="1">
                                <a:solidFill>
                                  <a:schemeClr val="tx1"/>
                                </a:solidFill>
                                <a:latin typeface="Cambria Math" panose="02040503050406030204" pitchFamily="18" charset="0"/>
                              </a:rPr>
                              <m:t>𝑏</m:t>
                            </m:r>
                          </m:sub>
                          <m:sup>
                            <m:r>
                              <a:rPr lang="en-GB" sz="5400" i="1">
                                <a:solidFill>
                                  <a:schemeClr val="tx1"/>
                                </a:solidFill>
                                <a:latin typeface="Cambria Math" panose="02040503050406030204" pitchFamily="18" charset="0"/>
                              </a:rPr>
                              <m:t>𝑎</m:t>
                            </m:r>
                          </m:sup>
                          <m:e>
                            <m:r>
                              <a:rPr lang="en-GB" sz="5400" i="1">
                                <a:solidFill>
                                  <a:schemeClr val="tx1"/>
                                </a:solidFill>
                                <a:latin typeface="Cambria Math" panose="02040503050406030204" pitchFamily="18" charset="0"/>
                              </a:rPr>
                              <m:t>□</m:t>
                            </m:r>
                          </m:e>
                        </m:nary>
                      </m:e>
                    </m:d>
                  </m:oMath>
                </a14:m>
                <a:r>
                  <a:rPr lang="en-GB" sz="5400" dirty="0">
                    <a:solidFill>
                      <a:schemeClr val="tx1"/>
                    </a:solidFill>
                  </a:rPr>
                  <a:t> button </a:t>
                </a:r>
              </a:p>
              <a:p>
                <a:pPr algn="ctr"/>
                <a:r>
                  <a:rPr lang="en-GB" sz="5400" dirty="0">
                    <a:solidFill>
                      <a:schemeClr val="tx1"/>
                    </a:solidFill>
                  </a:rPr>
                  <a:t>on your calculator to </a:t>
                </a:r>
              </a:p>
              <a:p>
                <a:pPr algn="ctr"/>
                <a:r>
                  <a:rPr lang="en-GB" sz="5400" dirty="0">
                    <a:solidFill>
                      <a:schemeClr val="tx1"/>
                    </a:solidFill>
                  </a:rPr>
                  <a:t>evaluate definite integrals. </a:t>
                </a:r>
              </a:p>
            </p:txBody>
          </p:sp>
        </mc:Choice>
        <mc:Fallback xmlns="">
          <p:sp>
            <p:nvSpPr>
              <p:cNvPr id="18" name="TextBox 17"/>
              <p:cNvSpPr txBox="1">
                <a:spLocks noRot="1" noChangeAspect="1" noMove="1" noResize="1" noEditPoints="1" noAdjustHandles="1" noChangeArrowheads="1" noChangeShapeType="1" noTextEdit="1"/>
              </p:cNvSpPr>
              <p:nvPr/>
            </p:nvSpPr>
            <p:spPr>
              <a:xfrm>
                <a:off x="1343472" y="1923318"/>
                <a:ext cx="9217024" cy="2991909"/>
              </a:xfrm>
              <a:prstGeom prst="rect">
                <a:avLst/>
              </a:prstGeom>
              <a:blipFill>
                <a:blip r:embed="rId2"/>
                <a:stretch>
                  <a:fillRect l="-595" r="-2249" b="-11633"/>
                </a:stretch>
              </a:blipFill>
              <a:ln>
                <a:noFill/>
              </a:ln>
            </p:spPr>
            <p:txBody>
              <a:bodyPr/>
              <a:lstStyle/>
              <a:p>
                <a:r>
                  <a:rPr lang="en-GB">
                    <a:noFill/>
                  </a:rPr>
                  <a:t> </a:t>
                </a:r>
              </a:p>
            </p:txBody>
          </p:sp>
        </mc:Fallback>
      </mc:AlternateContent>
      <p:sp>
        <p:nvSpPr>
          <p:cNvPr id="6" name="TextBox 5">
            <a:extLst>
              <a:ext uri="{FF2B5EF4-FFF2-40B4-BE49-F238E27FC236}">
                <a16:creationId xmlns:a16="http://schemas.microsoft.com/office/drawing/2014/main" id="{A10FB716-53C3-27DC-B924-7E4CE0AF5F2E}"/>
              </a:ext>
            </a:extLst>
          </p:cNvPr>
          <p:cNvSpPr txBox="1"/>
          <p:nvPr/>
        </p:nvSpPr>
        <p:spPr>
          <a:xfrm>
            <a:off x="2423592" y="449666"/>
            <a:ext cx="7272808" cy="101566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0" i="0" u="none" strike="noStrike" kern="1200" cap="none" spc="0" normalizeH="0" baseline="0" noProof="0" dirty="0">
                <a:ln>
                  <a:noFill/>
                </a:ln>
                <a:solidFill>
                  <a:prstClr val="white"/>
                </a:solidFill>
                <a:effectLst/>
                <a:uLnTx/>
                <a:uFillTx/>
                <a:latin typeface="Calibri"/>
                <a:ea typeface="+mn-ea"/>
                <a:cs typeface="+mn-cs"/>
              </a:rPr>
              <a:t>Integration – Limits</a:t>
            </a:r>
          </a:p>
        </p:txBody>
      </p:sp>
      <p:sp>
        <p:nvSpPr>
          <p:cNvPr id="8" name="TextBox 7">
            <a:extLst>
              <a:ext uri="{FF2B5EF4-FFF2-40B4-BE49-F238E27FC236}">
                <a16:creationId xmlns:a16="http://schemas.microsoft.com/office/drawing/2014/main" id="{61C9B6A6-BF1F-DC20-1F15-98093EDDBD97}"/>
              </a:ext>
            </a:extLst>
          </p:cNvPr>
          <p:cNvSpPr txBox="1"/>
          <p:nvPr/>
        </p:nvSpPr>
        <p:spPr>
          <a:xfrm>
            <a:off x="911424" y="5373216"/>
            <a:ext cx="10585176"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i="0" u="none" strike="noStrike" kern="1200" cap="none" spc="0" normalizeH="0" baseline="0" noProof="0" dirty="0">
                <a:ln>
                  <a:noFill/>
                </a:ln>
                <a:solidFill>
                  <a:prstClr val="black"/>
                </a:solidFill>
                <a:effectLst/>
                <a:uLnTx/>
                <a:uFillTx/>
                <a:latin typeface="Calibri"/>
                <a:ea typeface="+mn-ea"/>
                <a:cs typeface="+mn-cs"/>
              </a:rPr>
              <a:t>But only use it to check your answer.</a:t>
            </a:r>
          </a:p>
        </p:txBody>
      </p:sp>
    </p:spTree>
    <p:extLst>
      <p:ext uri="{BB962C8B-B14F-4D97-AF65-F5344CB8AC3E}">
        <p14:creationId xmlns:p14="http://schemas.microsoft.com/office/powerpoint/2010/main" val="1723936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7" name="TextBox 16"/>
              <p:cNvSpPr txBox="1"/>
              <p:nvPr/>
            </p:nvSpPr>
            <p:spPr>
              <a:xfrm>
                <a:off x="335360" y="287010"/>
                <a:ext cx="11449272" cy="132343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sz="4000" dirty="0"/>
                  <a:t>Find the area of the finite region between the curve </a:t>
                </a:r>
              </a:p>
              <a:p>
                <a:pPr algn="ctr"/>
                <a:r>
                  <a:rPr lang="en-GB" sz="4000" dirty="0"/>
                  <a:t>with equation </a:t>
                </a:r>
                <a14:m>
                  <m:oMath xmlns:m="http://schemas.openxmlformats.org/officeDocument/2006/math">
                    <m:r>
                      <a:rPr lang="en-GB" sz="4000" i="1">
                        <a:latin typeface="Cambria Math" panose="02040503050406030204" pitchFamily="18" charset="0"/>
                      </a:rPr>
                      <m:t>𝑦</m:t>
                    </m:r>
                    <m:r>
                      <a:rPr lang="en-GB" sz="4000" i="1">
                        <a:latin typeface="Cambria Math" panose="02040503050406030204" pitchFamily="18" charset="0"/>
                      </a:rPr>
                      <m:t>=20−</m:t>
                    </m:r>
                    <m:r>
                      <a:rPr lang="en-GB" sz="4000" i="1">
                        <a:latin typeface="Cambria Math" panose="02040503050406030204" pitchFamily="18" charset="0"/>
                      </a:rPr>
                      <m:t>𝑥</m:t>
                    </m:r>
                    <m:r>
                      <a:rPr lang="en-GB" sz="4000" i="1">
                        <a:latin typeface="Cambria Math" panose="02040503050406030204" pitchFamily="18" charset="0"/>
                      </a:rPr>
                      <m:t>−</m:t>
                    </m:r>
                    <m:sSup>
                      <m:sSupPr>
                        <m:ctrlPr>
                          <a:rPr lang="en-GB" sz="4000" i="1">
                            <a:latin typeface="Cambria Math" panose="02040503050406030204" pitchFamily="18" charset="0"/>
                          </a:rPr>
                        </m:ctrlPr>
                      </m:sSupPr>
                      <m:e>
                        <m:r>
                          <a:rPr lang="en-GB" sz="4000" i="1">
                            <a:latin typeface="Cambria Math" panose="02040503050406030204" pitchFamily="18" charset="0"/>
                          </a:rPr>
                          <m:t>𝑥</m:t>
                        </m:r>
                      </m:e>
                      <m:sup>
                        <m:r>
                          <a:rPr lang="en-GB" sz="4000" i="1">
                            <a:latin typeface="Cambria Math" panose="02040503050406030204" pitchFamily="18" charset="0"/>
                          </a:rPr>
                          <m:t>2</m:t>
                        </m:r>
                      </m:sup>
                    </m:sSup>
                  </m:oMath>
                </a14:m>
                <a:r>
                  <a:rPr lang="en-GB" sz="4000" dirty="0"/>
                  <a:t> and the </a:t>
                </a:r>
                <a14:m>
                  <m:oMath xmlns:m="http://schemas.openxmlformats.org/officeDocument/2006/math">
                    <m:r>
                      <a:rPr lang="en-GB" sz="4000" i="1">
                        <a:latin typeface="Cambria Math" panose="02040503050406030204" pitchFamily="18" charset="0"/>
                      </a:rPr>
                      <m:t>𝑥</m:t>
                    </m:r>
                  </m:oMath>
                </a14:m>
                <a:r>
                  <a:rPr lang="en-GB" sz="4000" dirty="0"/>
                  <a:t>-axis.</a:t>
                </a:r>
              </a:p>
            </p:txBody>
          </p:sp>
        </mc:Choice>
        <mc:Fallback xmlns="">
          <p:sp>
            <p:nvSpPr>
              <p:cNvPr id="17" name="TextBox 16"/>
              <p:cNvSpPr txBox="1">
                <a:spLocks noRot="1" noChangeAspect="1" noMove="1" noResize="1" noEditPoints="1" noAdjustHandles="1" noChangeArrowheads="1" noChangeShapeType="1" noTextEdit="1"/>
              </p:cNvSpPr>
              <p:nvPr/>
            </p:nvSpPr>
            <p:spPr>
              <a:xfrm>
                <a:off x="335360" y="287010"/>
                <a:ext cx="11449272" cy="1323439"/>
              </a:xfrm>
              <a:prstGeom prst="rect">
                <a:avLst/>
              </a:prstGeom>
              <a:blipFill>
                <a:blip r:embed="rId2"/>
                <a:stretch>
                  <a:fillRect t="-2058" b="-11934"/>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6077908" y="1773531"/>
                <a:ext cx="3122941" cy="105932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nary>
                        <m:naryPr>
                          <m:ctrlPr>
                            <a:rPr lang="en-GB" sz="2800" i="1">
                              <a:latin typeface="Cambria Math" panose="02040503050406030204" pitchFamily="18" charset="0"/>
                            </a:rPr>
                          </m:ctrlPr>
                        </m:naryPr>
                        <m:sub>
                          <m:r>
                            <a:rPr lang="en-US" sz="2800" i="1">
                              <a:latin typeface="Cambria Math" panose="02040503050406030204" pitchFamily="18" charset="0"/>
                            </a:rPr>
                            <m:t>−</m:t>
                          </m:r>
                          <m:r>
                            <a:rPr lang="en-GB" sz="2800" i="1">
                              <a:latin typeface="Cambria Math" panose="02040503050406030204" pitchFamily="18" charset="0"/>
                            </a:rPr>
                            <m:t>5</m:t>
                          </m:r>
                        </m:sub>
                        <m:sup>
                          <m:r>
                            <a:rPr lang="en-GB" sz="2800" i="1">
                              <a:latin typeface="Cambria Math" panose="02040503050406030204" pitchFamily="18" charset="0"/>
                            </a:rPr>
                            <m:t>4</m:t>
                          </m:r>
                        </m:sup>
                        <m:e>
                          <m:r>
                            <a:rPr lang="en-GB" sz="2800" i="1">
                              <a:latin typeface="Cambria Math" panose="02040503050406030204" pitchFamily="18" charset="0"/>
                            </a:rPr>
                            <m:t>20−</m:t>
                          </m:r>
                          <m:r>
                            <a:rPr lang="en-GB" sz="2800" i="1">
                              <a:latin typeface="Cambria Math" panose="02040503050406030204" pitchFamily="18" charset="0"/>
                            </a:rPr>
                            <m:t>𝑥</m:t>
                          </m:r>
                          <m:r>
                            <a:rPr lang="en-GB" sz="2800" i="1">
                              <a:latin typeface="Cambria Math" panose="02040503050406030204" pitchFamily="18" charset="0"/>
                            </a:rPr>
                            <m:t>−</m:t>
                          </m:r>
                          <m:sSup>
                            <m:sSupPr>
                              <m:ctrlPr>
                                <a:rPr lang="en-GB" sz="2800" i="1">
                                  <a:latin typeface="Cambria Math" panose="02040503050406030204" pitchFamily="18" charset="0"/>
                                </a:rPr>
                              </m:ctrlPr>
                            </m:sSupPr>
                            <m:e>
                              <m:r>
                                <a:rPr lang="en-GB" sz="2800" i="1">
                                  <a:latin typeface="Cambria Math" panose="02040503050406030204" pitchFamily="18" charset="0"/>
                                </a:rPr>
                                <m:t>𝑥</m:t>
                              </m:r>
                            </m:e>
                            <m:sup>
                              <m:r>
                                <a:rPr lang="en-GB" sz="2800" i="1">
                                  <a:latin typeface="Cambria Math" panose="02040503050406030204" pitchFamily="18" charset="0"/>
                                </a:rPr>
                                <m:t>2</m:t>
                              </m:r>
                            </m:sup>
                          </m:sSup>
                          <m:r>
                            <a:rPr lang="en-GB" sz="2800" i="1">
                              <a:latin typeface="Cambria Math" panose="02040503050406030204" pitchFamily="18" charset="0"/>
                            </a:rPr>
                            <m:t> </m:t>
                          </m:r>
                          <m:r>
                            <a:rPr lang="en-GB" sz="2800" i="1">
                              <a:latin typeface="Cambria Math" panose="02040503050406030204" pitchFamily="18" charset="0"/>
                            </a:rPr>
                            <m:t>𝑑𝑥</m:t>
                          </m:r>
                        </m:e>
                      </m:nary>
                    </m:oMath>
                  </m:oMathPara>
                </a14:m>
                <a:endParaRPr lang="en-GB" sz="2800" i="1" dirty="0">
                  <a:latin typeface="Cambria Math" panose="02040503050406030204" pitchFamily="18"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6077908" y="1773531"/>
                <a:ext cx="3122941" cy="1059329"/>
              </a:xfrm>
              <a:prstGeom prst="rect">
                <a:avLst/>
              </a:prstGeom>
              <a:blipFill>
                <a:blip r:embed="rId3"/>
                <a:stretch>
                  <a:fillRect/>
                </a:stretch>
              </a:blipFill>
            </p:spPr>
            <p:txBody>
              <a:bodyPr/>
              <a:lstStyle/>
              <a:p>
                <a:r>
                  <a:rPr lang="en-GB">
                    <a:noFill/>
                  </a:rPr>
                  <a:t> </a:t>
                </a:r>
              </a:p>
            </p:txBody>
          </p:sp>
        </mc:Fallback>
      </mc:AlternateContent>
      <p:grpSp>
        <p:nvGrpSpPr>
          <p:cNvPr id="22" name="Group 21"/>
          <p:cNvGrpSpPr/>
          <p:nvPr/>
        </p:nvGrpSpPr>
        <p:grpSpPr>
          <a:xfrm>
            <a:off x="682916" y="1988840"/>
            <a:ext cx="4616470" cy="4269347"/>
            <a:chOff x="687217" y="1983777"/>
            <a:chExt cx="2561430" cy="2297065"/>
          </a:xfrm>
        </p:grpSpPr>
        <p:sp>
          <p:nvSpPr>
            <p:cNvPr id="25" name="Freeform: Shape 24"/>
            <p:cNvSpPr/>
            <p:nvPr/>
          </p:nvSpPr>
          <p:spPr>
            <a:xfrm>
              <a:off x="932635" y="2540858"/>
              <a:ext cx="1661160" cy="1120140"/>
            </a:xfrm>
            <a:custGeom>
              <a:avLst/>
              <a:gdLst>
                <a:gd name="connsiteX0" fmla="*/ 0 w 1661160"/>
                <a:gd name="connsiteY0" fmla="*/ 1120140 h 1120140"/>
                <a:gd name="connsiteX1" fmla="*/ 1661160 w 1661160"/>
                <a:gd name="connsiteY1" fmla="*/ 1120140 h 1120140"/>
                <a:gd name="connsiteX2" fmla="*/ 1493520 w 1661160"/>
                <a:gd name="connsiteY2" fmla="*/ 723900 h 1120140"/>
                <a:gd name="connsiteX3" fmla="*/ 1379220 w 1661160"/>
                <a:gd name="connsiteY3" fmla="*/ 487680 h 1120140"/>
                <a:gd name="connsiteX4" fmla="*/ 1295400 w 1661160"/>
                <a:gd name="connsiteY4" fmla="*/ 327660 h 1120140"/>
                <a:gd name="connsiteX5" fmla="*/ 1181100 w 1661160"/>
                <a:gd name="connsiteY5" fmla="*/ 175260 h 1120140"/>
                <a:gd name="connsiteX6" fmla="*/ 1066800 w 1661160"/>
                <a:gd name="connsiteY6" fmla="*/ 60960 h 1120140"/>
                <a:gd name="connsiteX7" fmla="*/ 967740 w 1661160"/>
                <a:gd name="connsiteY7" fmla="*/ 0 h 1120140"/>
                <a:gd name="connsiteX8" fmla="*/ 883920 w 1661160"/>
                <a:gd name="connsiteY8" fmla="*/ 0 h 1120140"/>
                <a:gd name="connsiteX9" fmla="*/ 762000 w 1661160"/>
                <a:gd name="connsiteY9" fmla="*/ 30480 h 1120140"/>
                <a:gd name="connsiteX10" fmla="*/ 632460 w 1661160"/>
                <a:gd name="connsiteY10" fmla="*/ 129540 h 1120140"/>
                <a:gd name="connsiteX11" fmla="*/ 495300 w 1661160"/>
                <a:gd name="connsiteY11" fmla="*/ 274320 h 1120140"/>
                <a:gd name="connsiteX12" fmla="*/ 381000 w 1661160"/>
                <a:gd name="connsiteY12" fmla="*/ 449580 h 1120140"/>
                <a:gd name="connsiteX13" fmla="*/ 205740 w 1661160"/>
                <a:gd name="connsiteY13" fmla="*/ 723900 h 1120140"/>
                <a:gd name="connsiteX14" fmla="*/ 60960 w 1661160"/>
                <a:gd name="connsiteY14" fmla="*/ 998220 h 1120140"/>
                <a:gd name="connsiteX15" fmla="*/ 0 w 1661160"/>
                <a:gd name="connsiteY15" fmla="*/ 1120140 h 112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61160" h="1120140">
                  <a:moveTo>
                    <a:pt x="0" y="1120140"/>
                  </a:moveTo>
                  <a:lnTo>
                    <a:pt x="1661160" y="1120140"/>
                  </a:lnTo>
                  <a:lnTo>
                    <a:pt x="1493520" y="723900"/>
                  </a:lnTo>
                  <a:lnTo>
                    <a:pt x="1379220" y="487680"/>
                  </a:lnTo>
                  <a:lnTo>
                    <a:pt x="1295400" y="327660"/>
                  </a:lnTo>
                  <a:lnTo>
                    <a:pt x="1181100" y="175260"/>
                  </a:lnTo>
                  <a:lnTo>
                    <a:pt x="1066800" y="60960"/>
                  </a:lnTo>
                  <a:lnTo>
                    <a:pt x="967740" y="0"/>
                  </a:lnTo>
                  <a:lnTo>
                    <a:pt x="883920" y="0"/>
                  </a:lnTo>
                  <a:lnTo>
                    <a:pt x="762000" y="30480"/>
                  </a:lnTo>
                  <a:lnTo>
                    <a:pt x="632460" y="129540"/>
                  </a:lnTo>
                  <a:lnTo>
                    <a:pt x="495300" y="274320"/>
                  </a:lnTo>
                  <a:lnTo>
                    <a:pt x="381000" y="449580"/>
                  </a:lnTo>
                  <a:lnTo>
                    <a:pt x="205740" y="723900"/>
                  </a:lnTo>
                  <a:lnTo>
                    <a:pt x="60960" y="998220"/>
                  </a:lnTo>
                  <a:lnTo>
                    <a:pt x="0" y="1120140"/>
                  </a:lnTo>
                  <a:close/>
                </a:path>
              </a:pathLst>
            </a:custGeom>
            <a:solidFill>
              <a:srgbClr val="92D05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cxnSp>
          <p:nvCxnSpPr>
            <p:cNvPr id="18" name="Straight Arrow Connector 17"/>
            <p:cNvCxnSpPr/>
            <p:nvPr/>
          </p:nvCxnSpPr>
          <p:spPr>
            <a:xfrm flipV="1">
              <a:off x="2045175" y="2178759"/>
              <a:ext cx="0" cy="21020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flipV="1">
              <a:off x="687217" y="3660998"/>
              <a:ext cx="2233149" cy="18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0" name="TextBox 19"/>
                <p:cNvSpPr txBox="1"/>
                <p:nvPr/>
              </p:nvSpPr>
              <p:spPr>
                <a:xfrm>
                  <a:off x="1741596" y="1983777"/>
                  <a:ext cx="392406" cy="31463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𝑦</m:t>
                        </m:r>
                      </m:oMath>
                    </m:oMathPara>
                  </a14:m>
                  <a:endParaRPr lang="en-GB" sz="3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1741596" y="1983777"/>
                  <a:ext cx="392406" cy="314630"/>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2870831" y="3461735"/>
                  <a:ext cx="377816" cy="34775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𝑥</m:t>
                        </m:r>
                      </m:oMath>
                    </m:oMathPara>
                  </a14:m>
                  <a:endParaRPr lang="en-GB" sz="3600" dirty="0"/>
                </a:p>
              </p:txBody>
            </p:sp>
          </mc:Choice>
          <mc:Fallback xmlns="">
            <p:sp>
              <p:nvSpPr>
                <p:cNvPr id="21" name="TextBox 20"/>
                <p:cNvSpPr txBox="1">
                  <a:spLocks noRot="1" noChangeAspect="1" noMove="1" noResize="1" noEditPoints="1" noAdjustHandles="1" noChangeArrowheads="1" noChangeShapeType="1" noTextEdit="1"/>
                </p:cNvSpPr>
                <p:nvPr/>
              </p:nvSpPr>
              <p:spPr>
                <a:xfrm>
                  <a:off x="2870831" y="3461735"/>
                  <a:ext cx="377816" cy="347750"/>
                </a:xfrm>
                <a:prstGeom prst="rect">
                  <a:avLst/>
                </a:prstGeom>
                <a:blipFill>
                  <a:blip r:embed="rId5"/>
                  <a:stretch>
                    <a:fillRect/>
                  </a:stretch>
                </a:blipFill>
              </p:spPr>
              <p:txBody>
                <a:bodyPr/>
                <a:lstStyle/>
                <a:p>
                  <a:r>
                    <a:rPr lang="en-GB">
                      <a:noFill/>
                    </a:rPr>
                    <a:t> </a:t>
                  </a:r>
                </a:p>
              </p:txBody>
            </p:sp>
          </mc:Fallback>
        </mc:AlternateContent>
        <p:sp>
          <p:nvSpPr>
            <p:cNvPr id="24" name="Freeform: Shape 23"/>
            <p:cNvSpPr/>
            <p:nvPr/>
          </p:nvSpPr>
          <p:spPr>
            <a:xfrm>
              <a:off x="699605" y="2529506"/>
              <a:ext cx="2083982" cy="1626792"/>
            </a:xfrm>
            <a:custGeom>
              <a:avLst/>
              <a:gdLst>
                <a:gd name="connsiteX0" fmla="*/ 0 w 2083982"/>
                <a:gd name="connsiteY0" fmla="*/ 1605527 h 1626792"/>
                <a:gd name="connsiteX1" fmla="*/ 1127051 w 2083982"/>
                <a:gd name="connsiteY1" fmla="*/ 11 h 1626792"/>
                <a:gd name="connsiteX2" fmla="*/ 2083982 w 2083982"/>
                <a:gd name="connsiteY2" fmla="*/ 1626792 h 1626792"/>
              </a:gdLst>
              <a:ahLst/>
              <a:cxnLst>
                <a:cxn ang="0">
                  <a:pos x="connsiteX0" y="connsiteY0"/>
                </a:cxn>
                <a:cxn ang="0">
                  <a:pos x="connsiteX1" y="connsiteY1"/>
                </a:cxn>
                <a:cxn ang="0">
                  <a:pos x="connsiteX2" y="connsiteY2"/>
                </a:cxn>
              </a:cxnLst>
              <a:rect l="l" t="t" r="r" b="b"/>
              <a:pathLst>
                <a:path w="2083982" h="1626792">
                  <a:moveTo>
                    <a:pt x="0" y="1605527"/>
                  </a:moveTo>
                  <a:cubicBezTo>
                    <a:pt x="389860" y="800997"/>
                    <a:pt x="779721" y="-3533"/>
                    <a:pt x="1127051" y="11"/>
                  </a:cubicBezTo>
                  <a:cubicBezTo>
                    <a:pt x="1474381" y="3555"/>
                    <a:pt x="1779181" y="815173"/>
                    <a:pt x="2083982" y="162679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mc:AlternateContent xmlns:mc="http://schemas.openxmlformats.org/markup-compatibility/2006" xmlns:a14="http://schemas.microsoft.com/office/drawing/2010/main">
          <mc:Choice Requires="a14">
            <p:sp>
              <p:nvSpPr>
                <p:cNvPr id="27" name="TextBox 26"/>
                <p:cNvSpPr txBox="1"/>
                <p:nvPr/>
              </p:nvSpPr>
              <p:spPr>
                <a:xfrm>
                  <a:off x="854697" y="3652170"/>
                  <a:ext cx="377816" cy="31463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−5</m:t>
                        </m:r>
                      </m:oMath>
                    </m:oMathPara>
                  </a14:m>
                  <a:endParaRPr lang="en-GB" sz="3200" dirty="0"/>
                </a:p>
              </p:txBody>
            </p:sp>
          </mc:Choice>
          <mc:Fallback xmlns="">
            <p:sp>
              <p:nvSpPr>
                <p:cNvPr id="27" name="TextBox 26"/>
                <p:cNvSpPr txBox="1">
                  <a:spLocks noRot="1" noChangeAspect="1" noMove="1" noResize="1" noEditPoints="1" noAdjustHandles="1" noChangeArrowheads="1" noChangeShapeType="1" noTextEdit="1"/>
                </p:cNvSpPr>
                <p:nvPr/>
              </p:nvSpPr>
              <p:spPr>
                <a:xfrm>
                  <a:off x="854697" y="3652170"/>
                  <a:ext cx="377816" cy="314630"/>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2378715" y="3652170"/>
                  <a:ext cx="377816" cy="31463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4</m:t>
                        </m:r>
                      </m:oMath>
                    </m:oMathPara>
                  </a14:m>
                  <a:endParaRPr lang="en-GB" sz="3200" dirty="0"/>
                </a:p>
              </p:txBody>
            </p:sp>
          </mc:Choice>
          <mc:Fallback xmlns="">
            <p:sp>
              <p:nvSpPr>
                <p:cNvPr id="28" name="TextBox 27"/>
                <p:cNvSpPr txBox="1">
                  <a:spLocks noRot="1" noChangeAspect="1" noMove="1" noResize="1" noEditPoints="1" noAdjustHandles="1" noChangeArrowheads="1" noChangeShapeType="1" noTextEdit="1"/>
                </p:cNvSpPr>
                <p:nvPr/>
              </p:nvSpPr>
              <p:spPr>
                <a:xfrm>
                  <a:off x="2378715" y="3652170"/>
                  <a:ext cx="377816" cy="314630"/>
                </a:xfrm>
                <a:prstGeom prst="rect">
                  <a:avLst/>
                </a:prstGeom>
                <a:blipFill>
                  <a:blip r:embed="rId7"/>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E62B141-B58D-AA1A-8E0B-55358990AAA7}"/>
                  </a:ext>
                </a:extLst>
              </p:cNvPr>
              <p:cNvSpPr txBox="1"/>
              <p:nvPr/>
            </p:nvSpPr>
            <p:spPr>
              <a:xfrm>
                <a:off x="5717868" y="3024962"/>
                <a:ext cx="3974703" cy="11932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Sup>
                        <m:sSubSup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SupPr>
                        <m:e>
                          <m:d>
                            <m:dPr>
                              <m:begChr m:val="["/>
                              <m:endChr m:val="]"/>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20</m:t>
                              </m:r>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sSup>
                                <m:sSup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en>
                              </m:f>
                              <m:sSup>
                                <m:sSup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sup>
                              </m:sSup>
                            </m:e>
                          </m:d>
                        </m:e>
                        <m:sub>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−5</m:t>
                          </m:r>
                        </m:sub>
                        <m:sup>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4</m:t>
                          </m:r>
                        </m:sup>
                      </m:sSubSup>
                    </m:oMath>
                  </m:oMathPara>
                </a14:m>
                <a:endParaRPr kumimoji="0" lang="en-GB" sz="2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endParaRPr>
              </a:p>
            </p:txBody>
          </p:sp>
        </mc:Choice>
        <mc:Fallback xmlns="">
          <p:sp>
            <p:nvSpPr>
              <p:cNvPr id="6" name="TextBox 5">
                <a:extLst>
                  <a:ext uri="{FF2B5EF4-FFF2-40B4-BE49-F238E27FC236}">
                    <a16:creationId xmlns:a16="http://schemas.microsoft.com/office/drawing/2014/main" id="{1E62B141-B58D-AA1A-8E0B-55358990AAA7}"/>
                  </a:ext>
                </a:extLst>
              </p:cNvPr>
              <p:cNvSpPr txBox="1">
                <a:spLocks noRot="1" noChangeAspect="1" noMove="1" noResize="1" noEditPoints="1" noAdjustHandles="1" noChangeArrowheads="1" noChangeShapeType="1" noTextEdit="1"/>
              </p:cNvSpPr>
              <p:nvPr/>
            </p:nvSpPr>
            <p:spPr>
              <a:xfrm>
                <a:off x="5717868" y="3024962"/>
                <a:ext cx="3974703" cy="1193275"/>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20CEE12-6764-251E-5F10-C397592C14A8}"/>
                  </a:ext>
                </a:extLst>
              </p:cNvPr>
              <p:cNvSpPr txBox="1"/>
              <p:nvPr/>
            </p:nvSpPr>
            <p:spPr>
              <a:xfrm>
                <a:off x="5663952" y="4521515"/>
                <a:ext cx="6330087" cy="106048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80−8−</m:t>
                          </m:r>
                          <m:f>
                            <m:f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64</m:t>
                              </m:r>
                            </m:num>
                            <m:den>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en>
                          </m:f>
                        </m:e>
                      </m:d>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d>
                        <m:d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−100−</m:t>
                          </m:r>
                          <m:f>
                            <m:f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25</m:t>
                              </m:r>
                            </m:num>
                            <m:den>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125</m:t>
                              </m:r>
                            </m:num>
                            <m:den>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en>
                          </m:f>
                        </m:e>
                      </m:d>
                    </m:oMath>
                  </m:oMathPara>
                </a14:m>
                <a:endParaRPr lang="en-GB" dirty="0"/>
              </a:p>
            </p:txBody>
          </p:sp>
        </mc:Choice>
        <mc:Fallback xmlns="">
          <p:sp>
            <p:nvSpPr>
              <p:cNvPr id="8" name="TextBox 7">
                <a:extLst>
                  <a:ext uri="{FF2B5EF4-FFF2-40B4-BE49-F238E27FC236}">
                    <a16:creationId xmlns:a16="http://schemas.microsoft.com/office/drawing/2014/main" id="{C20CEE12-6764-251E-5F10-C397592C14A8}"/>
                  </a:ext>
                </a:extLst>
              </p:cNvPr>
              <p:cNvSpPr txBox="1">
                <a:spLocks noRot="1" noChangeAspect="1" noMove="1" noResize="1" noEditPoints="1" noAdjustHandles="1" noChangeArrowheads="1" noChangeShapeType="1" noTextEdit="1"/>
              </p:cNvSpPr>
              <p:nvPr/>
            </p:nvSpPr>
            <p:spPr>
              <a:xfrm>
                <a:off x="5663952" y="4521515"/>
                <a:ext cx="6330087" cy="1060483"/>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5E6B7B6-B0EC-C52A-D07B-C69F86C07FA1}"/>
                  </a:ext>
                </a:extLst>
              </p:cNvPr>
              <p:cNvSpPr txBox="1"/>
              <p:nvPr/>
            </p:nvSpPr>
            <p:spPr>
              <a:xfrm>
                <a:off x="5604347" y="5710401"/>
                <a:ext cx="2719714" cy="8989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243</m:t>
                          </m:r>
                        </m:num>
                        <m:den>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800" b="1" i="1" u="none" strike="noStrike" kern="1200" cap="none" spc="0" normalizeH="0" baseline="0" noProof="0">
                          <a:ln>
                            <a:noFill/>
                          </a:ln>
                          <a:solidFill>
                            <a:prstClr val="black"/>
                          </a:solidFill>
                          <a:effectLst/>
                          <a:uLnTx/>
                          <a:uFillTx/>
                          <a:latin typeface="Cambria Math" panose="02040503050406030204" pitchFamily="18" charset="0"/>
                        </a:rPr>
                        <m:t>𝟏𝟐𝟏</m:t>
                      </m:r>
                      <m:r>
                        <a:rPr kumimoji="0" lang="en-US" sz="2800" b="1" i="1" u="none" strike="noStrike" kern="1200" cap="none" spc="0" normalizeH="0" baseline="0" noProof="0">
                          <a:ln>
                            <a:noFill/>
                          </a:ln>
                          <a:solidFill>
                            <a:prstClr val="black"/>
                          </a:solidFill>
                          <a:effectLst/>
                          <a:uLnTx/>
                          <a:uFillTx/>
                          <a:latin typeface="Cambria Math" panose="02040503050406030204" pitchFamily="18" charset="0"/>
                        </a:rPr>
                        <m:t>.</m:t>
                      </m:r>
                      <m:r>
                        <a:rPr kumimoji="0" lang="en-US" sz="2800" b="1" i="1" u="none" strike="noStrike" kern="1200" cap="none" spc="0" normalizeH="0" baseline="0" noProof="0">
                          <a:ln>
                            <a:noFill/>
                          </a:ln>
                          <a:solidFill>
                            <a:prstClr val="black"/>
                          </a:solidFill>
                          <a:effectLst/>
                          <a:uLnTx/>
                          <a:uFillTx/>
                          <a:latin typeface="Cambria Math" panose="02040503050406030204" pitchFamily="18" charset="0"/>
                        </a:rPr>
                        <m:t>𝟓</m:t>
                      </m:r>
                    </m:oMath>
                  </m:oMathPara>
                </a14:m>
                <a:endParaRPr lang="en-GB" b="1" dirty="0"/>
              </a:p>
            </p:txBody>
          </p:sp>
        </mc:Choice>
        <mc:Fallback xmlns="">
          <p:sp>
            <p:nvSpPr>
              <p:cNvPr id="10" name="TextBox 9">
                <a:extLst>
                  <a:ext uri="{FF2B5EF4-FFF2-40B4-BE49-F238E27FC236}">
                    <a16:creationId xmlns:a16="http://schemas.microsoft.com/office/drawing/2014/main" id="{E5E6B7B6-B0EC-C52A-D07B-C69F86C07FA1}"/>
                  </a:ext>
                </a:extLst>
              </p:cNvPr>
              <p:cNvSpPr txBox="1">
                <a:spLocks noRot="1" noChangeAspect="1" noMove="1" noResize="1" noEditPoints="1" noAdjustHandles="1" noChangeArrowheads="1" noChangeShapeType="1" noTextEdit="1"/>
              </p:cNvSpPr>
              <p:nvPr/>
            </p:nvSpPr>
            <p:spPr>
              <a:xfrm>
                <a:off x="5604347" y="5710401"/>
                <a:ext cx="2719714" cy="898964"/>
              </a:xfrm>
              <a:prstGeom prst="rect">
                <a:avLst/>
              </a:prstGeom>
              <a:blipFill>
                <a:blip r:embed="rId10"/>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66079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B3E2FC-8382-F2A6-8201-E546646E2D6C}"/>
              </a:ext>
            </a:extLst>
          </p:cNvPr>
          <p:cNvPicPr>
            <a:picLocks noChangeAspect="1"/>
          </p:cNvPicPr>
          <p:nvPr/>
        </p:nvPicPr>
        <p:blipFill>
          <a:blip r:embed="rId2"/>
          <a:stretch>
            <a:fillRect/>
          </a:stretch>
        </p:blipFill>
        <p:spPr>
          <a:xfrm>
            <a:off x="335360" y="404664"/>
            <a:ext cx="6408712" cy="5999863"/>
          </a:xfrm>
          <a:prstGeom prst="rect">
            <a:avLst/>
          </a:prstGeom>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1C4C6FCB-06C1-0BF8-08BA-04CDD6CA6DC2}"/>
              </a:ext>
            </a:extLst>
          </p:cNvPr>
          <p:cNvSpPr txBox="1"/>
          <p:nvPr/>
        </p:nvSpPr>
        <p:spPr>
          <a:xfrm>
            <a:off x="5303912" y="404664"/>
            <a:ext cx="1728192" cy="369332"/>
          </a:xfrm>
          <a:prstGeom prst="rect">
            <a:avLst/>
          </a:prstGeom>
          <a:noFill/>
        </p:spPr>
        <p:txBody>
          <a:bodyPr wrap="square" rtlCol="0">
            <a:spAutoFit/>
          </a:bodyPr>
          <a:lstStyle/>
          <a:p>
            <a:r>
              <a:rPr lang="en-GB" b="1" dirty="0"/>
              <a:t>Solution: 12</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67A76BBE-B2D2-0928-7A83-8726511B4840}"/>
                  </a:ext>
                </a:extLst>
              </p:cNvPr>
              <p:cNvSpPr/>
              <p:nvPr/>
            </p:nvSpPr>
            <p:spPr>
              <a:xfrm>
                <a:off x="7251983" y="379624"/>
                <a:ext cx="4392488" cy="1075038"/>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nary>
                        <m:naryPr>
                          <m:ctrlPr>
                            <a:rPr lang="en-GB" sz="2800" i="1" smtClean="0">
                              <a:solidFill>
                                <a:schemeClr val="tx1"/>
                              </a:solidFill>
                              <a:latin typeface="Cambria Math" panose="02040503050406030204" pitchFamily="18" charset="0"/>
                            </a:rPr>
                          </m:ctrlPr>
                        </m:naryPr>
                        <m:sub>
                          <m:r>
                            <a:rPr lang="en-GB" sz="2800" b="0" i="1" smtClean="0">
                              <a:solidFill>
                                <a:schemeClr val="tx1"/>
                              </a:solidFill>
                              <a:latin typeface="Cambria Math" panose="02040503050406030204" pitchFamily="18" charset="0"/>
                            </a:rPr>
                            <m:t>1</m:t>
                          </m:r>
                        </m:sub>
                        <m:sup>
                          <m:r>
                            <a:rPr lang="en-GB" sz="2800" b="0" i="1" smtClean="0">
                              <a:solidFill>
                                <a:schemeClr val="tx1"/>
                              </a:solidFill>
                              <a:latin typeface="Cambria Math" panose="02040503050406030204" pitchFamily="18" charset="0"/>
                            </a:rPr>
                            <m:t>4</m:t>
                          </m:r>
                        </m:sup>
                        <m:e>
                          <m:r>
                            <a:rPr lang="en-GB" sz="2800" b="0" i="1" smtClean="0">
                              <a:solidFill>
                                <a:schemeClr val="tx1"/>
                              </a:solidFill>
                              <a:latin typeface="Cambria Math" panose="02040503050406030204" pitchFamily="18" charset="0"/>
                            </a:rPr>
                            <m:t>27</m:t>
                          </m:r>
                          <m:r>
                            <a:rPr lang="en-GB" sz="2800" i="1">
                              <a:solidFill>
                                <a:schemeClr val="tx1"/>
                              </a:solidFill>
                              <a:latin typeface="Cambria Math" panose="02040503050406030204" pitchFamily="18" charset="0"/>
                            </a:rPr>
                            <m:t>−</m:t>
                          </m:r>
                          <m:r>
                            <a:rPr lang="en-GB" sz="2800" b="0" i="1" smtClean="0">
                              <a:solidFill>
                                <a:schemeClr val="tx1"/>
                              </a:solidFill>
                              <a:latin typeface="Cambria Math" panose="02040503050406030204" pitchFamily="18" charset="0"/>
                            </a:rPr>
                            <m:t>2</m:t>
                          </m:r>
                          <m:r>
                            <a:rPr lang="en-GB" sz="2800" b="0" i="1" smtClean="0">
                              <a:solidFill>
                                <a:schemeClr val="tx1"/>
                              </a:solidFill>
                              <a:latin typeface="Cambria Math" panose="02040503050406030204" pitchFamily="18" charset="0"/>
                            </a:rPr>
                            <m:t>𝑥</m:t>
                          </m:r>
                          <m:r>
                            <a:rPr lang="en-GB" sz="2800" b="0" i="1" smtClean="0">
                              <a:solidFill>
                                <a:schemeClr val="tx1"/>
                              </a:solidFill>
                              <a:latin typeface="Cambria Math" panose="02040503050406030204" pitchFamily="18" charset="0"/>
                            </a:rPr>
                            <m:t>−9</m:t>
                          </m:r>
                          <m:rad>
                            <m:radPr>
                              <m:degHide m:val="on"/>
                              <m:ctrlPr>
                                <a:rPr lang="en-GB" sz="2800" i="1">
                                  <a:solidFill>
                                    <a:schemeClr val="tx1"/>
                                  </a:solidFill>
                                  <a:latin typeface="Cambria Math" panose="02040503050406030204" pitchFamily="18" charset="0"/>
                                </a:rPr>
                              </m:ctrlPr>
                            </m:radPr>
                            <m:deg/>
                            <m:e>
                              <m:r>
                                <a:rPr lang="en-GB" sz="2800" b="0" i="1" smtClean="0">
                                  <a:solidFill>
                                    <a:schemeClr val="tx1"/>
                                  </a:solidFill>
                                  <a:latin typeface="Cambria Math" panose="02040503050406030204" pitchFamily="18" charset="0"/>
                                </a:rPr>
                                <m:t>𝑥</m:t>
                              </m:r>
                            </m:e>
                          </m:rad>
                        </m:e>
                      </m:nary>
                      <m:r>
                        <a:rPr lang="en-GB" sz="2800" b="0" i="1" smtClean="0">
                          <a:solidFill>
                            <a:schemeClr val="tx1"/>
                          </a:solidFill>
                          <a:latin typeface="Cambria Math" panose="02040503050406030204" pitchFamily="18" charset="0"/>
                        </a:rPr>
                        <m:t>−</m:t>
                      </m:r>
                      <m:f>
                        <m:fPr>
                          <m:ctrlPr>
                            <a:rPr lang="en-GB" sz="2800" b="0" i="1" smtClean="0">
                              <a:solidFill>
                                <a:schemeClr val="tx1"/>
                              </a:solidFill>
                              <a:latin typeface="Cambria Math" panose="02040503050406030204" pitchFamily="18" charset="0"/>
                            </a:rPr>
                          </m:ctrlPr>
                        </m:fPr>
                        <m:num>
                          <m:r>
                            <a:rPr lang="en-GB" sz="2800" b="0" i="1" smtClean="0">
                              <a:solidFill>
                                <a:schemeClr val="tx1"/>
                              </a:solidFill>
                              <a:latin typeface="Cambria Math" panose="02040503050406030204" pitchFamily="18" charset="0"/>
                            </a:rPr>
                            <m:t>16</m:t>
                          </m:r>
                        </m:num>
                        <m:den>
                          <m:sSup>
                            <m:sSupPr>
                              <m:ctrlPr>
                                <a:rPr lang="en-GB" sz="2800" b="0" i="1" smtClean="0">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𝑥</m:t>
                              </m:r>
                            </m:e>
                            <m:sup>
                              <m:r>
                                <a:rPr lang="en-GB" sz="2800" b="0" i="1" smtClean="0">
                                  <a:solidFill>
                                    <a:schemeClr val="tx1"/>
                                  </a:solidFill>
                                  <a:latin typeface="Cambria Math" panose="02040503050406030204" pitchFamily="18" charset="0"/>
                                </a:rPr>
                                <m:t>2</m:t>
                              </m:r>
                            </m:sup>
                          </m:sSup>
                        </m:den>
                      </m:f>
                      <m:r>
                        <a:rPr lang="en-GB" sz="2800" i="1">
                          <a:solidFill>
                            <a:schemeClr val="tx1"/>
                          </a:solidFill>
                          <a:latin typeface="Cambria Math" panose="02040503050406030204" pitchFamily="18" charset="0"/>
                        </a:rPr>
                        <m:t> </m:t>
                      </m:r>
                      <m:r>
                        <a:rPr lang="en-GB" sz="2800" i="1">
                          <a:solidFill>
                            <a:schemeClr val="tx1"/>
                          </a:solidFill>
                          <a:latin typeface="Cambria Math" panose="02040503050406030204" pitchFamily="18" charset="0"/>
                        </a:rPr>
                        <m:t>𝑑𝑥</m:t>
                      </m:r>
                    </m:oMath>
                  </m:oMathPara>
                </a14:m>
                <a:endParaRPr lang="en-GB" sz="2800" i="1" dirty="0">
                  <a:solidFill>
                    <a:schemeClr val="tx1"/>
                  </a:solidFill>
                  <a:latin typeface="Cambria Math" panose="02040503050406030204" pitchFamily="18" charset="0"/>
                </a:endParaRPr>
              </a:p>
            </p:txBody>
          </p:sp>
        </mc:Choice>
        <mc:Fallback xmlns="">
          <p:sp>
            <p:nvSpPr>
              <p:cNvPr id="4" name="Rectangle 3">
                <a:extLst>
                  <a:ext uri="{FF2B5EF4-FFF2-40B4-BE49-F238E27FC236}">
                    <a16:creationId xmlns:a16="http://schemas.microsoft.com/office/drawing/2014/main" id="{67A76BBE-B2D2-0928-7A83-8726511B4840}"/>
                  </a:ext>
                </a:extLst>
              </p:cNvPr>
              <p:cNvSpPr>
                <a:spLocks noRot="1" noChangeAspect="1" noMove="1" noResize="1" noEditPoints="1" noAdjustHandles="1" noChangeArrowheads="1" noChangeShapeType="1" noTextEdit="1"/>
              </p:cNvSpPr>
              <p:nvPr/>
            </p:nvSpPr>
            <p:spPr>
              <a:xfrm>
                <a:off x="7251983" y="379624"/>
                <a:ext cx="4392488" cy="1075038"/>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AFD0B6E0-0EF4-6D8C-27BC-C69EEC349306}"/>
                  </a:ext>
                </a:extLst>
              </p:cNvPr>
              <p:cNvSpPr/>
              <p:nvPr/>
            </p:nvSpPr>
            <p:spPr>
              <a:xfrm>
                <a:off x="7035959" y="1667738"/>
                <a:ext cx="4968552" cy="1819152"/>
              </a:xfrm>
              <a:prstGeom prst="rect">
                <a:avLst/>
              </a:prstGeom>
            </p:spPr>
            <p:txBody>
              <a:bodyPr wrap="square">
                <a:spAutoFit/>
              </a:bodyPr>
              <a:lstStyle/>
              <a:p>
                <a:pPr lvl="0"/>
                <a14:m>
                  <m:oMathPara xmlns:m="http://schemas.openxmlformats.org/officeDocument/2006/math">
                    <m:oMathParaPr>
                      <m:jc m:val="left"/>
                    </m:oMathParaPr>
                    <m:oMath xmlns:m="http://schemas.openxmlformats.org/officeDocument/2006/math">
                      <m:r>
                        <a:rPr lang="en-GB" sz="2800" b="0" i="1" smtClean="0">
                          <a:solidFill>
                            <a:schemeClr val="tx1"/>
                          </a:solidFill>
                          <a:latin typeface="Cambria Math" panose="02040503050406030204" pitchFamily="18" charset="0"/>
                        </a:rPr>
                        <m:t>=</m:t>
                      </m:r>
                      <m:sSubSup>
                        <m:sSubSupPr>
                          <m:ctrlPr>
                            <a:rPr lang="en-GB" sz="2800" i="1">
                              <a:solidFill>
                                <a:schemeClr val="tx1"/>
                              </a:solidFill>
                              <a:latin typeface="Cambria Math" panose="02040503050406030204" pitchFamily="18" charset="0"/>
                            </a:rPr>
                          </m:ctrlPr>
                        </m:sSubSupPr>
                        <m:e>
                          <m:d>
                            <m:dPr>
                              <m:begChr m:val="["/>
                              <m:endChr m:val="]"/>
                              <m:ctrlPr>
                                <a:rPr lang="en-GB" sz="2800" i="1">
                                  <a:solidFill>
                                    <a:schemeClr val="tx1"/>
                                  </a:solidFill>
                                  <a:latin typeface="Cambria Math" panose="02040503050406030204" pitchFamily="18" charset="0"/>
                                </a:rPr>
                              </m:ctrlPr>
                            </m:dPr>
                            <m:e>
                              <m:r>
                                <a:rPr lang="en-GB" sz="2800" b="0" i="1" smtClean="0">
                                  <a:solidFill>
                                    <a:schemeClr val="tx1"/>
                                  </a:solidFill>
                                  <a:latin typeface="Cambria Math" panose="02040503050406030204" pitchFamily="18" charset="0"/>
                                </a:rPr>
                                <m:t>27</m:t>
                              </m:r>
                              <m:r>
                                <a:rPr lang="en-GB" sz="2800" b="0" i="1" smtClean="0">
                                  <a:solidFill>
                                    <a:schemeClr val="tx1"/>
                                  </a:solidFill>
                                  <a:latin typeface="Cambria Math" panose="02040503050406030204" pitchFamily="18" charset="0"/>
                                </a:rPr>
                                <m:t>𝑥</m:t>
                              </m:r>
                              <m:r>
                                <a:rPr lang="en-GB" sz="2800" i="1">
                                  <a:solidFill>
                                    <a:schemeClr val="tx1"/>
                                  </a:solidFill>
                                  <a:latin typeface="Cambria Math" panose="02040503050406030204" pitchFamily="18" charset="0"/>
                                </a:rPr>
                                <m:t>−</m:t>
                              </m:r>
                              <m:sSup>
                                <m:sSupPr>
                                  <m:ctrlPr>
                                    <a:rPr lang="en-GB" sz="2800" i="1">
                                      <a:solidFill>
                                        <a:schemeClr val="tx1"/>
                                      </a:solidFill>
                                      <a:latin typeface="Cambria Math" panose="02040503050406030204" pitchFamily="18" charset="0"/>
                                    </a:rPr>
                                  </m:ctrlPr>
                                </m:sSupPr>
                                <m:e>
                                  <m:r>
                                    <a:rPr lang="en-GB" sz="2800" i="1">
                                      <a:solidFill>
                                        <a:schemeClr val="tx1"/>
                                      </a:solidFill>
                                      <a:latin typeface="Cambria Math" panose="02040503050406030204" pitchFamily="18" charset="0"/>
                                    </a:rPr>
                                    <m:t>𝑥</m:t>
                                  </m:r>
                                </m:e>
                                <m:sup>
                                  <m:r>
                                    <a:rPr lang="en-GB" sz="2800" b="0" i="1" smtClean="0">
                                      <a:solidFill>
                                        <a:schemeClr val="tx1"/>
                                      </a:solidFill>
                                      <a:latin typeface="Cambria Math" panose="02040503050406030204" pitchFamily="18" charset="0"/>
                                    </a:rPr>
                                    <m:t>2</m:t>
                                  </m:r>
                                </m:sup>
                              </m:sSup>
                              <m:r>
                                <a:rPr lang="en-GB" sz="2800" b="0" i="1" smtClean="0">
                                  <a:solidFill>
                                    <a:schemeClr val="tx1"/>
                                  </a:solidFill>
                                  <a:latin typeface="Cambria Math" panose="02040503050406030204" pitchFamily="18" charset="0"/>
                                </a:rPr>
                                <m:t>−</m:t>
                              </m:r>
                              <m:f>
                                <m:fPr>
                                  <m:ctrlPr>
                                    <a:rPr lang="en-GB" sz="2800" i="1">
                                      <a:solidFill>
                                        <a:schemeClr val="tx1"/>
                                      </a:solidFill>
                                      <a:latin typeface="Cambria Math" panose="02040503050406030204" pitchFamily="18" charset="0"/>
                                    </a:rPr>
                                  </m:ctrlPr>
                                </m:fPr>
                                <m:num>
                                  <m:sSup>
                                    <m:sSupPr>
                                      <m:ctrlPr>
                                        <a:rPr lang="en-GB" sz="2800" i="1">
                                          <a:solidFill>
                                            <a:schemeClr val="tx1"/>
                                          </a:solidFill>
                                          <a:latin typeface="Cambria Math" panose="02040503050406030204" pitchFamily="18" charset="0"/>
                                        </a:rPr>
                                      </m:ctrlPr>
                                    </m:sSupPr>
                                    <m:e>
                                      <m:r>
                                        <a:rPr lang="en-GB" sz="2800" i="1">
                                          <a:solidFill>
                                            <a:schemeClr val="tx1"/>
                                          </a:solidFill>
                                          <a:latin typeface="Cambria Math" panose="02040503050406030204" pitchFamily="18" charset="0"/>
                                        </a:rPr>
                                        <m:t>9</m:t>
                                      </m:r>
                                      <m:r>
                                        <a:rPr lang="en-GB" sz="2800" i="1">
                                          <a:solidFill>
                                            <a:schemeClr val="tx1"/>
                                          </a:solidFill>
                                          <a:latin typeface="Cambria Math" panose="02040503050406030204" pitchFamily="18" charset="0"/>
                                        </a:rPr>
                                        <m:t>𝑥</m:t>
                                      </m:r>
                                    </m:e>
                                    <m:sup>
                                      <m:f>
                                        <m:fPr>
                                          <m:ctrlPr>
                                            <a:rPr lang="en-GB" sz="2800" i="1">
                                              <a:solidFill>
                                                <a:schemeClr val="tx1"/>
                                              </a:solidFill>
                                              <a:latin typeface="Cambria Math" panose="02040503050406030204" pitchFamily="18" charset="0"/>
                                            </a:rPr>
                                          </m:ctrlPr>
                                        </m:fPr>
                                        <m:num>
                                          <m:r>
                                            <a:rPr lang="en-GB" sz="2800" i="1">
                                              <a:solidFill>
                                                <a:schemeClr val="tx1"/>
                                              </a:solidFill>
                                              <a:latin typeface="Cambria Math" panose="02040503050406030204" pitchFamily="18" charset="0"/>
                                            </a:rPr>
                                            <m:t>3</m:t>
                                          </m:r>
                                        </m:num>
                                        <m:den>
                                          <m:r>
                                            <a:rPr lang="en-GB" sz="2800" i="1">
                                              <a:solidFill>
                                                <a:schemeClr val="tx1"/>
                                              </a:solidFill>
                                              <a:latin typeface="Cambria Math" panose="02040503050406030204" pitchFamily="18" charset="0"/>
                                            </a:rPr>
                                            <m:t>2</m:t>
                                          </m:r>
                                        </m:den>
                                      </m:f>
                                    </m:sup>
                                  </m:sSup>
                                </m:num>
                                <m:den>
                                  <m:f>
                                    <m:fPr>
                                      <m:ctrlPr>
                                        <a:rPr lang="en-GB" sz="2800" i="1">
                                          <a:solidFill>
                                            <a:schemeClr val="tx1"/>
                                          </a:solidFill>
                                          <a:latin typeface="Cambria Math" panose="02040503050406030204" pitchFamily="18" charset="0"/>
                                        </a:rPr>
                                      </m:ctrlPr>
                                    </m:fPr>
                                    <m:num>
                                      <m:r>
                                        <a:rPr lang="en-GB" sz="2800" b="0" i="1" smtClean="0">
                                          <a:solidFill>
                                            <a:schemeClr val="tx1"/>
                                          </a:solidFill>
                                          <a:latin typeface="Cambria Math" panose="02040503050406030204" pitchFamily="18" charset="0"/>
                                        </a:rPr>
                                        <m:t>3</m:t>
                                      </m:r>
                                    </m:num>
                                    <m:den>
                                      <m:r>
                                        <a:rPr lang="en-GB" sz="2800" b="0" i="1" smtClean="0">
                                          <a:solidFill>
                                            <a:schemeClr val="tx1"/>
                                          </a:solidFill>
                                          <a:latin typeface="Cambria Math" panose="02040503050406030204" pitchFamily="18" charset="0"/>
                                        </a:rPr>
                                        <m:t>2</m:t>
                                      </m:r>
                                    </m:den>
                                  </m:f>
                                </m:den>
                              </m:f>
                              <m:r>
                                <a:rPr lang="en-GB" sz="2800" b="0" i="1" smtClean="0">
                                  <a:solidFill>
                                    <a:schemeClr val="tx1"/>
                                  </a:solidFill>
                                  <a:latin typeface="Cambria Math" panose="02040503050406030204" pitchFamily="18" charset="0"/>
                                </a:rPr>
                                <m:t>+</m:t>
                              </m:r>
                              <m:sSup>
                                <m:sSupPr>
                                  <m:ctrlPr>
                                    <a:rPr lang="en-GB" sz="2800" i="1">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16</m:t>
                                  </m:r>
                                  <m:r>
                                    <a:rPr lang="en-GB" sz="2800" i="1">
                                      <a:solidFill>
                                        <a:schemeClr val="tx1"/>
                                      </a:solidFill>
                                      <a:latin typeface="Cambria Math" panose="02040503050406030204" pitchFamily="18" charset="0"/>
                                    </a:rPr>
                                    <m:t>𝑥</m:t>
                                  </m:r>
                                </m:e>
                                <m:sup>
                                  <m:r>
                                    <a:rPr lang="en-GB" sz="2800" b="0" i="1" smtClean="0">
                                      <a:solidFill>
                                        <a:schemeClr val="tx1"/>
                                      </a:solidFill>
                                      <a:latin typeface="Cambria Math" panose="02040503050406030204" pitchFamily="18" charset="0"/>
                                    </a:rPr>
                                    <m:t>−1</m:t>
                                  </m:r>
                                </m:sup>
                              </m:sSup>
                            </m:e>
                          </m:d>
                        </m:e>
                        <m:sub>
                          <m:r>
                            <a:rPr lang="en-GB" sz="2800" b="0" i="1" smtClean="0">
                              <a:solidFill>
                                <a:schemeClr val="tx1"/>
                              </a:solidFill>
                              <a:latin typeface="Cambria Math" panose="02040503050406030204" pitchFamily="18" charset="0"/>
                            </a:rPr>
                            <m:t>1</m:t>
                          </m:r>
                        </m:sub>
                        <m:sup>
                          <m:r>
                            <a:rPr lang="en-GB" sz="2800" b="0" i="1" smtClean="0">
                              <a:solidFill>
                                <a:schemeClr val="tx1"/>
                              </a:solidFill>
                              <a:latin typeface="Cambria Math" panose="02040503050406030204" pitchFamily="18" charset="0"/>
                            </a:rPr>
                            <m:t>4</m:t>
                          </m:r>
                        </m:sup>
                      </m:sSubSup>
                    </m:oMath>
                  </m:oMathPara>
                </a14:m>
                <a:endParaRPr lang="en-GB" sz="2800" i="1" dirty="0">
                  <a:solidFill>
                    <a:schemeClr val="tx1"/>
                  </a:solidFill>
                  <a:latin typeface="Cambria Math" panose="02040503050406030204" pitchFamily="18" charset="0"/>
                </a:endParaRPr>
              </a:p>
            </p:txBody>
          </p:sp>
        </mc:Choice>
        <mc:Fallback xmlns="">
          <p:sp>
            <p:nvSpPr>
              <p:cNvPr id="5" name="Rectangle 4">
                <a:extLst>
                  <a:ext uri="{FF2B5EF4-FFF2-40B4-BE49-F238E27FC236}">
                    <a16:creationId xmlns:a16="http://schemas.microsoft.com/office/drawing/2014/main" id="{AFD0B6E0-0EF4-6D8C-27BC-C69EEC349306}"/>
                  </a:ext>
                </a:extLst>
              </p:cNvPr>
              <p:cNvSpPr>
                <a:spLocks noRot="1" noChangeAspect="1" noMove="1" noResize="1" noEditPoints="1" noAdjustHandles="1" noChangeArrowheads="1" noChangeShapeType="1" noTextEdit="1"/>
              </p:cNvSpPr>
              <p:nvPr/>
            </p:nvSpPr>
            <p:spPr>
              <a:xfrm>
                <a:off x="7035959" y="1667738"/>
                <a:ext cx="4968552" cy="181915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634E0564-E4F1-8EF6-59D9-BD4CD1ED5C9B}"/>
                  </a:ext>
                </a:extLst>
              </p:cNvPr>
              <p:cNvSpPr/>
              <p:nvPr/>
            </p:nvSpPr>
            <p:spPr>
              <a:xfrm>
                <a:off x="7033403" y="5930902"/>
                <a:ext cx="936104"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2800" b="1" i="1" smtClean="0">
                          <a:solidFill>
                            <a:schemeClr val="tx1"/>
                          </a:solidFill>
                          <a:latin typeface="Cambria Math" panose="02040503050406030204" pitchFamily="18" charset="0"/>
                        </a:rPr>
                        <m:t>=</m:t>
                      </m:r>
                      <m:r>
                        <a:rPr lang="en-GB" sz="2800" b="1" i="1" smtClean="0">
                          <a:solidFill>
                            <a:schemeClr val="tx1"/>
                          </a:solidFill>
                          <a:latin typeface="Cambria Math" panose="02040503050406030204" pitchFamily="18" charset="0"/>
                        </a:rPr>
                        <m:t>𝟏𝟐</m:t>
                      </m:r>
                    </m:oMath>
                  </m:oMathPara>
                </a14:m>
                <a:endParaRPr lang="en-GB" sz="2000" b="1" dirty="0">
                  <a:solidFill>
                    <a:schemeClr val="tx1"/>
                  </a:solidFill>
                </a:endParaRPr>
              </a:p>
            </p:txBody>
          </p:sp>
        </mc:Choice>
        <mc:Fallback xmlns="">
          <p:sp>
            <p:nvSpPr>
              <p:cNvPr id="6" name="Rectangle 5">
                <a:extLst>
                  <a:ext uri="{FF2B5EF4-FFF2-40B4-BE49-F238E27FC236}">
                    <a16:creationId xmlns:a16="http://schemas.microsoft.com/office/drawing/2014/main" id="{634E0564-E4F1-8EF6-59D9-BD4CD1ED5C9B}"/>
                  </a:ext>
                </a:extLst>
              </p:cNvPr>
              <p:cNvSpPr>
                <a:spLocks noRot="1" noChangeAspect="1" noMove="1" noResize="1" noEditPoints="1" noAdjustHandles="1" noChangeArrowheads="1" noChangeShapeType="1" noTextEdit="1"/>
              </p:cNvSpPr>
              <p:nvPr/>
            </p:nvSpPr>
            <p:spPr>
              <a:xfrm>
                <a:off x="7033403" y="5930902"/>
                <a:ext cx="936104" cy="523220"/>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A80CF432-6A75-5532-42E3-2475ACAEB560}"/>
                  </a:ext>
                </a:extLst>
              </p:cNvPr>
              <p:cNvSpPr/>
              <p:nvPr/>
            </p:nvSpPr>
            <p:spPr>
              <a:xfrm>
                <a:off x="7032104" y="3699966"/>
                <a:ext cx="4896544" cy="873444"/>
              </a:xfrm>
              <a:prstGeom prst="rect">
                <a:avLst/>
              </a:prstGeom>
            </p:spPr>
            <p:txBody>
              <a:bodyPr wrap="square">
                <a:spAutoFit/>
              </a:bodyPr>
              <a:lstStyle/>
              <a:p>
                <a:pPr lvl="0"/>
                <a14:m>
                  <m:oMathPara xmlns:m="http://schemas.openxmlformats.org/officeDocument/2006/math">
                    <m:oMathParaPr>
                      <m:jc m:val="left"/>
                    </m:oMathParaPr>
                    <m:oMath xmlns:m="http://schemas.openxmlformats.org/officeDocument/2006/math">
                      <m:r>
                        <a:rPr lang="en-GB" sz="2800" b="0" i="1" smtClean="0">
                          <a:solidFill>
                            <a:schemeClr val="tx1"/>
                          </a:solidFill>
                          <a:latin typeface="Cambria Math" panose="02040503050406030204" pitchFamily="18" charset="0"/>
                        </a:rPr>
                        <m:t>=</m:t>
                      </m:r>
                      <m:sSubSup>
                        <m:sSubSupPr>
                          <m:ctrlPr>
                            <a:rPr lang="en-GB" sz="2800" i="1">
                              <a:solidFill>
                                <a:schemeClr val="tx1"/>
                              </a:solidFill>
                              <a:latin typeface="Cambria Math" panose="02040503050406030204" pitchFamily="18" charset="0"/>
                            </a:rPr>
                          </m:ctrlPr>
                        </m:sSubSupPr>
                        <m:e>
                          <m:d>
                            <m:dPr>
                              <m:begChr m:val="["/>
                              <m:endChr m:val="]"/>
                              <m:ctrlPr>
                                <a:rPr lang="en-GB" sz="2800" i="1">
                                  <a:solidFill>
                                    <a:schemeClr val="tx1"/>
                                  </a:solidFill>
                                  <a:latin typeface="Cambria Math" panose="02040503050406030204" pitchFamily="18" charset="0"/>
                                </a:rPr>
                              </m:ctrlPr>
                            </m:dPr>
                            <m:e>
                              <m:r>
                                <a:rPr lang="en-GB" sz="2800" b="0" i="1" smtClean="0">
                                  <a:solidFill>
                                    <a:schemeClr val="tx1"/>
                                  </a:solidFill>
                                  <a:latin typeface="Cambria Math" panose="02040503050406030204" pitchFamily="18" charset="0"/>
                                </a:rPr>
                                <m:t>27</m:t>
                              </m:r>
                              <m:r>
                                <a:rPr lang="en-GB" sz="2800" b="0" i="1" smtClean="0">
                                  <a:solidFill>
                                    <a:schemeClr val="tx1"/>
                                  </a:solidFill>
                                  <a:latin typeface="Cambria Math" panose="02040503050406030204" pitchFamily="18" charset="0"/>
                                </a:rPr>
                                <m:t>𝑥</m:t>
                              </m:r>
                              <m:r>
                                <a:rPr lang="en-GB" sz="2800" i="1">
                                  <a:solidFill>
                                    <a:schemeClr val="tx1"/>
                                  </a:solidFill>
                                  <a:latin typeface="Cambria Math" panose="02040503050406030204" pitchFamily="18" charset="0"/>
                                </a:rPr>
                                <m:t>−</m:t>
                              </m:r>
                              <m:sSup>
                                <m:sSupPr>
                                  <m:ctrlPr>
                                    <a:rPr lang="en-GB" sz="2800" i="1">
                                      <a:solidFill>
                                        <a:schemeClr val="tx1"/>
                                      </a:solidFill>
                                      <a:latin typeface="Cambria Math" panose="02040503050406030204" pitchFamily="18" charset="0"/>
                                    </a:rPr>
                                  </m:ctrlPr>
                                </m:sSupPr>
                                <m:e>
                                  <m:r>
                                    <a:rPr lang="en-GB" sz="2800" i="1">
                                      <a:solidFill>
                                        <a:schemeClr val="tx1"/>
                                      </a:solidFill>
                                      <a:latin typeface="Cambria Math" panose="02040503050406030204" pitchFamily="18" charset="0"/>
                                    </a:rPr>
                                    <m:t>𝑥</m:t>
                                  </m:r>
                                </m:e>
                                <m:sup>
                                  <m:r>
                                    <a:rPr lang="en-GB" sz="2800" b="0" i="1" smtClean="0">
                                      <a:solidFill>
                                        <a:schemeClr val="tx1"/>
                                      </a:solidFill>
                                      <a:latin typeface="Cambria Math" panose="02040503050406030204" pitchFamily="18" charset="0"/>
                                    </a:rPr>
                                    <m:t>2</m:t>
                                  </m:r>
                                </m:sup>
                              </m:sSup>
                              <m:r>
                                <a:rPr lang="en-GB" sz="2800" b="0" i="1" smtClean="0">
                                  <a:solidFill>
                                    <a:schemeClr val="tx1"/>
                                  </a:solidFill>
                                  <a:latin typeface="Cambria Math" panose="02040503050406030204" pitchFamily="18" charset="0"/>
                                </a:rPr>
                                <m:t>−</m:t>
                              </m:r>
                              <m:sSup>
                                <m:sSupPr>
                                  <m:ctrlPr>
                                    <a:rPr lang="en-GB" sz="2800" i="1">
                                      <a:latin typeface="Cambria Math" panose="02040503050406030204" pitchFamily="18" charset="0"/>
                                    </a:rPr>
                                  </m:ctrlPr>
                                </m:sSupPr>
                                <m:e>
                                  <m:r>
                                    <a:rPr lang="en-GB" sz="2800" i="1">
                                      <a:latin typeface="Cambria Math" panose="02040503050406030204" pitchFamily="18" charset="0"/>
                                    </a:rPr>
                                    <m:t>6</m:t>
                                  </m:r>
                                  <m:r>
                                    <a:rPr lang="en-GB" sz="2800" i="1">
                                      <a:latin typeface="Cambria Math" panose="02040503050406030204" pitchFamily="18" charset="0"/>
                                    </a:rPr>
                                    <m:t>𝑥</m:t>
                                  </m:r>
                                </m:e>
                                <m:sup>
                                  <m:f>
                                    <m:fPr>
                                      <m:ctrlPr>
                                        <a:rPr lang="en-GB" sz="2800" i="1">
                                          <a:latin typeface="Cambria Math" panose="02040503050406030204" pitchFamily="18" charset="0"/>
                                        </a:rPr>
                                      </m:ctrlPr>
                                    </m:fPr>
                                    <m:num>
                                      <m:r>
                                        <a:rPr lang="en-GB" sz="2800" i="1">
                                          <a:latin typeface="Cambria Math" panose="02040503050406030204" pitchFamily="18" charset="0"/>
                                        </a:rPr>
                                        <m:t>3</m:t>
                                      </m:r>
                                    </m:num>
                                    <m:den>
                                      <m:r>
                                        <a:rPr lang="en-GB" sz="2800" i="1">
                                          <a:latin typeface="Cambria Math" panose="02040503050406030204" pitchFamily="18" charset="0"/>
                                        </a:rPr>
                                        <m:t>2</m:t>
                                      </m:r>
                                    </m:den>
                                  </m:f>
                                </m:sup>
                              </m:sSup>
                              <m:r>
                                <a:rPr lang="en-GB" sz="2800" b="0" i="1" smtClean="0">
                                  <a:solidFill>
                                    <a:schemeClr val="tx1"/>
                                  </a:solidFill>
                                  <a:latin typeface="Cambria Math" panose="02040503050406030204" pitchFamily="18" charset="0"/>
                                </a:rPr>
                                <m:t>+</m:t>
                              </m:r>
                              <m:sSup>
                                <m:sSupPr>
                                  <m:ctrlPr>
                                    <a:rPr lang="en-GB" sz="2800" i="1">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16</m:t>
                                  </m:r>
                                  <m:r>
                                    <a:rPr lang="en-GB" sz="2800" i="1">
                                      <a:solidFill>
                                        <a:schemeClr val="tx1"/>
                                      </a:solidFill>
                                      <a:latin typeface="Cambria Math" panose="02040503050406030204" pitchFamily="18" charset="0"/>
                                    </a:rPr>
                                    <m:t>𝑥</m:t>
                                  </m:r>
                                </m:e>
                                <m:sup>
                                  <m:r>
                                    <a:rPr lang="en-GB" sz="2800" b="0" i="1" smtClean="0">
                                      <a:solidFill>
                                        <a:schemeClr val="tx1"/>
                                      </a:solidFill>
                                      <a:latin typeface="Cambria Math" panose="02040503050406030204" pitchFamily="18" charset="0"/>
                                    </a:rPr>
                                    <m:t>−1</m:t>
                                  </m:r>
                                </m:sup>
                              </m:sSup>
                            </m:e>
                          </m:d>
                        </m:e>
                        <m:sub>
                          <m:r>
                            <a:rPr lang="en-GB" sz="2800" b="0" i="1" smtClean="0">
                              <a:solidFill>
                                <a:schemeClr val="tx1"/>
                              </a:solidFill>
                              <a:latin typeface="Cambria Math" panose="02040503050406030204" pitchFamily="18" charset="0"/>
                            </a:rPr>
                            <m:t>1</m:t>
                          </m:r>
                        </m:sub>
                        <m:sup>
                          <m:r>
                            <a:rPr lang="en-GB" sz="2800" b="0" i="1" smtClean="0">
                              <a:solidFill>
                                <a:schemeClr val="tx1"/>
                              </a:solidFill>
                              <a:latin typeface="Cambria Math" panose="02040503050406030204" pitchFamily="18" charset="0"/>
                            </a:rPr>
                            <m:t>4</m:t>
                          </m:r>
                        </m:sup>
                      </m:sSubSup>
                    </m:oMath>
                  </m:oMathPara>
                </a14:m>
                <a:endParaRPr lang="en-GB" sz="2800" i="1" dirty="0">
                  <a:solidFill>
                    <a:schemeClr val="tx1"/>
                  </a:solidFill>
                  <a:latin typeface="Cambria Math" panose="02040503050406030204" pitchFamily="18" charset="0"/>
                </a:endParaRPr>
              </a:p>
            </p:txBody>
          </p:sp>
        </mc:Choice>
        <mc:Fallback xmlns="">
          <p:sp>
            <p:nvSpPr>
              <p:cNvPr id="8" name="Rectangle 7">
                <a:extLst>
                  <a:ext uri="{FF2B5EF4-FFF2-40B4-BE49-F238E27FC236}">
                    <a16:creationId xmlns:a16="http://schemas.microsoft.com/office/drawing/2014/main" id="{A80CF432-6A75-5532-42E3-2475ACAEB560}"/>
                  </a:ext>
                </a:extLst>
              </p:cNvPr>
              <p:cNvSpPr>
                <a:spLocks noRot="1" noChangeAspect="1" noMove="1" noResize="1" noEditPoints="1" noAdjustHandles="1" noChangeArrowheads="1" noChangeShapeType="1" noTextEdit="1"/>
              </p:cNvSpPr>
              <p:nvPr/>
            </p:nvSpPr>
            <p:spPr>
              <a:xfrm>
                <a:off x="7032104" y="3699966"/>
                <a:ext cx="4896544" cy="87344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2D08B6A2-3493-7360-E784-5F57B1FF5B16}"/>
                  </a:ext>
                </a:extLst>
              </p:cNvPr>
              <p:cNvSpPr/>
              <p:nvPr/>
            </p:nvSpPr>
            <p:spPr>
              <a:xfrm>
                <a:off x="7032104" y="5035912"/>
                <a:ext cx="2371169"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2800" b="0" i="1" smtClean="0">
                          <a:solidFill>
                            <a:schemeClr val="tx1"/>
                          </a:solidFill>
                          <a:latin typeface="Cambria Math" panose="02040503050406030204" pitchFamily="18" charset="0"/>
                        </a:rPr>
                        <m:t>=</m:t>
                      </m:r>
                      <m:d>
                        <m:dPr>
                          <m:ctrlPr>
                            <a:rPr lang="en-GB" sz="2800" i="1" smtClean="0">
                              <a:solidFill>
                                <a:schemeClr val="tx1"/>
                              </a:solidFill>
                              <a:latin typeface="Cambria Math" panose="02040503050406030204" pitchFamily="18" charset="0"/>
                            </a:rPr>
                          </m:ctrlPr>
                        </m:dPr>
                        <m:e>
                          <m:r>
                            <a:rPr lang="en-GB" sz="2800" b="0" i="1" smtClean="0">
                              <a:solidFill>
                                <a:schemeClr val="tx1"/>
                              </a:solidFill>
                              <a:latin typeface="Cambria Math" panose="02040503050406030204" pitchFamily="18" charset="0"/>
                            </a:rPr>
                            <m:t>48</m:t>
                          </m:r>
                        </m:e>
                      </m:d>
                      <m:r>
                        <a:rPr lang="en-GB" sz="2800" b="0" i="1" smtClean="0">
                          <a:solidFill>
                            <a:schemeClr val="tx1"/>
                          </a:solidFill>
                          <a:latin typeface="Cambria Math" panose="02040503050406030204" pitchFamily="18" charset="0"/>
                        </a:rPr>
                        <m:t>−</m:t>
                      </m:r>
                      <m:d>
                        <m:dPr>
                          <m:ctrlPr>
                            <a:rPr lang="en-GB" sz="2800" i="1" smtClean="0">
                              <a:solidFill>
                                <a:schemeClr val="tx1"/>
                              </a:solidFill>
                              <a:latin typeface="Cambria Math" panose="02040503050406030204" pitchFamily="18" charset="0"/>
                            </a:rPr>
                          </m:ctrlPr>
                        </m:dPr>
                        <m:e>
                          <m:r>
                            <a:rPr lang="en-GB" sz="2800" b="0" i="1" smtClean="0">
                              <a:solidFill>
                                <a:schemeClr val="tx1"/>
                              </a:solidFill>
                              <a:latin typeface="Cambria Math" panose="02040503050406030204" pitchFamily="18" charset="0"/>
                            </a:rPr>
                            <m:t>36</m:t>
                          </m:r>
                        </m:e>
                      </m:d>
                    </m:oMath>
                  </m:oMathPara>
                </a14:m>
                <a:endParaRPr lang="en-GB" sz="2000" dirty="0">
                  <a:solidFill>
                    <a:schemeClr val="tx1"/>
                  </a:solidFill>
                </a:endParaRPr>
              </a:p>
            </p:txBody>
          </p:sp>
        </mc:Choice>
        <mc:Fallback xmlns="">
          <p:sp>
            <p:nvSpPr>
              <p:cNvPr id="9" name="Rectangle 8">
                <a:extLst>
                  <a:ext uri="{FF2B5EF4-FFF2-40B4-BE49-F238E27FC236}">
                    <a16:creationId xmlns:a16="http://schemas.microsoft.com/office/drawing/2014/main" id="{2D08B6A2-3493-7360-E784-5F57B1FF5B16}"/>
                  </a:ext>
                </a:extLst>
              </p:cNvPr>
              <p:cNvSpPr>
                <a:spLocks noRot="1" noChangeAspect="1" noMove="1" noResize="1" noEditPoints="1" noAdjustHandles="1" noChangeArrowheads="1" noChangeShapeType="1" noTextEdit="1"/>
              </p:cNvSpPr>
              <p:nvPr/>
            </p:nvSpPr>
            <p:spPr>
              <a:xfrm>
                <a:off x="7032104" y="5035912"/>
                <a:ext cx="2371169" cy="523220"/>
              </a:xfrm>
              <a:prstGeom prst="rect">
                <a:avLst/>
              </a:prstGeom>
              <a:blipFill>
                <a:blip r:embed="rId7"/>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94808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2CC2A96-1C75-96AD-42F8-73CCE2EACD05}"/>
              </a:ext>
            </a:extLst>
          </p:cNvPr>
          <p:cNvGrpSpPr/>
          <p:nvPr/>
        </p:nvGrpSpPr>
        <p:grpSpPr>
          <a:xfrm>
            <a:off x="2351584" y="1772816"/>
            <a:ext cx="7627412" cy="4677742"/>
            <a:chOff x="1916650" y="1772933"/>
            <a:chExt cx="2800266" cy="2133032"/>
          </a:xfrm>
        </p:grpSpPr>
        <p:sp>
          <p:nvSpPr>
            <p:cNvPr id="2" name="Freeform: Shape 1">
              <a:extLst>
                <a:ext uri="{FF2B5EF4-FFF2-40B4-BE49-F238E27FC236}">
                  <a16:creationId xmlns:a16="http://schemas.microsoft.com/office/drawing/2014/main" id="{31FBF62C-D28A-562A-DAF0-C8268CE97346}"/>
                </a:ext>
              </a:extLst>
            </p:cNvPr>
            <p:cNvSpPr/>
            <p:nvPr/>
          </p:nvSpPr>
          <p:spPr>
            <a:xfrm>
              <a:off x="2082785" y="2222016"/>
              <a:ext cx="1096696" cy="841975"/>
            </a:xfrm>
            <a:custGeom>
              <a:avLst/>
              <a:gdLst>
                <a:gd name="connsiteX0" fmla="*/ 0 w 1663700"/>
                <a:gd name="connsiteY0" fmla="*/ 1409700 h 1409700"/>
                <a:gd name="connsiteX1" fmla="*/ 203200 w 1663700"/>
                <a:gd name="connsiteY1" fmla="*/ 965200 h 1409700"/>
                <a:gd name="connsiteX2" fmla="*/ 323850 w 1663700"/>
                <a:gd name="connsiteY2" fmla="*/ 654050 h 1409700"/>
                <a:gd name="connsiteX3" fmla="*/ 444500 w 1663700"/>
                <a:gd name="connsiteY3" fmla="*/ 393700 h 1409700"/>
                <a:gd name="connsiteX4" fmla="*/ 552450 w 1663700"/>
                <a:gd name="connsiteY4" fmla="*/ 209550 h 1409700"/>
                <a:gd name="connsiteX5" fmla="*/ 654050 w 1663700"/>
                <a:gd name="connsiteY5" fmla="*/ 88900 h 1409700"/>
                <a:gd name="connsiteX6" fmla="*/ 736600 w 1663700"/>
                <a:gd name="connsiteY6" fmla="*/ 19050 h 1409700"/>
                <a:gd name="connsiteX7" fmla="*/ 831850 w 1663700"/>
                <a:gd name="connsiteY7" fmla="*/ 0 h 1409700"/>
                <a:gd name="connsiteX8" fmla="*/ 908050 w 1663700"/>
                <a:gd name="connsiteY8" fmla="*/ 12700 h 1409700"/>
                <a:gd name="connsiteX9" fmla="*/ 990600 w 1663700"/>
                <a:gd name="connsiteY9" fmla="*/ 57150 h 1409700"/>
                <a:gd name="connsiteX10" fmla="*/ 1092200 w 1663700"/>
                <a:gd name="connsiteY10" fmla="*/ 165100 h 1409700"/>
                <a:gd name="connsiteX11" fmla="*/ 1206500 w 1663700"/>
                <a:gd name="connsiteY11" fmla="*/ 361950 h 1409700"/>
                <a:gd name="connsiteX12" fmla="*/ 1295400 w 1663700"/>
                <a:gd name="connsiteY12" fmla="*/ 520700 h 1409700"/>
                <a:gd name="connsiteX13" fmla="*/ 1377950 w 1663700"/>
                <a:gd name="connsiteY13" fmla="*/ 704850 h 1409700"/>
                <a:gd name="connsiteX14" fmla="*/ 1511300 w 1663700"/>
                <a:gd name="connsiteY14" fmla="*/ 1016000 h 1409700"/>
                <a:gd name="connsiteX15" fmla="*/ 1587500 w 1663700"/>
                <a:gd name="connsiteY15" fmla="*/ 1200150 h 1409700"/>
                <a:gd name="connsiteX16" fmla="*/ 1663700 w 1663700"/>
                <a:gd name="connsiteY16" fmla="*/ 1403350 h 1409700"/>
                <a:gd name="connsiteX17" fmla="*/ 0 w 1663700"/>
                <a:gd name="connsiteY17" fmla="*/ 140970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3700" h="1409700">
                  <a:moveTo>
                    <a:pt x="0" y="1409700"/>
                  </a:moveTo>
                  <a:lnTo>
                    <a:pt x="203200" y="965200"/>
                  </a:lnTo>
                  <a:lnTo>
                    <a:pt x="323850" y="654050"/>
                  </a:lnTo>
                  <a:lnTo>
                    <a:pt x="444500" y="393700"/>
                  </a:lnTo>
                  <a:lnTo>
                    <a:pt x="552450" y="209550"/>
                  </a:lnTo>
                  <a:lnTo>
                    <a:pt x="654050" y="88900"/>
                  </a:lnTo>
                  <a:lnTo>
                    <a:pt x="736600" y="19050"/>
                  </a:lnTo>
                  <a:lnTo>
                    <a:pt x="831850" y="0"/>
                  </a:lnTo>
                  <a:lnTo>
                    <a:pt x="908050" y="12700"/>
                  </a:lnTo>
                  <a:lnTo>
                    <a:pt x="990600" y="57150"/>
                  </a:lnTo>
                  <a:lnTo>
                    <a:pt x="1092200" y="165100"/>
                  </a:lnTo>
                  <a:lnTo>
                    <a:pt x="1206500" y="361950"/>
                  </a:lnTo>
                  <a:lnTo>
                    <a:pt x="1295400" y="520700"/>
                  </a:lnTo>
                  <a:lnTo>
                    <a:pt x="1377950" y="704850"/>
                  </a:lnTo>
                  <a:lnTo>
                    <a:pt x="1511300" y="1016000"/>
                  </a:lnTo>
                  <a:lnTo>
                    <a:pt x="1587500" y="1200150"/>
                  </a:lnTo>
                  <a:lnTo>
                    <a:pt x="1663700" y="1403350"/>
                  </a:lnTo>
                  <a:lnTo>
                    <a:pt x="0" y="1409700"/>
                  </a:lnTo>
                  <a:close/>
                </a:path>
              </a:pathLst>
            </a:custGeom>
            <a:solidFill>
              <a:srgbClr val="FF0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cxnSp>
          <p:nvCxnSpPr>
            <p:cNvPr id="3" name="Straight Arrow Connector 2">
              <a:extLst>
                <a:ext uri="{FF2B5EF4-FFF2-40B4-BE49-F238E27FC236}">
                  <a16:creationId xmlns:a16="http://schemas.microsoft.com/office/drawing/2014/main" id="{07157741-026F-721D-EC42-2D57528E030E}"/>
                </a:ext>
              </a:extLst>
            </p:cNvPr>
            <p:cNvCxnSpPr/>
            <p:nvPr/>
          </p:nvCxnSpPr>
          <p:spPr>
            <a:xfrm flipV="1">
              <a:off x="2094280" y="2134529"/>
              <a:ext cx="0" cy="16773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DA032AF-323F-7BC3-80C9-8245E0FDEB64}"/>
                    </a:ext>
                  </a:extLst>
                </p:cNvPr>
                <p:cNvSpPr txBox="1"/>
                <p:nvPr/>
              </p:nvSpPr>
              <p:spPr>
                <a:xfrm>
                  <a:off x="4384647" y="2863299"/>
                  <a:ext cx="332269" cy="3508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4400" i="1">
                            <a:latin typeface="Cambria Math" panose="02040503050406030204" pitchFamily="18" charset="0"/>
                          </a:rPr>
                          <m:t>𝑥</m:t>
                        </m:r>
                      </m:oMath>
                    </m:oMathPara>
                  </a14:m>
                  <a:endParaRPr lang="en-GB" sz="4400" dirty="0"/>
                </a:p>
              </p:txBody>
            </p:sp>
          </mc:Choice>
          <mc:Fallback xmlns="">
            <p:sp>
              <p:nvSpPr>
                <p:cNvPr id="4" name="TextBox 3">
                  <a:extLst>
                    <a:ext uri="{FF2B5EF4-FFF2-40B4-BE49-F238E27FC236}">
                      <a16:creationId xmlns:a16="http://schemas.microsoft.com/office/drawing/2014/main" id="{9DA032AF-323F-7BC3-80C9-8245E0FDEB64}"/>
                    </a:ext>
                  </a:extLst>
                </p:cNvPr>
                <p:cNvSpPr txBox="1">
                  <a:spLocks noRot="1" noChangeAspect="1" noMove="1" noResize="1" noEditPoints="1" noAdjustHandles="1" noChangeArrowheads="1" noChangeShapeType="1" noTextEdit="1"/>
                </p:cNvSpPr>
                <p:nvPr/>
              </p:nvSpPr>
              <p:spPr>
                <a:xfrm>
                  <a:off x="4384647" y="2863299"/>
                  <a:ext cx="332269" cy="350862"/>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86E1B19-E740-AB0A-27C6-9AA828CA2632}"/>
                    </a:ext>
                  </a:extLst>
                </p:cNvPr>
                <p:cNvSpPr txBox="1"/>
                <p:nvPr/>
              </p:nvSpPr>
              <p:spPr>
                <a:xfrm>
                  <a:off x="1916650" y="1772933"/>
                  <a:ext cx="332269" cy="3508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4400" i="1">
                            <a:latin typeface="Cambria Math" panose="02040503050406030204" pitchFamily="18" charset="0"/>
                          </a:rPr>
                          <m:t>𝑦</m:t>
                        </m:r>
                      </m:oMath>
                    </m:oMathPara>
                  </a14:m>
                  <a:endParaRPr lang="en-GB" sz="4400" dirty="0"/>
                </a:p>
              </p:txBody>
            </p:sp>
          </mc:Choice>
          <mc:Fallback xmlns="">
            <p:sp>
              <p:nvSpPr>
                <p:cNvPr id="5" name="TextBox 4">
                  <a:extLst>
                    <a:ext uri="{FF2B5EF4-FFF2-40B4-BE49-F238E27FC236}">
                      <a16:creationId xmlns:a16="http://schemas.microsoft.com/office/drawing/2014/main" id="{686E1B19-E740-AB0A-27C6-9AA828CA2632}"/>
                    </a:ext>
                  </a:extLst>
                </p:cNvPr>
                <p:cNvSpPr txBox="1">
                  <a:spLocks noRot="1" noChangeAspect="1" noMove="1" noResize="1" noEditPoints="1" noAdjustHandles="1" noChangeArrowheads="1" noChangeShapeType="1" noTextEdit="1"/>
                </p:cNvSpPr>
                <p:nvPr/>
              </p:nvSpPr>
              <p:spPr>
                <a:xfrm>
                  <a:off x="1916650" y="1772933"/>
                  <a:ext cx="332269" cy="350862"/>
                </a:xfrm>
                <a:prstGeom prst="rect">
                  <a:avLst/>
                </a:prstGeom>
                <a:blipFill>
                  <a:blip r:embed="rId3"/>
                  <a:stretch>
                    <a:fillRect/>
                  </a:stretch>
                </a:blipFill>
              </p:spPr>
              <p:txBody>
                <a:bodyPr/>
                <a:lstStyle/>
                <a:p>
                  <a:r>
                    <a:rPr lang="en-GB">
                      <a:noFill/>
                    </a:rPr>
                    <a:t> </a:t>
                  </a:r>
                </a:p>
              </p:txBody>
            </p:sp>
          </mc:Fallback>
        </mc:AlternateContent>
        <p:sp>
          <p:nvSpPr>
            <p:cNvPr id="6" name="Freeform: Shape 5">
              <a:extLst>
                <a:ext uri="{FF2B5EF4-FFF2-40B4-BE49-F238E27FC236}">
                  <a16:creationId xmlns:a16="http://schemas.microsoft.com/office/drawing/2014/main" id="{487070B2-5338-F9EE-ED7C-52CC5512B3AF}"/>
                </a:ext>
              </a:extLst>
            </p:cNvPr>
            <p:cNvSpPr/>
            <p:nvPr/>
          </p:nvSpPr>
          <p:spPr>
            <a:xfrm>
              <a:off x="2095343" y="2218222"/>
              <a:ext cx="1084139" cy="845768"/>
            </a:xfrm>
            <a:custGeom>
              <a:avLst/>
              <a:gdLst>
                <a:gd name="connsiteX0" fmla="*/ 0 w 1644650"/>
                <a:gd name="connsiteY0" fmla="*/ 1416050 h 1416050"/>
                <a:gd name="connsiteX1" fmla="*/ 819150 w 1644650"/>
                <a:gd name="connsiteY1" fmla="*/ 0 h 1416050"/>
                <a:gd name="connsiteX2" fmla="*/ 1644650 w 1644650"/>
                <a:gd name="connsiteY2" fmla="*/ 1416050 h 1416050"/>
              </a:gdLst>
              <a:ahLst/>
              <a:cxnLst>
                <a:cxn ang="0">
                  <a:pos x="connsiteX0" y="connsiteY0"/>
                </a:cxn>
                <a:cxn ang="0">
                  <a:pos x="connsiteX1" y="connsiteY1"/>
                </a:cxn>
                <a:cxn ang="0">
                  <a:pos x="connsiteX2" y="connsiteY2"/>
                </a:cxn>
              </a:cxnLst>
              <a:rect l="l" t="t" r="r" b="b"/>
              <a:pathLst>
                <a:path w="1644650" h="1416050">
                  <a:moveTo>
                    <a:pt x="0" y="1416050"/>
                  </a:moveTo>
                  <a:cubicBezTo>
                    <a:pt x="272521" y="708025"/>
                    <a:pt x="545042" y="0"/>
                    <a:pt x="819150" y="0"/>
                  </a:cubicBezTo>
                  <a:cubicBezTo>
                    <a:pt x="1093258" y="0"/>
                    <a:pt x="1368954" y="708025"/>
                    <a:pt x="1644650" y="141605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7" name="Freeform: Shape 6">
              <a:extLst>
                <a:ext uri="{FF2B5EF4-FFF2-40B4-BE49-F238E27FC236}">
                  <a16:creationId xmlns:a16="http://schemas.microsoft.com/office/drawing/2014/main" id="{08946B14-0A95-3EA5-4EA5-39629B2C4E89}"/>
                </a:ext>
              </a:extLst>
            </p:cNvPr>
            <p:cNvSpPr/>
            <p:nvPr/>
          </p:nvSpPr>
          <p:spPr>
            <a:xfrm rot="10800000">
              <a:off x="3188872" y="3060198"/>
              <a:ext cx="1096696" cy="841975"/>
            </a:xfrm>
            <a:custGeom>
              <a:avLst/>
              <a:gdLst>
                <a:gd name="connsiteX0" fmla="*/ 0 w 1663700"/>
                <a:gd name="connsiteY0" fmla="*/ 1409700 h 1409700"/>
                <a:gd name="connsiteX1" fmla="*/ 203200 w 1663700"/>
                <a:gd name="connsiteY1" fmla="*/ 965200 h 1409700"/>
                <a:gd name="connsiteX2" fmla="*/ 323850 w 1663700"/>
                <a:gd name="connsiteY2" fmla="*/ 654050 h 1409700"/>
                <a:gd name="connsiteX3" fmla="*/ 444500 w 1663700"/>
                <a:gd name="connsiteY3" fmla="*/ 393700 h 1409700"/>
                <a:gd name="connsiteX4" fmla="*/ 552450 w 1663700"/>
                <a:gd name="connsiteY4" fmla="*/ 209550 h 1409700"/>
                <a:gd name="connsiteX5" fmla="*/ 654050 w 1663700"/>
                <a:gd name="connsiteY5" fmla="*/ 88900 h 1409700"/>
                <a:gd name="connsiteX6" fmla="*/ 736600 w 1663700"/>
                <a:gd name="connsiteY6" fmla="*/ 19050 h 1409700"/>
                <a:gd name="connsiteX7" fmla="*/ 831850 w 1663700"/>
                <a:gd name="connsiteY7" fmla="*/ 0 h 1409700"/>
                <a:gd name="connsiteX8" fmla="*/ 908050 w 1663700"/>
                <a:gd name="connsiteY8" fmla="*/ 12700 h 1409700"/>
                <a:gd name="connsiteX9" fmla="*/ 990600 w 1663700"/>
                <a:gd name="connsiteY9" fmla="*/ 57150 h 1409700"/>
                <a:gd name="connsiteX10" fmla="*/ 1092200 w 1663700"/>
                <a:gd name="connsiteY10" fmla="*/ 165100 h 1409700"/>
                <a:gd name="connsiteX11" fmla="*/ 1206500 w 1663700"/>
                <a:gd name="connsiteY11" fmla="*/ 361950 h 1409700"/>
                <a:gd name="connsiteX12" fmla="*/ 1295400 w 1663700"/>
                <a:gd name="connsiteY12" fmla="*/ 520700 h 1409700"/>
                <a:gd name="connsiteX13" fmla="*/ 1377950 w 1663700"/>
                <a:gd name="connsiteY13" fmla="*/ 704850 h 1409700"/>
                <a:gd name="connsiteX14" fmla="*/ 1511300 w 1663700"/>
                <a:gd name="connsiteY14" fmla="*/ 1016000 h 1409700"/>
                <a:gd name="connsiteX15" fmla="*/ 1587500 w 1663700"/>
                <a:gd name="connsiteY15" fmla="*/ 1200150 h 1409700"/>
                <a:gd name="connsiteX16" fmla="*/ 1663700 w 1663700"/>
                <a:gd name="connsiteY16" fmla="*/ 1403350 h 1409700"/>
                <a:gd name="connsiteX17" fmla="*/ 0 w 1663700"/>
                <a:gd name="connsiteY17" fmla="*/ 140970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3700" h="1409700">
                  <a:moveTo>
                    <a:pt x="0" y="1409700"/>
                  </a:moveTo>
                  <a:lnTo>
                    <a:pt x="203200" y="965200"/>
                  </a:lnTo>
                  <a:lnTo>
                    <a:pt x="323850" y="654050"/>
                  </a:lnTo>
                  <a:lnTo>
                    <a:pt x="444500" y="393700"/>
                  </a:lnTo>
                  <a:lnTo>
                    <a:pt x="552450" y="209550"/>
                  </a:lnTo>
                  <a:lnTo>
                    <a:pt x="654050" y="88900"/>
                  </a:lnTo>
                  <a:lnTo>
                    <a:pt x="736600" y="19050"/>
                  </a:lnTo>
                  <a:lnTo>
                    <a:pt x="831850" y="0"/>
                  </a:lnTo>
                  <a:lnTo>
                    <a:pt x="908050" y="12700"/>
                  </a:lnTo>
                  <a:lnTo>
                    <a:pt x="990600" y="57150"/>
                  </a:lnTo>
                  <a:lnTo>
                    <a:pt x="1092200" y="165100"/>
                  </a:lnTo>
                  <a:lnTo>
                    <a:pt x="1206500" y="361950"/>
                  </a:lnTo>
                  <a:lnTo>
                    <a:pt x="1295400" y="520700"/>
                  </a:lnTo>
                  <a:lnTo>
                    <a:pt x="1377950" y="704850"/>
                  </a:lnTo>
                  <a:lnTo>
                    <a:pt x="1511300" y="1016000"/>
                  </a:lnTo>
                  <a:lnTo>
                    <a:pt x="1587500" y="1200150"/>
                  </a:lnTo>
                  <a:lnTo>
                    <a:pt x="1663700" y="1403350"/>
                  </a:lnTo>
                  <a:lnTo>
                    <a:pt x="0" y="1409700"/>
                  </a:lnTo>
                  <a:close/>
                </a:path>
              </a:pathLst>
            </a:custGeom>
            <a:solidFill>
              <a:srgbClr val="0000F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8" name="Freeform: Shape 7">
              <a:extLst>
                <a:ext uri="{FF2B5EF4-FFF2-40B4-BE49-F238E27FC236}">
                  <a16:creationId xmlns:a16="http://schemas.microsoft.com/office/drawing/2014/main" id="{A29AB9E2-C4DD-724E-6387-18557BFEB915}"/>
                </a:ext>
              </a:extLst>
            </p:cNvPr>
            <p:cNvSpPr/>
            <p:nvPr/>
          </p:nvSpPr>
          <p:spPr>
            <a:xfrm rot="10800000">
              <a:off x="3188873" y="3060197"/>
              <a:ext cx="1084139" cy="845768"/>
            </a:xfrm>
            <a:custGeom>
              <a:avLst/>
              <a:gdLst>
                <a:gd name="connsiteX0" fmla="*/ 0 w 1644650"/>
                <a:gd name="connsiteY0" fmla="*/ 1416050 h 1416050"/>
                <a:gd name="connsiteX1" fmla="*/ 819150 w 1644650"/>
                <a:gd name="connsiteY1" fmla="*/ 0 h 1416050"/>
                <a:gd name="connsiteX2" fmla="*/ 1644650 w 1644650"/>
                <a:gd name="connsiteY2" fmla="*/ 1416050 h 1416050"/>
              </a:gdLst>
              <a:ahLst/>
              <a:cxnLst>
                <a:cxn ang="0">
                  <a:pos x="connsiteX0" y="connsiteY0"/>
                </a:cxn>
                <a:cxn ang="0">
                  <a:pos x="connsiteX1" y="connsiteY1"/>
                </a:cxn>
                <a:cxn ang="0">
                  <a:pos x="connsiteX2" y="connsiteY2"/>
                </a:cxn>
              </a:cxnLst>
              <a:rect l="l" t="t" r="r" b="b"/>
              <a:pathLst>
                <a:path w="1644650" h="1416050">
                  <a:moveTo>
                    <a:pt x="0" y="1416050"/>
                  </a:moveTo>
                  <a:cubicBezTo>
                    <a:pt x="272521" y="708025"/>
                    <a:pt x="545042" y="0"/>
                    <a:pt x="819150" y="0"/>
                  </a:cubicBezTo>
                  <a:cubicBezTo>
                    <a:pt x="1093258" y="0"/>
                    <a:pt x="1368954" y="708025"/>
                    <a:pt x="1644650" y="141605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04F2DBA-E435-77E4-71B5-2BC71ABD373C}"/>
                    </a:ext>
                  </a:extLst>
                </p:cNvPr>
                <p:cNvSpPr txBox="1"/>
                <p:nvPr/>
              </p:nvSpPr>
              <p:spPr>
                <a:xfrm>
                  <a:off x="2985633" y="3038730"/>
                  <a:ext cx="332269" cy="26665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1</m:t>
                        </m:r>
                      </m:oMath>
                    </m:oMathPara>
                  </a14:m>
                  <a:endParaRPr lang="en-GB" sz="3200" dirty="0"/>
                </a:p>
              </p:txBody>
            </p:sp>
          </mc:Choice>
          <mc:Fallback xmlns="">
            <p:sp>
              <p:nvSpPr>
                <p:cNvPr id="9" name="TextBox 8">
                  <a:extLst>
                    <a:ext uri="{FF2B5EF4-FFF2-40B4-BE49-F238E27FC236}">
                      <a16:creationId xmlns:a16="http://schemas.microsoft.com/office/drawing/2014/main" id="{F04F2DBA-E435-77E4-71B5-2BC71ABD373C}"/>
                    </a:ext>
                  </a:extLst>
                </p:cNvPr>
                <p:cNvSpPr txBox="1">
                  <a:spLocks noRot="1" noChangeAspect="1" noMove="1" noResize="1" noEditPoints="1" noAdjustHandles="1" noChangeArrowheads="1" noChangeShapeType="1" noTextEdit="1"/>
                </p:cNvSpPr>
                <p:nvPr/>
              </p:nvSpPr>
              <p:spPr>
                <a:xfrm>
                  <a:off x="2985633" y="3038730"/>
                  <a:ext cx="332269" cy="266655"/>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44D4862-2544-8EA6-02FA-588D1CAE7DF7}"/>
                    </a:ext>
                  </a:extLst>
                </p:cNvPr>
                <p:cNvSpPr txBox="1"/>
                <p:nvPr/>
              </p:nvSpPr>
              <p:spPr>
                <a:xfrm>
                  <a:off x="4141582" y="3038730"/>
                  <a:ext cx="332269" cy="26665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2</m:t>
                        </m:r>
                      </m:oMath>
                    </m:oMathPara>
                  </a14:m>
                  <a:endParaRPr lang="en-GB" sz="3200" dirty="0"/>
                </a:p>
              </p:txBody>
            </p:sp>
          </mc:Choice>
          <mc:Fallback xmlns="">
            <p:sp>
              <p:nvSpPr>
                <p:cNvPr id="10" name="TextBox 9">
                  <a:extLst>
                    <a:ext uri="{FF2B5EF4-FFF2-40B4-BE49-F238E27FC236}">
                      <a16:creationId xmlns:a16="http://schemas.microsoft.com/office/drawing/2014/main" id="{044D4862-2544-8EA6-02FA-588D1CAE7DF7}"/>
                    </a:ext>
                  </a:extLst>
                </p:cNvPr>
                <p:cNvSpPr txBox="1">
                  <a:spLocks noRot="1" noChangeAspect="1" noMove="1" noResize="1" noEditPoints="1" noAdjustHandles="1" noChangeArrowheads="1" noChangeShapeType="1" noTextEdit="1"/>
                </p:cNvSpPr>
                <p:nvPr/>
              </p:nvSpPr>
              <p:spPr>
                <a:xfrm>
                  <a:off x="4141582" y="3038730"/>
                  <a:ext cx="332269" cy="266655"/>
                </a:xfrm>
                <a:prstGeom prst="rect">
                  <a:avLst/>
                </a:prstGeom>
                <a:blipFill>
                  <a:blip r:embed="rId5"/>
                  <a:stretch>
                    <a:fillRect/>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027062FB-084C-982C-B34E-74797E58A671}"/>
                </a:ext>
              </a:extLst>
            </p:cNvPr>
            <p:cNvCxnSpPr/>
            <p:nvPr/>
          </p:nvCxnSpPr>
          <p:spPr>
            <a:xfrm>
              <a:off x="1919536" y="3060197"/>
              <a:ext cx="2503228" cy="25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15" name="TextBox 14">
            <a:extLst>
              <a:ext uri="{FF2B5EF4-FFF2-40B4-BE49-F238E27FC236}">
                <a16:creationId xmlns:a16="http://schemas.microsoft.com/office/drawing/2014/main" id="{314A07D2-C883-8393-524B-E240011AF89A}"/>
              </a:ext>
            </a:extLst>
          </p:cNvPr>
          <p:cNvSpPr txBox="1"/>
          <p:nvPr/>
        </p:nvSpPr>
        <p:spPr>
          <a:xfrm>
            <a:off x="1415480" y="155913"/>
            <a:ext cx="9125587" cy="1754326"/>
          </a:xfrm>
          <a:prstGeom prst="rect">
            <a:avLst/>
          </a:prstGeom>
          <a:noFill/>
        </p:spPr>
        <p:txBody>
          <a:bodyPr wrap="square">
            <a:spAutoFit/>
          </a:bodyPr>
          <a:lstStyle/>
          <a:p>
            <a:pPr algn="ctr"/>
            <a:r>
              <a:rPr lang="en-GB" sz="5400" dirty="0">
                <a:solidFill>
                  <a:prstClr val="black"/>
                </a:solidFill>
                <a:latin typeface="Calibri"/>
              </a:rPr>
              <a:t>Area </a:t>
            </a:r>
            <a:r>
              <a:rPr lang="en-GB" sz="5400" b="1" dirty="0">
                <a:solidFill>
                  <a:prstClr val="black"/>
                </a:solidFill>
                <a:latin typeface="Calibri"/>
              </a:rPr>
              <a:t>under</a:t>
            </a:r>
            <a:r>
              <a:rPr lang="en-GB" sz="5400" dirty="0">
                <a:solidFill>
                  <a:prstClr val="black"/>
                </a:solidFill>
                <a:latin typeface="Calibri"/>
              </a:rPr>
              <a:t> the axis will show a </a:t>
            </a:r>
          </a:p>
          <a:p>
            <a:pPr algn="ctr"/>
            <a:r>
              <a:rPr lang="en-GB" sz="5400" b="1" dirty="0">
                <a:solidFill>
                  <a:prstClr val="black"/>
                </a:solidFill>
                <a:latin typeface="Calibri"/>
              </a:rPr>
              <a:t>negative value</a:t>
            </a:r>
            <a:r>
              <a:rPr lang="en-GB" sz="5400" dirty="0">
                <a:solidFill>
                  <a:prstClr val="black"/>
                </a:solidFill>
                <a:latin typeface="Calibri"/>
              </a:rPr>
              <a:t>. </a:t>
            </a:r>
            <a:endParaRPr lang="en-GB" sz="5400" dirty="0"/>
          </a:p>
        </p:txBody>
      </p:sp>
    </p:spTree>
    <p:extLst>
      <p:ext uri="{BB962C8B-B14F-4D97-AF65-F5344CB8AC3E}">
        <p14:creationId xmlns:p14="http://schemas.microsoft.com/office/powerpoint/2010/main" val="590492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939786" y="294194"/>
                <a:ext cx="10153128" cy="132343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sz="4000" dirty="0"/>
                  <a:t>Find the total area bound between the curve </a:t>
                </a:r>
                <a14:m>
                  <m:oMath xmlns:m="http://schemas.openxmlformats.org/officeDocument/2006/math">
                    <m:r>
                      <a:rPr lang="en-GB" sz="4000" i="1">
                        <a:latin typeface="Cambria Math" panose="02040503050406030204" pitchFamily="18" charset="0"/>
                      </a:rPr>
                      <m:t>𝑦</m:t>
                    </m:r>
                    <m:r>
                      <a:rPr lang="en-GB" sz="4000" i="1">
                        <a:latin typeface="Cambria Math" panose="02040503050406030204" pitchFamily="18" charset="0"/>
                      </a:rPr>
                      <m:t>=</m:t>
                    </m:r>
                    <m:r>
                      <a:rPr lang="en-GB" sz="4000" i="1">
                        <a:latin typeface="Cambria Math" panose="02040503050406030204" pitchFamily="18" charset="0"/>
                      </a:rPr>
                      <m:t>𝑥</m:t>
                    </m:r>
                    <m:r>
                      <a:rPr lang="en-GB" sz="4000" i="1">
                        <a:latin typeface="Cambria Math" panose="02040503050406030204" pitchFamily="18" charset="0"/>
                      </a:rPr>
                      <m:t>(</m:t>
                    </m:r>
                    <m:r>
                      <a:rPr lang="en-GB" sz="4000" i="1">
                        <a:latin typeface="Cambria Math" panose="02040503050406030204" pitchFamily="18" charset="0"/>
                      </a:rPr>
                      <m:t>𝑥</m:t>
                    </m:r>
                    <m:r>
                      <a:rPr lang="en-GB" sz="4000" i="1">
                        <a:latin typeface="Cambria Math" panose="02040503050406030204" pitchFamily="18" charset="0"/>
                      </a:rPr>
                      <m:t>−1)(</m:t>
                    </m:r>
                    <m:r>
                      <a:rPr lang="en-GB" sz="4000" i="1">
                        <a:latin typeface="Cambria Math" panose="02040503050406030204" pitchFamily="18" charset="0"/>
                      </a:rPr>
                      <m:t>𝑥</m:t>
                    </m:r>
                    <m:r>
                      <a:rPr lang="en-GB" sz="4000" i="1">
                        <a:latin typeface="Cambria Math" panose="02040503050406030204" pitchFamily="18" charset="0"/>
                      </a:rPr>
                      <m:t>−2)</m:t>
                    </m:r>
                  </m:oMath>
                </a14:m>
                <a:r>
                  <a:rPr lang="en-GB" sz="4000" dirty="0"/>
                  <a:t> and the </a:t>
                </a:r>
                <a14:m>
                  <m:oMath xmlns:m="http://schemas.openxmlformats.org/officeDocument/2006/math">
                    <m:r>
                      <a:rPr lang="en-GB" sz="4000" i="1">
                        <a:latin typeface="Cambria Math" panose="02040503050406030204" pitchFamily="18" charset="0"/>
                      </a:rPr>
                      <m:t>𝑥</m:t>
                    </m:r>
                  </m:oMath>
                </a14:m>
                <a:r>
                  <a:rPr lang="en-GB" sz="4000" dirty="0"/>
                  <a:t>-axis.</a:t>
                </a:r>
              </a:p>
            </p:txBody>
          </p:sp>
        </mc:Choice>
        <mc:Fallback xmlns="">
          <p:sp>
            <p:nvSpPr>
              <p:cNvPr id="5" name="TextBox 4"/>
              <p:cNvSpPr txBox="1">
                <a:spLocks noRot="1" noChangeAspect="1" noMove="1" noResize="1" noEditPoints="1" noAdjustHandles="1" noChangeArrowheads="1" noChangeShapeType="1" noTextEdit="1"/>
              </p:cNvSpPr>
              <p:nvPr/>
            </p:nvSpPr>
            <p:spPr>
              <a:xfrm>
                <a:off x="939786" y="294194"/>
                <a:ext cx="10153128" cy="1323439"/>
              </a:xfrm>
              <a:prstGeom prst="rect">
                <a:avLst/>
              </a:prstGeom>
              <a:blipFill>
                <a:blip r:embed="rId2"/>
                <a:stretch>
                  <a:fillRect t="-2058" b="-11523"/>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grpSp>
        <p:nvGrpSpPr>
          <p:cNvPr id="6" name="Group 5">
            <a:extLst>
              <a:ext uri="{FF2B5EF4-FFF2-40B4-BE49-F238E27FC236}">
                <a16:creationId xmlns:a16="http://schemas.microsoft.com/office/drawing/2014/main" id="{012B949F-D064-A8B4-088D-880ACA156B87}"/>
              </a:ext>
            </a:extLst>
          </p:cNvPr>
          <p:cNvGrpSpPr/>
          <p:nvPr/>
        </p:nvGrpSpPr>
        <p:grpSpPr>
          <a:xfrm>
            <a:off x="274959" y="3517076"/>
            <a:ext cx="3613365" cy="2608938"/>
            <a:chOff x="657532" y="3484358"/>
            <a:chExt cx="2749389" cy="2014545"/>
          </a:xfrm>
        </p:grpSpPr>
        <p:sp>
          <p:nvSpPr>
            <p:cNvPr id="14" name="Freeform: Shape 13"/>
            <p:cNvSpPr/>
            <p:nvPr/>
          </p:nvSpPr>
          <p:spPr>
            <a:xfrm>
              <a:off x="820781" y="3814954"/>
              <a:ext cx="1096696" cy="841975"/>
            </a:xfrm>
            <a:custGeom>
              <a:avLst/>
              <a:gdLst>
                <a:gd name="connsiteX0" fmla="*/ 0 w 1663700"/>
                <a:gd name="connsiteY0" fmla="*/ 1409700 h 1409700"/>
                <a:gd name="connsiteX1" fmla="*/ 203200 w 1663700"/>
                <a:gd name="connsiteY1" fmla="*/ 965200 h 1409700"/>
                <a:gd name="connsiteX2" fmla="*/ 323850 w 1663700"/>
                <a:gd name="connsiteY2" fmla="*/ 654050 h 1409700"/>
                <a:gd name="connsiteX3" fmla="*/ 444500 w 1663700"/>
                <a:gd name="connsiteY3" fmla="*/ 393700 h 1409700"/>
                <a:gd name="connsiteX4" fmla="*/ 552450 w 1663700"/>
                <a:gd name="connsiteY4" fmla="*/ 209550 h 1409700"/>
                <a:gd name="connsiteX5" fmla="*/ 654050 w 1663700"/>
                <a:gd name="connsiteY5" fmla="*/ 88900 h 1409700"/>
                <a:gd name="connsiteX6" fmla="*/ 736600 w 1663700"/>
                <a:gd name="connsiteY6" fmla="*/ 19050 h 1409700"/>
                <a:gd name="connsiteX7" fmla="*/ 831850 w 1663700"/>
                <a:gd name="connsiteY7" fmla="*/ 0 h 1409700"/>
                <a:gd name="connsiteX8" fmla="*/ 908050 w 1663700"/>
                <a:gd name="connsiteY8" fmla="*/ 12700 h 1409700"/>
                <a:gd name="connsiteX9" fmla="*/ 990600 w 1663700"/>
                <a:gd name="connsiteY9" fmla="*/ 57150 h 1409700"/>
                <a:gd name="connsiteX10" fmla="*/ 1092200 w 1663700"/>
                <a:gd name="connsiteY10" fmla="*/ 165100 h 1409700"/>
                <a:gd name="connsiteX11" fmla="*/ 1206500 w 1663700"/>
                <a:gd name="connsiteY11" fmla="*/ 361950 h 1409700"/>
                <a:gd name="connsiteX12" fmla="*/ 1295400 w 1663700"/>
                <a:gd name="connsiteY12" fmla="*/ 520700 h 1409700"/>
                <a:gd name="connsiteX13" fmla="*/ 1377950 w 1663700"/>
                <a:gd name="connsiteY13" fmla="*/ 704850 h 1409700"/>
                <a:gd name="connsiteX14" fmla="*/ 1511300 w 1663700"/>
                <a:gd name="connsiteY14" fmla="*/ 1016000 h 1409700"/>
                <a:gd name="connsiteX15" fmla="*/ 1587500 w 1663700"/>
                <a:gd name="connsiteY15" fmla="*/ 1200150 h 1409700"/>
                <a:gd name="connsiteX16" fmla="*/ 1663700 w 1663700"/>
                <a:gd name="connsiteY16" fmla="*/ 1403350 h 1409700"/>
                <a:gd name="connsiteX17" fmla="*/ 0 w 1663700"/>
                <a:gd name="connsiteY17" fmla="*/ 140970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3700" h="1409700">
                  <a:moveTo>
                    <a:pt x="0" y="1409700"/>
                  </a:moveTo>
                  <a:lnTo>
                    <a:pt x="203200" y="965200"/>
                  </a:lnTo>
                  <a:lnTo>
                    <a:pt x="323850" y="654050"/>
                  </a:lnTo>
                  <a:lnTo>
                    <a:pt x="444500" y="393700"/>
                  </a:lnTo>
                  <a:lnTo>
                    <a:pt x="552450" y="209550"/>
                  </a:lnTo>
                  <a:lnTo>
                    <a:pt x="654050" y="88900"/>
                  </a:lnTo>
                  <a:lnTo>
                    <a:pt x="736600" y="19050"/>
                  </a:lnTo>
                  <a:lnTo>
                    <a:pt x="831850" y="0"/>
                  </a:lnTo>
                  <a:lnTo>
                    <a:pt x="908050" y="12700"/>
                  </a:lnTo>
                  <a:lnTo>
                    <a:pt x="990600" y="57150"/>
                  </a:lnTo>
                  <a:lnTo>
                    <a:pt x="1092200" y="165100"/>
                  </a:lnTo>
                  <a:lnTo>
                    <a:pt x="1206500" y="361950"/>
                  </a:lnTo>
                  <a:lnTo>
                    <a:pt x="1295400" y="520700"/>
                  </a:lnTo>
                  <a:lnTo>
                    <a:pt x="1377950" y="704850"/>
                  </a:lnTo>
                  <a:lnTo>
                    <a:pt x="1511300" y="1016000"/>
                  </a:lnTo>
                  <a:lnTo>
                    <a:pt x="1587500" y="1200150"/>
                  </a:lnTo>
                  <a:lnTo>
                    <a:pt x="1663700" y="1403350"/>
                  </a:lnTo>
                  <a:lnTo>
                    <a:pt x="0" y="1409700"/>
                  </a:lnTo>
                  <a:close/>
                </a:path>
              </a:pathLst>
            </a:custGeom>
            <a:solidFill>
              <a:srgbClr val="FF0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cxnSp>
          <p:nvCxnSpPr>
            <p:cNvPr id="8" name="Straight Arrow Connector 7"/>
            <p:cNvCxnSpPr/>
            <p:nvPr/>
          </p:nvCxnSpPr>
          <p:spPr>
            <a:xfrm flipV="1">
              <a:off x="832276" y="3727467"/>
              <a:ext cx="0" cy="16773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0" name="TextBox 9"/>
                <p:cNvSpPr txBox="1"/>
                <p:nvPr/>
              </p:nvSpPr>
              <p:spPr>
                <a:xfrm>
                  <a:off x="3074652" y="4526614"/>
                  <a:ext cx="332269" cy="4040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panose="02040503050406030204" pitchFamily="18" charset="0"/>
                          </a:rPr>
                          <m:t>𝑥</m:t>
                        </m:r>
                      </m:oMath>
                    </m:oMathPara>
                  </a14:m>
                  <a:endParaRPr lang="en-GB" sz="2800" dirty="0"/>
                </a:p>
              </p:txBody>
            </p:sp>
          </mc:Choice>
          <mc:Fallback xmlns="">
            <p:sp>
              <p:nvSpPr>
                <p:cNvPr id="10" name="TextBox 9"/>
                <p:cNvSpPr txBox="1">
                  <a:spLocks noRot="1" noChangeAspect="1" noMove="1" noResize="1" noEditPoints="1" noAdjustHandles="1" noChangeArrowheads="1" noChangeShapeType="1" noTextEdit="1"/>
                </p:cNvSpPr>
                <p:nvPr/>
              </p:nvSpPr>
              <p:spPr>
                <a:xfrm>
                  <a:off x="3074652" y="4526614"/>
                  <a:ext cx="332269" cy="404015"/>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66142" y="3484358"/>
                  <a:ext cx="332269" cy="4040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panose="02040503050406030204" pitchFamily="18" charset="0"/>
                          </a:rPr>
                          <m:t>𝑦</m:t>
                        </m:r>
                      </m:oMath>
                    </m:oMathPara>
                  </a14:m>
                  <a:endParaRPr lang="en-GB" sz="2800" dirty="0"/>
                </a:p>
              </p:txBody>
            </p:sp>
          </mc:Choice>
          <mc:Fallback xmlns="">
            <p:sp>
              <p:nvSpPr>
                <p:cNvPr id="11" name="TextBox 10"/>
                <p:cNvSpPr txBox="1">
                  <a:spLocks noRot="1" noChangeAspect="1" noMove="1" noResize="1" noEditPoints="1" noAdjustHandles="1" noChangeArrowheads="1" noChangeShapeType="1" noTextEdit="1"/>
                </p:cNvSpPr>
                <p:nvPr/>
              </p:nvSpPr>
              <p:spPr>
                <a:xfrm>
                  <a:off x="666142" y="3484358"/>
                  <a:ext cx="332269" cy="404015"/>
                </a:xfrm>
                <a:prstGeom prst="rect">
                  <a:avLst/>
                </a:prstGeom>
                <a:blipFill>
                  <a:blip r:embed="rId4"/>
                  <a:stretch>
                    <a:fillRect/>
                  </a:stretch>
                </a:blipFill>
              </p:spPr>
              <p:txBody>
                <a:bodyPr/>
                <a:lstStyle/>
                <a:p>
                  <a:r>
                    <a:rPr lang="en-GB">
                      <a:noFill/>
                    </a:rPr>
                    <a:t> </a:t>
                  </a:r>
                </a:p>
              </p:txBody>
            </p:sp>
          </mc:Fallback>
        </mc:AlternateContent>
        <p:sp>
          <p:nvSpPr>
            <p:cNvPr id="13" name="Freeform: Shape 12"/>
            <p:cNvSpPr/>
            <p:nvPr/>
          </p:nvSpPr>
          <p:spPr>
            <a:xfrm>
              <a:off x="833339" y="3811160"/>
              <a:ext cx="1084139" cy="845768"/>
            </a:xfrm>
            <a:custGeom>
              <a:avLst/>
              <a:gdLst>
                <a:gd name="connsiteX0" fmla="*/ 0 w 1644650"/>
                <a:gd name="connsiteY0" fmla="*/ 1416050 h 1416050"/>
                <a:gd name="connsiteX1" fmla="*/ 819150 w 1644650"/>
                <a:gd name="connsiteY1" fmla="*/ 0 h 1416050"/>
                <a:gd name="connsiteX2" fmla="*/ 1644650 w 1644650"/>
                <a:gd name="connsiteY2" fmla="*/ 1416050 h 1416050"/>
              </a:gdLst>
              <a:ahLst/>
              <a:cxnLst>
                <a:cxn ang="0">
                  <a:pos x="connsiteX0" y="connsiteY0"/>
                </a:cxn>
                <a:cxn ang="0">
                  <a:pos x="connsiteX1" y="connsiteY1"/>
                </a:cxn>
                <a:cxn ang="0">
                  <a:pos x="connsiteX2" y="connsiteY2"/>
                </a:cxn>
              </a:cxnLst>
              <a:rect l="l" t="t" r="r" b="b"/>
              <a:pathLst>
                <a:path w="1644650" h="1416050">
                  <a:moveTo>
                    <a:pt x="0" y="1416050"/>
                  </a:moveTo>
                  <a:cubicBezTo>
                    <a:pt x="272521" y="708025"/>
                    <a:pt x="545042" y="0"/>
                    <a:pt x="819150" y="0"/>
                  </a:cubicBezTo>
                  <a:cubicBezTo>
                    <a:pt x="1093258" y="0"/>
                    <a:pt x="1368954" y="708025"/>
                    <a:pt x="1644650" y="141605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5" name="Freeform: Shape 14"/>
            <p:cNvSpPr/>
            <p:nvPr/>
          </p:nvSpPr>
          <p:spPr>
            <a:xfrm rot="10800000">
              <a:off x="1926868" y="4653136"/>
              <a:ext cx="1096696" cy="841975"/>
            </a:xfrm>
            <a:custGeom>
              <a:avLst/>
              <a:gdLst>
                <a:gd name="connsiteX0" fmla="*/ 0 w 1663700"/>
                <a:gd name="connsiteY0" fmla="*/ 1409700 h 1409700"/>
                <a:gd name="connsiteX1" fmla="*/ 203200 w 1663700"/>
                <a:gd name="connsiteY1" fmla="*/ 965200 h 1409700"/>
                <a:gd name="connsiteX2" fmla="*/ 323850 w 1663700"/>
                <a:gd name="connsiteY2" fmla="*/ 654050 h 1409700"/>
                <a:gd name="connsiteX3" fmla="*/ 444500 w 1663700"/>
                <a:gd name="connsiteY3" fmla="*/ 393700 h 1409700"/>
                <a:gd name="connsiteX4" fmla="*/ 552450 w 1663700"/>
                <a:gd name="connsiteY4" fmla="*/ 209550 h 1409700"/>
                <a:gd name="connsiteX5" fmla="*/ 654050 w 1663700"/>
                <a:gd name="connsiteY5" fmla="*/ 88900 h 1409700"/>
                <a:gd name="connsiteX6" fmla="*/ 736600 w 1663700"/>
                <a:gd name="connsiteY6" fmla="*/ 19050 h 1409700"/>
                <a:gd name="connsiteX7" fmla="*/ 831850 w 1663700"/>
                <a:gd name="connsiteY7" fmla="*/ 0 h 1409700"/>
                <a:gd name="connsiteX8" fmla="*/ 908050 w 1663700"/>
                <a:gd name="connsiteY8" fmla="*/ 12700 h 1409700"/>
                <a:gd name="connsiteX9" fmla="*/ 990600 w 1663700"/>
                <a:gd name="connsiteY9" fmla="*/ 57150 h 1409700"/>
                <a:gd name="connsiteX10" fmla="*/ 1092200 w 1663700"/>
                <a:gd name="connsiteY10" fmla="*/ 165100 h 1409700"/>
                <a:gd name="connsiteX11" fmla="*/ 1206500 w 1663700"/>
                <a:gd name="connsiteY11" fmla="*/ 361950 h 1409700"/>
                <a:gd name="connsiteX12" fmla="*/ 1295400 w 1663700"/>
                <a:gd name="connsiteY12" fmla="*/ 520700 h 1409700"/>
                <a:gd name="connsiteX13" fmla="*/ 1377950 w 1663700"/>
                <a:gd name="connsiteY13" fmla="*/ 704850 h 1409700"/>
                <a:gd name="connsiteX14" fmla="*/ 1511300 w 1663700"/>
                <a:gd name="connsiteY14" fmla="*/ 1016000 h 1409700"/>
                <a:gd name="connsiteX15" fmla="*/ 1587500 w 1663700"/>
                <a:gd name="connsiteY15" fmla="*/ 1200150 h 1409700"/>
                <a:gd name="connsiteX16" fmla="*/ 1663700 w 1663700"/>
                <a:gd name="connsiteY16" fmla="*/ 1403350 h 1409700"/>
                <a:gd name="connsiteX17" fmla="*/ 0 w 1663700"/>
                <a:gd name="connsiteY17" fmla="*/ 140970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3700" h="1409700">
                  <a:moveTo>
                    <a:pt x="0" y="1409700"/>
                  </a:moveTo>
                  <a:lnTo>
                    <a:pt x="203200" y="965200"/>
                  </a:lnTo>
                  <a:lnTo>
                    <a:pt x="323850" y="654050"/>
                  </a:lnTo>
                  <a:lnTo>
                    <a:pt x="444500" y="393700"/>
                  </a:lnTo>
                  <a:lnTo>
                    <a:pt x="552450" y="209550"/>
                  </a:lnTo>
                  <a:lnTo>
                    <a:pt x="654050" y="88900"/>
                  </a:lnTo>
                  <a:lnTo>
                    <a:pt x="736600" y="19050"/>
                  </a:lnTo>
                  <a:lnTo>
                    <a:pt x="831850" y="0"/>
                  </a:lnTo>
                  <a:lnTo>
                    <a:pt x="908050" y="12700"/>
                  </a:lnTo>
                  <a:lnTo>
                    <a:pt x="990600" y="57150"/>
                  </a:lnTo>
                  <a:lnTo>
                    <a:pt x="1092200" y="165100"/>
                  </a:lnTo>
                  <a:lnTo>
                    <a:pt x="1206500" y="361950"/>
                  </a:lnTo>
                  <a:lnTo>
                    <a:pt x="1295400" y="520700"/>
                  </a:lnTo>
                  <a:lnTo>
                    <a:pt x="1377950" y="704850"/>
                  </a:lnTo>
                  <a:lnTo>
                    <a:pt x="1511300" y="1016000"/>
                  </a:lnTo>
                  <a:lnTo>
                    <a:pt x="1587500" y="1200150"/>
                  </a:lnTo>
                  <a:lnTo>
                    <a:pt x="1663700" y="1403350"/>
                  </a:lnTo>
                  <a:lnTo>
                    <a:pt x="0" y="1409700"/>
                  </a:lnTo>
                  <a:close/>
                </a:path>
              </a:pathLst>
            </a:custGeom>
            <a:solidFill>
              <a:srgbClr val="0000F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p>
          </p:txBody>
        </p:sp>
        <p:sp>
          <p:nvSpPr>
            <p:cNvPr id="16" name="Freeform: Shape 15"/>
            <p:cNvSpPr/>
            <p:nvPr/>
          </p:nvSpPr>
          <p:spPr>
            <a:xfrm rot="10800000">
              <a:off x="1926869" y="4653135"/>
              <a:ext cx="1084139" cy="845768"/>
            </a:xfrm>
            <a:custGeom>
              <a:avLst/>
              <a:gdLst>
                <a:gd name="connsiteX0" fmla="*/ 0 w 1644650"/>
                <a:gd name="connsiteY0" fmla="*/ 1416050 h 1416050"/>
                <a:gd name="connsiteX1" fmla="*/ 819150 w 1644650"/>
                <a:gd name="connsiteY1" fmla="*/ 0 h 1416050"/>
                <a:gd name="connsiteX2" fmla="*/ 1644650 w 1644650"/>
                <a:gd name="connsiteY2" fmla="*/ 1416050 h 1416050"/>
              </a:gdLst>
              <a:ahLst/>
              <a:cxnLst>
                <a:cxn ang="0">
                  <a:pos x="connsiteX0" y="connsiteY0"/>
                </a:cxn>
                <a:cxn ang="0">
                  <a:pos x="connsiteX1" y="connsiteY1"/>
                </a:cxn>
                <a:cxn ang="0">
                  <a:pos x="connsiteX2" y="connsiteY2"/>
                </a:cxn>
              </a:cxnLst>
              <a:rect l="l" t="t" r="r" b="b"/>
              <a:pathLst>
                <a:path w="1644650" h="1416050">
                  <a:moveTo>
                    <a:pt x="0" y="1416050"/>
                  </a:moveTo>
                  <a:cubicBezTo>
                    <a:pt x="272521" y="708025"/>
                    <a:pt x="545042" y="0"/>
                    <a:pt x="819150" y="0"/>
                  </a:cubicBezTo>
                  <a:cubicBezTo>
                    <a:pt x="1093258" y="0"/>
                    <a:pt x="1368954" y="708025"/>
                    <a:pt x="1644650" y="141605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mc:AlternateContent xmlns:mc="http://schemas.openxmlformats.org/markup-compatibility/2006" xmlns:a14="http://schemas.microsoft.com/office/drawing/2010/main">
          <mc:Choice Requires="a14">
            <p:sp>
              <p:nvSpPr>
                <p:cNvPr id="17" name="TextBox 16"/>
                <p:cNvSpPr txBox="1"/>
                <p:nvPr/>
              </p:nvSpPr>
              <p:spPr>
                <a:xfrm>
                  <a:off x="1723629" y="4631668"/>
                  <a:ext cx="332269" cy="4040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panose="02040503050406030204" pitchFamily="18" charset="0"/>
                          </a:rPr>
                          <m:t>1</m:t>
                        </m:r>
                      </m:oMath>
                    </m:oMathPara>
                  </a14:m>
                  <a:endParaRPr lang="en-GB" sz="2800" dirty="0"/>
                </a:p>
              </p:txBody>
            </p:sp>
          </mc:Choice>
          <mc:Fallback xmlns="">
            <p:sp>
              <p:nvSpPr>
                <p:cNvPr id="17" name="TextBox 16"/>
                <p:cNvSpPr txBox="1">
                  <a:spLocks noRot="1" noChangeAspect="1" noMove="1" noResize="1" noEditPoints="1" noAdjustHandles="1" noChangeArrowheads="1" noChangeShapeType="1" noTextEdit="1"/>
                </p:cNvSpPr>
                <p:nvPr/>
              </p:nvSpPr>
              <p:spPr>
                <a:xfrm>
                  <a:off x="1723629" y="4631668"/>
                  <a:ext cx="332269" cy="404015"/>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879578" y="4631668"/>
                  <a:ext cx="332269" cy="40401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panose="02040503050406030204" pitchFamily="18" charset="0"/>
                          </a:rPr>
                          <m:t>2</m:t>
                        </m:r>
                      </m:oMath>
                    </m:oMathPara>
                  </a14:m>
                  <a:endParaRPr lang="en-GB"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2879578" y="4631668"/>
                  <a:ext cx="332269" cy="404015"/>
                </a:xfrm>
                <a:prstGeom prst="rect">
                  <a:avLst/>
                </a:prstGeom>
                <a:blipFill>
                  <a:blip r:embed="rId6"/>
                  <a:stretch>
                    <a:fillRect/>
                  </a:stretch>
                </a:blipFill>
              </p:spPr>
              <p:txBody>
                <a:bodyPr/>
                <a:lstStyle/>
                <a:p>
                  <a:r>
                    <a:rPr lang="en-GB">
                      <a:noFill/>
                    </a:rPr>
                    <a:t> </a:t>
                  </a:r>
                </a:p>
              </p:txBody>
            </p:sp>
          </mc:Fallback>
        </mc:AlternateContent>
        <p:cxnSp>
          <p:nvCxnSpPr>
            <p:cNvPr id="7" name="Straight Arrow Connector 6"/>
            <p:cNvCxnSpPr/>
            <p:nvPr/>
          </p:nvCxnSpPr>
          <p:spPr>
            <a:xfrm>
              <a:off x="657532" y="4653135"/>
              <a:ext cx="2503228" cy="25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21" name="TextBox 20"/>
              <p:cNvSpPr txBox="1"/>
              <p:nvPr/>
            </p:nvSpPr>
            <p:spPr>
              <a:xfrm>
                <a:off x="8396209" y="2007544"/>
                <a:ext cx="3390995" cy="1058431"/>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nary>
                        <m:naryPr>
                          <m:ctrlPr>
                            <a:rPr lang="en-GB" sz="2800" i="1" smtClean="0">
                              <a:solidFill>
                                <a:schemeClr val="tx1"/>
                              </a:solidFill>
                              <a:latin typeface="Cambria Math" panose="02040503050406030204" pitchFamily="18" charset="0"/>
                            </a:rPr>
                          </m:ctrlPr>
                        </m:naryPr>
                        <m:sub>
                          <m:r>
                            <a:rPr lang="en-GB" sz="2800" i="1">
                              <a:solidFill>
                                <a:schemeClr val="tx1"/>
                              </a:solidFill>
                              <a:latin typeface="Cambria Math" panose="02040503050406030204" pitchFamily="18" charset="0"/>
                            </a:rPr>
                            <m:t>1</m:t>
                          </m:r>
                        </m:sub>
                        <m:sup>
                          <m:r>
                            <a:rPr lang="en-GB" sz="2800" i="1">
                              <a:solidFill>
                                <a:schemeClr val="tx1"/>
                              </a:solidFill>
                              <a:latin typeface="Cambria Math" panose="02040503050406030204" pitchFamily="18" charset="0"/>
                            </a:rPr>
                            <m:t>2</m:t>
                          </m:r>
                        </m:sup>
                        <m:e>
                          <m:sSup>
                            <m:sSupPr>
                              <m:ctrlPr>
                                <a:rPr lang="en-GB" sz="2800" i="1" smtClean="0">
                                  <a:solidFill>
                                    <a:srgbClr val="0000FF"/>
                                  </a:solidFill>
                                  <a:latin typeface="Cambria Math" panose="02040503050406030204" pitchFamily="18" charset="0"/>
                                </a:rPr>
                              </m:ctrlPr>
                            </m:sSupPr>
                            <m:e>
                              <m:r>
                                <a:rPr lang="en-GB" sz="2800" i="1">
                                  <a:solidFill>
                                    <a:srgbClr val="0000FF"/>
                                  </a:solidFill>
                                  <a:latin typeface="Cambria Math" panose="02040503050406030204" pitchFamily="18" charset="0"/>
                                </a:rPr>
                                <m:t>𝑥</m:t>
                              </m:r>
                            </m:e>
                            <m:sup>
                              <m:r>
                                <a:rPr lang="en-GB" sz="2800" i="1">
                                  <a:solidFill>
                                    <a:srgbClr val="0000FF"/>
                                  </a:solidFill>
                                  <a:latin typeface="Cambria Math" panose="02040503050406030204" pitchFamily="18" charset="0"/>
                                </a:rPr>
                                <m:t>3</m:t>
                              </m:r>
                            </m:sup>
                          </m:sSup>
                          <m:r>
                            <a:rPr lang="en-GB" sz="2800" i="1">
                              <a:solidFill>
                                <a:srgbClr val="0000FF"/>
                              </a:solidFill>
                              <a:latin typeface="Cambria Math" panose="02040503050406030204" pitchFamily="18" charset="0"/>
                            </a:rPr>
                            <m:t>−3</m:t>
                          </m:r>
                          <m:sSup>
                            <m:sSupPr>
                              <m:ctrlPr>
                                <a:rPr lang="en-GB" sz="2800" i="1">
                                  <a:solidFill>
                                    <a:srgbClr val="0000FF"/>
                                  </a:solidFill>
                                  <a:latin typeface="Cambria Math" panose="02040503050406030204" pitchFamily="18" charset="0"/>
                                </a:rPr>
                              </m:ctrlPr>
                            </m:sSupPr>
                            <m:e>
                              <m:r>
                                <a:rPr lang="en-GB" sz="2800" i="1">
                                  <a:solidFill>
                                    <a:srgbClr val="0000FF"/>
                                  </a:solidFill>
                                  <a:latin typeface="Cambria Math" panose="02040503050406030204" pitchFamily="18" charset="0"/>
                                </a:rPr>
                                <m:t>𝑥</m:t>
                              </m:r>
                            </m:e>
                            <m:sup>
                              <m:r>
                                <a:rPr lang="en-GB" sz="2800" i="1">
                                  <a:solidFill>
                                    <a:srgbClr val="0000FF"/>
                                  </a:solidFill>
                                  <a:latin typeface="Cambria Math" panose="02040503050406030204" pitchFamily="18" charset="0"/>
                                </a:rPr>
                                <m:t>2</m:t>
                              </m:r>
                            </m:sup>
                          </m:sSup>
                          <m:r>
                            <a:rPr lang="en-GB" sz="2800" i="1">
                              <a:solidFill>
                                <a:srgbClr val="0000FF"/>
                              </a:solidFill>
                              <a:latin typeface="Cambria Math" panose="02040503050406030204" pitchFamily="18" charset="0"/>
                            </a:rPr>
                            <m:t>+2</m:t>
                          </m:r>
                          <m:r>
                            <a:rPr lang="en-GB" sz="2800" i="1">
                              <a:solidFill>
                                <a:srgbClr val="0000FF"/>
                              </a:solidFill>
                              <a:latin typeface="Cambria Math" panose="02040503050406030204" pitchFamily="18" charset="0"/>
                            </a:rPr>
                            <m:t>𝑥</m:t>
                          </m:r>
                        </m:e>
                      </m:nary>
                      <m:r>
                        <a:rPr lang="en-GB" sz="2800" i="1">
                          <a:solidFill>
                            <a:schemeClr val="tx1"/>
                          </a:solidFill>
                          <a:latin typeface="Cambria Math" panose="02040503050406030204" pitchFamily="18" charset="0"/>
                        </a:rPr>
                        <m:t> </m:t>
                      </m:r>
                      <m:r>
                        <a:rPr lang="en-GB" sz="2800" i="1">
                          <a:solidFill>
                            <a:schemeClr val="tx1"/>
                          </a:solidFill>
                          <a:latin typeface="Cambria Math" panose="02040503050406030204" pitchFamily="18" charset="0"/>
                        </a:rPr>
                        <m:t>𝑑𝑥</m:t>
                      </m:r>
                    </m:oMath>
                  </m:oMathPara>
                </a14:m>
                <a:endParaRPr lang="en-GB" sz="2800" i="1" dirty="0">
                  <a:solidFill>
                    <a:schemeClr val="tx1"/>
                  </a:solidFill>
                  <a:latin typeface="Cambria Math" panose="02040503050406030204" pitchFamily="18"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8396209" y="2007544"/>
                <a:ext cx="3390995" cy="1058431"/>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288887" y="2043072"/>
                <a:ext cx="3647728" cy="1200329"/>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GB" sz="3600" i="1" smtClean="0">
                          <a:solidFill>
                            <a:prstClr val="black"/>
                          </a:solidFill>
                          <a:latin typeface="Cambria Math" panose="02040503050406030204" pitchFamily="18" charset="0"/>
                        </a:rPr>
                        <m:t>𝑥</m:t>
                      </m:r>
                      <m:d>
                        <m:dPr>
                          <m:ctrlPr>
                            <a:rPr lang="en-GB" sz="3600" i="1">
                              <a:solidFill>
                                <a:prstClr val="black"/>
                              </a:solidFill>
                              <a:latin typeface="Cambria Math" panose="02040503050406030204" pitchFamily="18" charset="0"/>
                            </a:rPr>
                          </m:ctrlPr>
                        </m:dPr>
                        <m:e>
                          <m:r>
                            <a:rPr lang="en-GB" sz="3600" i="1">
                              <a:solidFill>
                                <a:prstClr val="black"/>
                              </a:solidFill>
                              <a:latin typeface="Cambria Math" panose="02040503050406030204" pitchFamily="18" charset="0"/>
                            </a:rPr>
                            <m:t>𝑥</m:t>
                          </m:r>
                          <m:r>
                            <a:rPr lang="en-GB" sz="3600" i="1">
                              <a:solidFill>
                                <a:prstClr val="black"/>
                              </a:solidFill>
                              <a:latin typeface="Cambria Math" panose="02040503050406030204" pitchFamily="18" charset="0"/>
                            </a:rPr>
                            <m:t>−1</m:t>
                          </m:r>
                        </m:e>
                      </m:d>
                      <m:d>
                        <m:dPr>
                          <m:ctrlPr>
                            <a:rPr lang="en-GB" sz="3600" i="1">
                              <a:solidFill>
                                <a:prstClr val="black"/>
                              </a:solidFill>
                              <a:latin typeface="Cambria Math" panose="02040503050406030204" pitchFamily="18" charset="0"/>
                            </a:rPr>
                          </m:ctrlPr>
                        </m:dPr>
                        <m:e>
                          <m:r>
                            <a:rPr lang="en-GB" sz="3600" i="1">
                              <a:solidFill>
                                <a:prstClr val="black"/>
                              </a:solidFill>
                              <a:latin typeface="Cambria Math" panose="02040503050406030204" pitchFamily="18" charset="0"/>
                            </a:rPr>
                            <m:t>𝑥</m:t>
                          </m:r>
                          <m:r>
                            <a:rPr lang="en-GB" sz="3600" i="1">
                              <a:solidFill>
                                <a:prstClr val="black"/>
                              </a:solidFill>
                              <a:latin typeface="Cambria Math" panose="02040503050406030204" pitchFamily="18" charset="0"/>
                            </a:rPr>
                            <m:t>−2</m:t>
                          </m:r>
                        </m:e>
                      </m:d>
                    </m:oMath>
                  </m:oMathPara>
                </a14:m>
                <a:endParaRPr lang="en-GB" sz="3600" i="1" dirty="0">
                  <a:solidFill>
                    <a:prstClr val="black"/>
                  </a:solidFill>
                  <a:latin typeface="Cambria Math" panose="02040503050406030204" pitchFamily="18" charset="0"/>
                </a:endParaRPr>
              </a:p>
              <a:p>
                <a:pPr lvl="0"/>
                <a14:m>
                  <m:oMathPara xmlns:m="http://schemas.openxmlformats.org/officeDocument/2006/math">
                    <m:oMathParaPr>
                      <m:jc m:val="centerGroup"/>
                    </m:oMathParaPr>
                    <m:oMath xmlns:m="http://schemas.openxmlformats.org/officeDocument/2006/math">
                      <m:r>
                        <a:rPr lang="en-GB" sz="3600" i="1">
                          <a:solidFill>
                            <a:prstClr val="black"/>
                          </a:solidFill>
                          <a:latin typeface="Cambria Math" panose="02040503050406030204" pitchFamily="18" charset="0"/>
                        </a:rPr>
                        <m:t>=</m:t>
                      </m:r>
                      <m:sSup>
                        <m:sSupPr>
                          <m:ctrlPr>
                            <a:rPr lang="en-GB" sz="3600" i="1">
                              <a:solidFill>
                                <a:prstClr val="black"/>
                              </a:solidFill>
                              <a:latin typeface="Cambria Math" panose="02040503050406030204" pitchFamily="18" charset="0"/>
                            </a:rPr>
                          </m:ctrlPr>
                        </m:sSupPr>
                        <m:e>
                          <m:r>
                            <a:rPr lang="en-GB" sz="3600" i="1">
                              <a:solidFill>
                                <a:prstClr val="black"/>
                              </a:solidFill>
                              <a:latin typeface="Cambria Math" panose="02040503050406030204" pitchFamily="18" charset="0"/>
                            </a:rPr>
                            <m:t>𝑥</m:t>
                          </m:r>
                        </m:e>
                        <m:sup>
                          <m:r>
                            <a:rPr lang="en-GB" sz="3600" i="1">
                              <a:solidFill>
                                <a:prstClr val="black"/>
                              </a:solidFill>
                              <a:latin typeface="Cambria Math" panose="02040503050406030204" pitchFamily="18" charset="0"/>
                            </a:rPr>
                            <m:t>3</m:t>
                          </m:r>
                        </m:sup>
                      </m:sSup>
                      <m:r>
                        <a:rPr lang="en-GB" sz="3600" i="1">
                          <a:solidFill>
                            <a:prstClr val="black"/>
                          </a:solidFill>
                          <a:latin typeface="Cambria Math" panose="02040503050406030204" pitchFamily="18" charset="0"/>
                        </a:rPr>
                        <m:t>−3</m:t>
                      </m:r>
                      <m:sSup>
                        <m:sSupPr>
                          <m:ctrlPr>
                            <a:rPr lang="en-GB" sz="3600" i="1">
                              <a:solidFill>
                                <a:prstClr val="black"/>
                              </a:solidFill>
                              <a:latin typeface="Cambria Math" panose="02040503050406030204" pitchFamily="18" charset="0"/>
                            </a:rPr>
                          </m:ctrlPr>
                        </m:sSupPr>
                        <m:e>
                          <m:r>
                            <a:rPr lang="en-GB" sz="3600" i="1">
                              <a:solidFill>
                                <a:prstClr val="black"/>
                              </a:solidFill>
                              <a:latin typeface="Cambria Math" panose="02040503050406030204" pitchFamily="18" charset="0"/>
                            </a:rPr>
                            <m:t>𝑥</m:t>
                          </m:r>
                        </m:e>
                        <m:sup>
                          <m:r>
                            <a:rPr lang="en-GB" sz="3600" i="1">
                              <a:solidFill>
                                <a:prstClr val="black"/>
                              </a:solidFill>
                              <a:latin typeface="Cambria Math" panose="02040503050406030204" pitchFamily="18" charset="0"/>
                            </a:rPr>
                            <m:t>2</m:t>
                          </m:r>
                        </m:sup>
                      </m:sSup>
                      <m:r>
                        <a:rPr lang="en-GB" sz="3600" i="1">
                          <a:solidFill>
                            <a:prstClr val="black"/>
                          </a:solidFill>
                          <a:latin typeface="Cambria Math" panose="02040503050406030204" pitchFamily="18" charset="0"/>
                        </a:rPr>
                        <m:t>+2</m:t>
                      </m:r>
                      <m:r>
                        <a:rPr lang="en-GB" sz="3600" i="1">
                          <a:solidFill>
                            <a:prstClr val="black"/>
                          </a:solidFill>
                          <a:latin typeface="Cambria Math" panose="02040503050406030204" pitchFamily="18" charset="0"/>
                        </a:rPr>
                        <m:t>𝑥</m:t>
                      </m:r>
                    </m:oMath>
                  </m:oMathPara>
                </a14:m>
                <a:endParaRPr lang="en-GB" sz="3600" dirty="0">
                  <a:solidFill>
                    <a:prstClr val="black"/>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288887" y="2043072"/>
                <a:ext cx="3647728" cy="1200329"/>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365615" y="2010674"/>
                <a:ext cx="3390995" cy="1060227"/>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nary>
                        <m:naryPr>
                          <m:ctrlPr>
                            <a:rPr lang="en-GB" sz="2800" i="1" smtClean="0">
                              <a:solidFill>
                                <a:schemeClr val="tx1"/>
                              </a:solidFill>
                              <a:latin typeface="Cambria Math" panose="02040503050406030204" pitchFamily="18" charset="0"/>
                            </a:rPr>
                          </m:ctrlPr>
                        </m:naryPr>
                        <m:sub>
                          <m:r>
                            <a:rPr lang="en-GB" sz="2800" i="1" smtClean="0">
                              <a:solidFill>
                                <a:schemeClr val="tx1"/>
                              </a:solidFill>
                              <a:latin typeface="Cambria Math" panose="02040503050406030204" pitchFamily="18" charset="0"/>
                            </a:rPr>
                            <m:t>0</m:t>
                          </m:r>
                        </m:sub>
                        <m:sup>
                          <m:r>
                            <a:rPr lang="en-GB" sz="2800" i="1" smtClean="0">
                              <a:solidFill>
                                <a:schemeClr val="tx1"/>
                              </a:solidFill>
                              <a:latin typeface="Cambria Math" panose="02040503050406030204" pitchFamily="18" charset="0"/>
                            </a:rPr>
                            <m:t>1</m:t>
                          </m:r>
                        </m:sup>
                        <m:e>
                          <m:sSup>
                            <m:sSupPr>
                              <m:ctrlPr>
                                <a:rPr lang="en-GB" sz="2800" i="1" smtClean="0">
                                  <a:solidFill>
                                    <a:srgbClr val="FF0000"/>
                                  </a:solidFill>
                                  <a:latin typeface="Cambria Math" panose="02040503050406030204" pitchFamily="18" charset="0"/>
                                </a:rPr>
                              </m:ctrlPr>
                            </m:sSupPr>
                            <m:e>
                              <m:r>
                                <a:rPr lang="en-GB" sz="2800" i="1">
                                  <a:solidFill>
                                    <a:srgbClr val="FF0000"/>
                                  </a:solidFill>
                                  <a:latin typeface="Cambria Math" panose="02040503050406030204" pitchFamily="18" charset="0"/>
                                </a:rPr>
                                <m:t>𝑥</m:t>
                              </m:r>
                            </m:e>
                            <m:sup>
                              <m:r>
                                <a:rPr lang="en-GB" sz="2800" i="1">
                                  <a:solidFill>
                                    <a:srgbClr val="FF0000"/>
                                  </a:solidFill>
                                  <a:latin typeface="Cambria Math" panose="02040503050406030204" pitchFamily="18" charset="0"/>
                                </a:rPr>
                                <m:t>3</m:t>
                              </m:r>
                            </m:sup>
                          </m:sSup>
                          <m:r>
                            <a:rPr lang="en-GB" sz="2800" i="1">
                              <a:solidFill>
                                <a:srgbClr val="FF0000"/>
                              </a:solidFill>
                              <a:latin typeface="Cambria Math" panose="02040503050406030204" pitchFamily="18" charset="0"/>
                            </a:rPr>
                            <m:t>−3</m:t>
                          </m:r>
                          <m:sSup>
                            <m:sSupPr>
                              <m:ctrlPr>
                                <a:rPr lang="en-GB" sz="2800" i="1">
                                  <a:solidFill>
                                    <a:srgbClr val="FF0000"/>
                                  </a:solidFill>
                                  <a:latin typeface="Cambria Math" panose="02040503050406030204" pitchFamily="18" charset="0"/>
                                </a:rPr>
                              </m:ctrlPr>
                            </m:sSupPr>
                            <m:e>
                              <m:r>
                                <a:rPr lang="en-GB" sz="2800" i="1">
                                  <a:solidFill>
                                    <a:srgbClr val="FF0000"/>
                                  </a:solidFill>
                                  <a:latin typeface="Cambria Math" panose="02040503050406030204" pitchFamily="18" charset="0"/>
                                </a:rPr>
                                <m:t>𝑥</m:t>
                              </m:r>
                            </m:e>
                            <m:sup>
                              <m:r>
                                <a:rPr lang="en-GB" sz="2800" i="1">
                                  <a:solidFill>
                                    <a:srgbClr val="FF0000"/>
                                  </a:solidFill>
                                  <a:latin typeface="Cambria Math" panose="02040503050406030204" pitchFamily="18" charset="0"/>
                                </a:rPr>
                                <m:t>2</m:t>
                              </m:r>
                            </m:sup>
                          </m:sSup>
                          <m:r>
                            <a:rPr lang="en-GB" sz="2800" i="1">
                              <a:solidFill>
                                <a:srgbClr val="FF0000"/>
                              </a:solidFill>
                              <a:latin typeface="Cambria Math" panose="02040503050406030204" pitchFamily="18" charset="0"/>
                            </a:rPr>
                            <m:t>+2</m:t>
                          </m:r>
                          <m:r>
                            <a:rPr lang="en-GB" sz="2800" i="1" smtClean="0">
                              <a:solidFill>
                                <a:srgbClr val="FF0000"/>
                              </a:solidFill>
                              <a:latin typeface="Cambria Math" panose="02040503050406030204" pitchFamily="18" charset="0"/>
                            </a:rPr>
                            <m:t>𝑥</m:t>
                          </m:r>
                        </m:e>
                      </m:nary>
                      <m:r>
                        <a:rPr lang="en-GB" sz="2800" i="1">
                          <a:solidFill>
                            <a:srgbClr val="FF0000"/>
                          </a:solidFill>
                          <a:latin typeface="Cambria Math" panose="02040503050406030204" pitchFamily="18" charset="0"/>
                        </a:rPr>
                        <m:t> </m:t>
                      </m:r>
                      <m:r>
                        <a:rPr lang="en-GB" sz="2800" i="1" smtClean="0">
                          <a:solidFill>
                            <a:schemeClr val="tx1"/>
                          </a:solidFill>
                          <a:latin typeface="Cambria Math" panose="02040503050406030204" pitchFamily="18" charset="0"/>
                        </a:rPr>
                        <m:t>𝑑𝑥</m:t>
                      </m:r>
                    </m:oMath>
                  </m:oMathPara>
                </a14:m>
                <a:endParaRPr lang="en-GB" sz="2800" i="1" dirty="0">
                  <a:solidFill>
                    <a:srgbClr val="FF0000"/>
                  </a:solidFill>
                  <a:latin typeface="Cambria Math" panose="020405030504060302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4365615" y="2010674"/>
                <a:ext cx="3390995" cy="1060227"/>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8171208" y="5568975"/>
                <a:ext cx="3840995" cy="978538"/>
              </a:xfrm>
              <a:prstGeom prst="rect">
                <a:avLst/>
              </a:prstGeom>
            </p:spPr>
            <p:txBody>
              <a:bodyPr wrap="square">
                <a:spAutoFit/>
              </a:bodyPr>
              <a:lstStyle/>
              <a:p>
                <a:pPr lvl="0"/>
                <a:r>
                  <a:rPr lang="en-GB" sz="4000" dirty="0">
                    <a:solidFill>
                      <a:prstClr val="black"/>
                    </a:solidFill>
                  </a:rPr>
                  <a:t>Area </a:t>
                </a:r>
                <a14:m>
                  <m:oMath xmlns:m="http://schemas.openxmlformats.org/officeDocument/2006/math">
                    <m:r>
                      <a:rPr lang="en-GB" sz="4000" b="0" i="1">
                        <a:solidFill>
                          <a:prstClr val="black"/>
                        </a:solidFill>
                        <a:latin typeface="Cambria Math" panose="02040503050406030204" pitchFamily="18" charset="0"/>
                      </a:rPr>
                      <m:t>=</m:t>
                    </m:r>
                    <m:f>
                      <m:fPr>
                        <m:ctrlPr>
                          <a:rPr lang="en-GB" sz="4000" i="1">
                            <a:solidFill>
                              <a:srgbClr val="FF0000"/>
                            </a:solidFill>
                            <a:latin typeface="Cambria Math" panose="02040503050406030204" pitchFamily="18" charset="0"/>
                          </a:rPr>
                        </m:ctrlPr>
                      </m:fPr>
                      <m:num>
                        <m:r>
                          <a:rPr lang="en-GB" sz="4000" b="0" i="1">
                            <a:solidFill>
                              <a:srgbClr val="FF0000"/>
                            </a:solidFill>
                            <a:latin typeface="Cambria Math" panose="02040503050406030204" pitchFamily="18" charset="0"/>
                          </a:rPr>
                          <m:t>1</m:t>
                        </m:r>
                      </m:num>
                      <m:den>
                        <m:r>
                          <a:rPr lang="en-GB" sz="4000" b="0" i="1">
                            <a:solidFill>
                              <a:srgbClr val="FF0000"/>
                            </a:solidFill>
                            <a:latin typeface="Cambria Math" panose="02040503050406030204" pitchFamily="18" charset="0"/>
                          </a:rPr>
                          <m:t>4</m:t>
                        </m:r>
                      </m:den>
                    </m:f>
                    <m:r>
                      <a:rPr lang="en-GB" sz="4000" b="0" i="1">
                        <a:solidFill>
                          <a:prstClr val="black"/>
                        </a:solidFill>
                        <a:latin typeface="Cambria Math" panose="02040503050406030204" pitchFamily="18" charset="0"/>
                      </a:rPr>
                      <m:t>+</m:t>
                    </m:r>
                    <m:f>
                      <m:fPr>
                        <m:ctrlPr>
                          <a:rPr lang="en-GB" sz="4000" i="1">
                            <a:solidFill>
                              <a:srgbClr val="0000FF"/>
                            </a:solidFill>
                            <a:latin typeface="Cambria Math" panose="02040503050406030204" pitchFamily="18" charset="0"/>
                          </a:rPr>
                        </m:ctrlPr>
                      </m:fPr>
                      <m:num>
                        <m:r>
                          <a:rPr lang="en-GB" sz="4000" b="0" i="1">
                            <a:solidFill>
                              <a:srgbClr val="0000FF"/>
                            </a:solidFill>
                            <a:latin typeface="Cambria Math" panose="02040503050406030204" pitchFamily="18" charset="0"/>
                          </a:rPr>
                          <m:t>1</m:t>
                        </m:r>
                      </m:num>
                      <m:den>
                        <m:r>
                          <a:rPr lang="en-GB" sz="4000" b="0" i="1">
                            <a:solidFill>
                              <a:srgbClr val="0000FF"/>
                            </a:solidFill>
                            <a:latin typeface="Cambria Math" panose="02040503050406030204" pitchFamily="18" charset="0"/>
                          </a:rPr>
                          <m:t>4</m:t>
                        </m:r>
                      </m:den>
                    </m:f>
                    <m:r>
                      <a:rPr lang="en-GB" sz="4000" b="0" i="1">
                        <a:solidFill>
                          <a:prstClr val="black"/>
                        </a:solidFill>
                        <a:latin typeface="Cambria Math" panose="02040503050406030204" pitchFamily="18" charset="0"/>
                      </a:rPr>
                      <m:t>=</m:t>
                    </m:r>
                    <m:f>
                      <m:fPr>
                        <m:ctrlPr>
                          <a:rPr lang="en-GB" sz="4000" b="1" i="1">
                            <a:solidFill>
                              <a:prstClr val="black"/>
                            </a:solidFill>
                            <a:latin typeface="Cambria Math" panose="02040503050406030204" pitchFamily="18" charset="0"/>
                          </a:rPr>
                        </m:ctrlPr>
                      </m:fPr>
                      <m:num>
                        <m:r>
                          <a:rPr lang="en-GB" sz="4000" b="1" i="1">
                            <a:solidFill>
                              <a:prstClr val="black"/>
                            </a:solidFill>
                            <a:latin typeface="Cambria Math" panose="02040503050406030204" pitchFamily="18" charset="0"/>
                          </a:rPr>
                          <m:t>𝟏</m:t>
                        </m:r>
                      </m:num>
                      <m:den>
                        <m:r>
                          <a:rPr lang="en-GB" sz="4000" b="1" i="1">
                            <a:solidFill>
                              <a:prstClr val="black"/>
                            </a:solidFill>
                            <a:latin typeface="Cambria Math" panose="02040503050406030204" pitchFamily="18" charset="0"/>
                          </a:rPr>
                          <m:t>𝟐</m:t>
                        </m:r>
                      </m:den>
                    </m:f>
                  </m:oMath>
                </a14:m>
                <a:endParaRPr lang="en-GB" sz="4000" b="1" dirty="0">
                  <a:solidFill>
                    <a:prstClr val="black"/>
                  </a:solidFill>
                </a:endParaRPr>
              </a:p>
            </p:txBody>
          </p:sp>
        </mc:Choice>
        <mc:Fallback xmlns="">
          <p:sp>
            <p:nvSpPr>
              <p:cNvPr id="19" name="Rectangle 18"/>
              <p:cNvSpPr>
                <a:spLocks noRot="1" noChangeAspect="1" noMove="1" noResize="1" noEditPoints="1" noAdjustHandles="1" noChangeArrowheads="1" noChangeShapeType="1" noTextEdit="1"/>
              </p:cNvSpPr>
              <p:nvPr/>
            </p:nvSpPr>
            <p:spPr>
              <a:xfrm>
                <a:off x="8171208" y="5568975"/>
                <a:ext cx="3840995" cy="978538"/>
              </a:xfrm>
              <a:prstGeom prst="rect">
                <a:avLst/>
              </a:prstGeom>
              <a:blipFill>
                <a:blip r:embed="rId10"/>
                <a:stretch>
                  <a:fillRect l="-5547" b="-1375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4320853" y="3313033"/>
                <a:ext cx="3390995" cy="1194173"/>
              </a:xfrm>
              <a:prstGeom prst="rect">
                <a:avLst/>
              </a:prstGeom>
            </p:spPr>
            <p:txBody>
              <a:bodyPr wrap="square">
                <a:spAutoFit/>
              </a:bodyPr>
              <a:lstStyle/>
              <a:p>
                <a:pPr lvl="0"/>
                <a14:m>
                  <m:oMathPara xmlns:m="http://schemas.openxmlformats.org/officeDocument/2006/math">
                    <m:oMathParaPr>
                      <m:jc m:val="left"/>
                    </m:oMathParaPr>
                    <m:oMath xmlns:m="http://schemas.openxmlformats.org/officeDocument/2006/math">
                      <m:r>
                        <a:rPr lang="en-GB" sz="2800" i="1" smtClean="0">
                          <a:solidFill>
                            <a:schemeClr val="tx1"/>
                          </a:solidFill>
                          <a:latin typeface="Cambria Math" panose="02040503050406030204" pitchFamily="18" charset="0"/>
                        </a:rPr>
                        <m:t>=</m:t>
                      </m:r>
                      <m:sSubSup>
                        <m:sSubSupPr>
                          <m:ctrlPr>
                            <a:rPr lang="en-GB" sz="2800" i="1">
                              <a:solidFill>
                                <a:schemeClr val="tx1"/>
                              </a:solidFill>
                              <a:latin typeface="Cambria Math" panose="02040503050406030204" pitchFamily="18" charset="0"/>
                            </a:rPr>
                          </m:ctrlPr>
                        </m:sSubSupPr>
                        <m:e>
                          <m:d>
                            <m:dPr>
                              <m:begChr m:val="["/>
                              <m:endChr m:val="]"/>
                              <m:ctrlPr>
                                <a:rPr lang="en-GB" sz="2800" i="1">
                                  <a:solidFill>
                                    <a:schemeClr val="tx1"/>
                                  </a:solidFill>
                                  <a:latin typeface="Cambria Math" panose="02040503050406030204" pitchFamily="18" charset="0"/>
                                </a:rPr>
                              </m:ctrlPr>
                            </m:dPr>
                            <m:e>
                              <m:f>
                                <m:fPr>
                                  <m:ctrlPr>
                                    <a:rPr lang="en-GB" sz="2800" i="1" smtClean="0">
                                      <a:solidFill>
                                        <a:srgbClr val="FF0000"/>
                                      </a:solidFill>
                                      <a:latin typeface="Cambria Math" panose="02040503050406030204" pitchFamily="18" charset="0"/>
                                    </a:rPr>
                                  </m:ctrlPr>
                                </m:fPr>
                                <m:num>
                                  <m:r>
                                    <a:rPr lang="en-GB" sz="2800" i="1">
                                      <a:solidFill>
                                        <a:srgbClr val="FF0000"/>
                                      </a:solidFill>
                                      <a:latin typeface="Cambria Math" panose="02040503050406030204" pitchFamily="18" charset="0"/>
                                    </a:rPr>
                                    <m:t>1</m:t>
                                  </m:r>
                                </m:num>
                                <m:den>
                                  <m:r>
                                    <a:rPr lang="en-GB" sz="2800" i="1">
                                      <a:solidFill>
                                        <a:srgbClr val="FF0000"/>
                                      </a:solidFill>
                                      <a:latin typeface="Cambria Math" panose="02040503050406030204" pitchFamily="18" charset="0"/>
                                    </a:rPr>
                                    <m:t>4</m:t>
                                  </m:r>
                                </m:den>
                              </m:f>
                              <m:sSup>
                                <m:sSupPr>
                                  <m:ctrlPr>
                                    <a:rPr lang="en-GB" sz="2800" i="1">
                                      <a:solidFill>
                                        <a:srgbClr val="FF0000"/>
                                      </a:solidFill>
                                      <a:latin typeface="Cambria Math" panose="02040503050406030204" pitchFamily="18" charset="0"/>
                                    </a:rPr>
                                  </m:ctrlPr>
                                </m:sSupPr>
                                <m:e>
                                  <m:r>
                                    <a:rPr lang="en-GB" sz="2800" i="1">
                                      <a:solidFill>
                                        <a:srgbClr val="FF0000"/>
                                      </a:solidFill>
                                      <a:latin typeface="Cambria Math" panose="02040503050406030204" pitchFamily="18" charset="0"/>
                                    </a:rPr>
                                    <m:t>𝑥</m:t>
                                  </m:r>
                                </m:e>
                                <m:sup>
                                  <m:r>
                                    <a:rPr lang="en-GB" sz="2800" i="1">
                                      <a:solidFill>
                                        <a:srgbClr val="FF0000"/>
                                      </a:solidFill>
                                      <a:latin typeface="Cambria Math" panose="02040503050406030204" pitchFamily="18" charset="0"/>
                                    </a:rPr>
                                    <m:t>4</m:t>
                                  </m:r>
                                </m:sup>
                              </m:sSup>
                              <m:r>
                                <a:rPr lang="en-GB" sz="2800" i="1">
                                  <a:solidFill>
                                    <a:srgbClr val="FF0000"/>
                                  </a:solidFill>
                                  <a:latin typeface="Cambria Math" panose="02040503050406030204" pitchFamily="18" charset="0"/>
                                </a:rPr>
                                <m:t>−</m:t>
                              </m:r>
                              <m:sSup>
                                <m:sSupPr>
                                  <m:ctrlPr>
                                    <a:rPr lang="en-GB" sz="2800" i="1">
                                      <a:solidFill>
                                        <a:srgbClr val="FF0000"/>
                                      </a:solidFill>
                                      <a:latin typeface="Cambria Math" panose="02040503050406030204" pitchFamily="18" charset="0"/>
                                    </a:rPr>
                                  </m:ctrlPr>
                                </m:sSupPr>
                                <m:e>
                                  <m:r>
                                    <a:rPr lang="en-GB" sz="2800" i="1">
                                      <a:solidFill>
                                        <a:srgbClr val="FF0000"/>
                                      </a:solidFill>
                                      <a:latin typeface="Cambria Math" panose="02040503050406030204" pitchFamily="18" charset="0"/>
                                    </a:rPr>
                                    <m:t>𝑥</m:t>
                                  </m:r>
                                </m:e>
                                <m:sup>
                                  <m:r>
                                    <a:rPr lang="en-GB" sz="2800" i="1">
                                      <a:solidFill>
                                        <a:srgbClr val="FF0000"/>
                                      </a:solidFill>
                                      <a:latin typeface="Cambria Math" panose="02040503050406030204" pitchFamily="18" charset="0"/>
                                    </a:rPr>
                                    <m:t>3</m:t>
                                  </m:r>
                                </m:sup>
                              </m:sSup>
                              <m:r>
                                <a:rPr lang="en-GB" sz="2800" i="1">
                                  <a:solidFill>
                                    <a:srgbClr val="FF0000"/>
                                  </a:solidFill>
                                  <a:latin typeface="Cambria Math" panose="02040503050406030204" pitchFamily="18" charset="0"/>
                                </a:rPr>
                                <m:t>+</m:t>
                              </m:r>
                              <m:sSup>
                                <m:sSupPr>
                                  <m:ctrlPr>
                                    <a:rPr lang="en-GB" sz="2800" i="1">
                                      <a:solidFill>
                                        <a:srgbClr val="FF0000"/>
                                      </a:solidFill>
                                      <a:latin typeface="Cambria Math" panose="02040503050406030204" pitchFamily="18" charset="0"/>
                                    </a:rPr>
                                  </m:ctrlPr>
                                </m:sSupPr>
                                <m:e>
                                  <m:r>
                                    <a:rPr lang="en-GB" sz="2800" i="1">
                                      <a:solidFill>
                                        <a:srgbClr val="FF0000"/>
                                      </a:solidFill>
                                      <a:latin typeface="Cambria Math" panose="02040503050406030204" pitchFamily="18" charset="0"/>
                                    </a:rPr>
                                    <m:t>𝑥</m:t>
                                  </m:r>
                                </m:e>
                                <m:sup>
                                  <m:r>
                                    <a:rPr lang="en-GB" sz="2800" i="1">
                                      <a:solidFill>
                                        <a:srgbClr val="FF0000"/>
                                      </a:solidFill>
                                      <a:latin typeface="Cambria Math" panose="02040503050406030204" pitchFamily="18" charset="0"/>
                                    </a:rPr>
                                    <m:t>2</m:t>
                                  </m:r>
                                </m:sup>
                              </m:sSup>
                            </m:e>
                          </m:d>
                        </m:e>
                        <m:sub>
                          <m:r>
                            <a:rPr lang="en-GB" sz="2800" i="1">
                              <a:solidFill>
                                <a:schemeClr val="tx1"/>
                              </a:solidFill>
                              <a:latin typeface="Cambria Math" panose="02040503050406030204" pitchFamily="18" charset="0"/>
                            </a:rPr>
                            <m:t>0</m:t>
                          </m:r>
                        </m:sub>
                        <m:sup>
                          <m:r>
                            <a:rPr lang="en-GB" sz="2800" i="1">
                              <a:solidFill>
                                <a:schemeClr val="tx1"/>
                              </a:solidFill>
                              <a:latin typeface="Cambria Math" panose="02040503050406030204" pitchFamily="18" charset="0"/>
                            </a:rPr>
                            <m:t>1</m:t>
                          </m:r>
                        </m:sup>
                      </m:sSubSup>
                    </m:oMath>
                  </m:oMathPara>
                </a14:m>
                <a:endParaRPr lang="en-GB" sz="2800" i="1" dirty="0">
                  <a:solidFill>
                    <a:schemeClr val="tx1"/>
                  </a:solidFill>
                  <a:latin typeface="Cambria Math" panose="020405030504060302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4320853" y="3313033"/>
                <a:ext cx="3390995" cy="1194173"/>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4300845" y="4587234"/>
                <a:ext cx="848694" cy="8989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800" b="0" i="1" smtClean="0">
                          <a:solidFill>
                            <a:schemeClr val="tx1"/>
                          </a:solidFill>
                          <a:latin typeface="Cambria Math" panose="02040503050406030204" pitchFamily="18" charset="0"/>
                        </a:rPr>
                        <m:t>=</m:t>
                      </m:r>
                      <m:f>
                        <m:fPr>
                          <m:ctrlPr>
                            <a:rPr lang="en-GB" sz="2800" i="1">
                              <a:solidFill>
                                <a:srgbClr val="FF0000"/>
                              </a:solidFill>
                              <a:latin typeface="Cambria Math" panose="02040503050406030204" pitchFamily="18" charset="0"/>
                            </a:rPr>
                          </m:ctrlPr>
                        </m:fPr>
                        <m:num>
                          <m:r>
                            <a:rPr lang="en-GB" sz="2800" b="0" i="1">
                              <a:solidFill>
                                <a:srgbClr val="FF0000"/>
                              </a:solidFill>
                              <a:latin typeface="Cambria Math" panose="02040503050406030204" pitchFamily="18" charset="0"/>
                            </a:rPr>
                            <m:t>1</m:t>
                          </m:r>
                        </m:num>
                        <m:den>
                          <m:r>
                            <a:rPr lang="en-GB" sz="2800" b="0" i="1">
                              <a:solidFill>
                                <a:srgbClr val="FF0000"/>
                              </a:solidFill>
                              <a:latin typeface="Cambria Math" panose="02040503050406030204" pitchFamily="18" charset="0"/>
                            </a:rPr>
                            <m:t>4</m:t>
                          </m:r>
                        </m:den>
                      </m:f>
                    </m:oMath>
                  </m:oMathPara>
                </a14:m>
                <a:endParaRPr lang="en-GB" sz="2000" dirty="0"/>
              </a:p>
            </p:txBody>
          </p:sp>
        </mc:Choice>
        <mc:Fallback xmlns="">
          <p:sp>
            <p:nvSpPr>
              <p:cNvPr id="24" name="Rectangle 23"/>
              <p:cNvSpPr>
                <a:spLocks noRot="1" noChangeAspect="1" noMove="1" noResize="1" noEditPoints="1" noAdjustHandles="1" noChangeArrowheads="1" noChangeShapeType="1" noTextEdit="1"/>
              </p:cNvSpPr>
              <p:nvPr/>
            </p:nvSpPr>
            <p:spPr>
              <a:xfrm>
                <a:off x="4300845" y="4587234"/>
                <a:ext cx="848694" cy="898964"/>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8231669" y="3313033"/>
                <a:ext cx="3357492" cy="1192378"/>
              </a:xfrm>
              <a:prstGeom prst="rect">
                <a:avLst/>
              </a:prstGeom>
            </p:spPr>
            <p:txBody>
              <a:bodyPr wrap="square">
                <a:spAutoFit/>
              </a:bodyPr>
              <a:lstStyle/>
              <a:p>
                <a:pPr lvl="0"/>
                <a14:m>
                  <m:oMathPara xmlns:m="http://schemas.openxmlformats.org/officeDocument/2006/math">
                    <m:oMathParaPr>
                      <m:jc m:val="left"/>
                    </m:oMathParaPr>
                    <m:oMath xmlns:m="http://schemas.openxmlformats.org/officeDocument/2006/math">
                      <m:r>
                        <a:rPr lang="en-GB" sz="2800" i="1" smtClean="0">
                          <a:solidFill>
                            <a:schemeClr val="tx1"/>
                          </a:solidFill>
                          <a:latin typeface="Cambria Math" panose="02040503050406030204" pitchFamily="18" charset="0"/>
                        </a:rPr>
                        <m:t>=</m:t>
                      </m:r>
                      <m:sSubSup>
                        <m:sSubSupPr>
                          <m:ctrlPr>
                            <a:rPr lang="en-GB" sz="2800" i="1">
                              <a:solidFill>
                                <a:schemeClr val="tx1"/>
                              </a:solidFill>
                              <a:latin typeface="Cambria Math" panose="02040503050406030204" pitchFamily="18" charset="0"/>
                            </a:rPr>
                          </m:ctrlPr>
                        </m:sSubSupPr>
                        <m:e>
                          <m:d>
                            <m:dPr>
                              <m:begChr m:val="["/>
                              <m:endChr m:val="]"/>
                              <m:ctrlPr>
                                <a:rPr lang="en-GB" sz="2800" i="1">
                                  <a:solidFill>
                                    <a:schemeClr val="tx1"/>
                                  </a:solidFill>
                                  <a:latin typeface="Cambria Math" panose="02040503050406030204" pitchFamily="18" charset="0"/>
                                </a:rPr>
                              </m:ctrlPr>
                            </m:dPr>
                            <m:e>
                              <m:f>
                                <m:fPr>
                                  <m:ctrlPr>
                                    <a:rPr lang="en-GB" sz="2800" i="1" smtClean="0">
                                      <a:solidFill>
                                        <a:srgbClr val="0000FF"/>
                                      </a:solidFill>
                                      <a:latin typeface="Cambria Math" panose="02040503050406030204" pitchFamily="18" charset="0"/>
                                    </a:rPr>
                                  </m:ctrlPr>
                                </m:fPr>
                                <m:num>
                                  <m:r>
                                    <a:rPr lang="en-GB" sz="2800" i="1">
                                      <a:solidFill>
                                        <a:srgbClr val="0000FF"/>
                                      </a:solidFill>
                                      <a:latin typeface="Cambria Math" panose="02040503050406030204" pitchFamily="18" charset="0"/>
                                    </a:rPr>
                                    <m:t>1</m:t>
                                  </m:r>
                                </m:num>
                                <m:den>
                                  <m:r>
                                    <a:rPr lang="en-GB" sz="2800" i="1">
                                      <a:solidFill>
                                        <a:srgbClr val="0000FF"/>
                                      </a:solidFill>
                                      <a:latin typeface="Cambria Math" panose="02040503050406030204" pitchFamily="18" charset="0"/>
                                    </a:rPr>
                                    <m:t>4</m:t>
                                  </m:r>
                                </m:den>
                              </m:f>
                              <m:sSup>
                                <m:sSupPr>
                                  <m:ctrlPr>
                                    <a:rPr lang="en-GB" sz="2800" i="1">
                                      <a:solidFill>
                                        <a:srgbClr val="0000FF"/>
                                      </a:solidFill>
                                      <a:latin typeface="Cambria Math" panose="02040503050406030204" pitchFamily="18" charset="0"/>
                                    </a:rPr>
                                  </m:ctrlPr>
                                </m:sSupPr>
                                <m:e>
                                  <m:r>
                                    <a:rPr lang="en-GB" sz="2800" i="1">
                                      <a:solidFill>
                                        <a:srgbClr val="0000FF"/>
                                      </a:solidFill>
                                      <a:latin typeface="Cambria Math" panose="02040503050406030204" pitchFamily="18" charset="0"/>
                                    </a:rPr>
                                    <m:t>𝑥</m:t>
                                  </m:r>
                                </m:e>
                                <m:sup>
                                  <m:r>
                                    <a:rPr lang="en-GB" sz="2800" i="1">
                                      <a:solidFill>
                                        <a:srgbClr val="0000FF"/>
                                      </a:solidFill>
                                      <a:latin typeface="Cambria Math" panose="02040503050406030204" pitchFamily="18" charset="0"/>
                                    </a:rPr>
                                    <m:t>4</m:t>
                                  </m:r>
                                </m:sup>
                              </m:sSup>
                              <m:r>
                                <a:rPr lang="en-GB" sz="2800" i="1">
                                  <a:solidFill>
                                    <a:srgbClr val="0000FF"/>
                                  </a:solidFill>
                                  <a:latin typeface="Cambria Math" panose="02040503050406030204" pitchFamily="18" charset="0"/>
                                </a:rPr>
                                <m:t>−</m:t>
                              </m:r>
                              <m:sSup>
                                <m:sSupPr>
                                  <m:ctrlPr>
                                    <a:rPr lang="en-GB" sz="2800" i="1">
                                      <a:solidFill>
                                        <a:srgbClr val="0000FF"/>
                                      </a:solidFill>
                                      <a:latin typeface="Cambria Math" panose="02040503050406030204" pitchFamily="18" charset="0"/>
                                    </a:rPr>
                                  </m:ctrlPr>
                                </m:sSupPr>
                                <m:e>
                                  <m:r>
                                    <a:rPr lang="en-GB" sz="2800" i="1">
                                      <a:solidFill>
                                        <a:srgbClr val="0000FF"/>
                                      </a:solidFill>
                                      <a:latin typeface="Cambria Math" panose="02040503050406030204" pitchFamily="18" charset="0"/>
                                    </a:rPr>
                                    <m:t>𝑥</m:t>
                                  </m:r>
                                </m:e>
                                <m:sup>
                                  <m:r>
                                    <a:rPr lang="en-GB" sz="2800" i="1">
                                      <a:solidFill>
                                        <a:srgbClr val="0000FF"/>
                                      </a:solidFill>
                                      <a:latin typeface="Cambria Math" panose="02040503050406030204" pitchFamily="18" charset="0"/>
                                    </a:rPr>
                                    <m:t>3</m:t>
                                  </m:r>
                                </m:sup>
                              </m:sSup>
                              <m:r>
                                <a:rPr lang="en-GB" sz="2800" i="1">
                                  <a:solidFill>
                                    <a:srgbClr val="0000FF"/>
                                  </a:solidFill>
                                  <a:latin typeface="Cambria Math" panose="02040503050406030204" pitchFamily="18" charset="0"/>
                                </a:rPr>
                                <m:t>+</m:t>
                              </m:r>
                              <m:sSup>
                                <m:sSupPr>
                                  <m:ctrlPr>
                                    <a:rPr lang="en-GB" sz="2800" i="1">
                                      <a:solidFill>
                                        <a:srgbClr val="0000FF"/>
                                      </a:solidFill>
                                      <a:latin typeface="Cambria Math" panose="02040503050406030204" pitchFamily="18" charset="0"/>
                                    </a:rPr>
                                  </m:ctrlPr>
                                </m:sSupPr>
                                <m:e>
                                  <m:r>
                                    <a:rPr lang="en-GB" sz="2800" i="1">
                                      <a:solidFill>
                                        <a:srgbClr val="0000FF"/>
                                      </a:solidFill>
                                      <a:latin typeface="Cambria Math" panose="02040503050406030204" pitchFamily="18" charset="0"/>
                                    </a:rPr>
                                    <m:t>𝑥</m:t>
                                  </m:r>
                                </m:e>
                                <m:sup>
                                  <m:r>
                                    <a:rPr lang="en-GB" sz="2800" i="1">
                                      <a:solidFill>
                                        <a:srgbClr val="0000FF"/>
                                      </a:solidFill>
                                      <a:latin typeface="Cambria Math" panose="02040503050406030204" pitchFamily="18" charset="0"/>
                                    </a:rPr>
                                    <m:t>2</m:t>
                                  </m:r>
                                </m:sup>
                              </m:sSup>
                            </m:e>
                          </m:d>
                        </m:e>
                        <m:sub>
                          <m:r>
                            <a:rPr lang="en-US" sz="2800" i="1">
                              <a:solidFill>
                                <a:schemeClr val="tx1"/>
                              </a:solidFill>
                              <a:latin typeface="Cambria Math" panose="02040503050406030204" pitchFamily="18" charset="0"/>
                            </a:rPr>
                            <m:t>1</m:t>
                          </m:r>
                        </m:sub>
                        <m:sup>
                          <m:r>
                            <a:rPr lang="en-GB" sz="2800" i="1">
                              <a:solidFill>
                                <a:schemeClr val="tx1"/>
                              </a:solidFill>
                              <a:latin typeface="Cambria Math" panose="02040503050406030204" pitchFamily="18" charset="0"/>
                            </a:rPr>
                            <m:t>2</m:t>
                          </m:r>
                        </m:sup>
                      </m:sSubSup>
                    </m:oMath>
                  </m:oMathPara>
                </a14:m>
                <a:endParaRPr lang="en-GB" sz="2800" i="1" dirty="0">
                  <a:solidFill>
                    <a:schemeClr val="tx1"/>
                  </a:solidFill>
                  <a:latin typeface="Cambria Math" panose="02040503050406030204" pitchFamily="18"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8231669" y="3313033"/>
                <a:ext cx="3357492" cy="1192378"/>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8208419" y="4557001"/>
                <a:ext cx="1176219" cy="8989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800" b="0" i="1" smtClean="0">
                          <a:solidFill>
                            <a:schemeClr val="tx1"/>
                          </a:solidFill>
                          <a:latin typeface="Cambria Math" panose="02040503050406030204" pitchFamily="18" charset="0"/>
                        </a:rPr>
                        <m:t>=</m:t>
                      </m:r>
                      <m:r>
                        <a:rPr lang="en-GB" sz="2800" b="0" i="1" smtClean="0">
                          <a:solidFill>
                            <a:srgbClr val="0000FF"/>
                          </a:solidFill>
                          <a:latin typeface="Cambria Math" panose="02040503050406030204" pitchFamily="18" charset="0"/>
                        </a:rPr>
                        <m:t>−</m:t>
                      </m:r>
                      <m:f>
                        <m:fPr>
                          <m:ctrlPr>
                            <a:rPr lang="en-GB" sz="2800" i="1">
                              <a:solidFill>
                                <a:srgbClr val="0000FF"/>
                              </a:solidFill>
                              <a:latin typeface="Cambria Math" panose="02040503050406030204" pitchFamily="18" charset="0"/>
                            </a:rPr>
                          </m:ctrlPr>
                        </m:fPr>
                        <m:num>
                          <m:r>
                            <a:rPr lang="en-GB" sz="2800" b="0" i="1">
                              <a:solidFill>
                                <a:srgbClr val="0000FF"/>
                              </a:solidFill>
                              <a:latin typeface="Cambria Math" panose="02040503050406030204" pitchFamily="18" charset="0"/>
                            </a:rPr>
                            <m:t>1</m:t>
                          </m:r>
                        </m:num>
                        <m:den>
                          <m:r>
                            <a:rPr lang="en-GB" sz="2800" b="0" i="1">
                              <a:solidFill>
                                <a:srgbClr val="0000FF"/>
                              </a:solidFill>
                              <a:latin typeface="Cambria Math" panose="02040503050406030204" pitchFamily="18" charset="0"/>
                            </a:rPr>
                            <m:t>4</m:t>
                          </m:r>
                        </m:den>
                      </m:f>
                    </m:oMath>
                  </m:oMathPara>
                </a14:m>
                <a:endParaRPr lang="en-GB" sz="2000" dirty="0">
                  <a:solidFill>
                    <a:schemeClr val="tx1"/>
                  </a:solidFill>
                </a:endParaRPr>
              </a:p>
            </p:txBody>
          </p:sp>
        </mc:Choice>
        <mc:Fallback xmlns="">
          <p:sp>
            <p:nvSpPr>
              <p:cNvPr id="26" name="Rectangle 25"/>
              <p:cNvSpPr>
                <a:spLocks noRot="1" noChangeAspect="1" noMove="1" noResize="1" noEditPoints="1" noAdjustHandles="1" noChangeArrowheads="1" noChangeShapeType="1" noTextEdit="1"/>
              </p:cNvSpPr>
              <p:nvPr/>
            </p:nvSpPr>
            <p:spPr>
              <a:xfrm>
                <a:off x="8208419" y="4557001"/>
                <a:ext cx="1176219" cy="898964"/>
              </a:xfrm>
              <a:prstGeom prst="rect">
                <a:avLst/>
              </a:prstGeom>
              <a:blipFill>
                <a:blip r:embed="rId14"/>
                <a:stretch>
                  <a:fillRect/>
                </a:stretch>
              </a:blipFill>
            </p:spPr>
            <p:txBody>
              <a:bodyPr/>
              <a:lstStyle/>
              <a:p>
                <a:r>
                  <a:rPr lang="en-GB">
                    <a:noFill/>
                  </a:rPr>
                  <a:t> </a:t>
                </a:r>
              </a:p>
            </p:txBody>
          </p:sp>
        </mc:Fallback>
      </mc:AlternateContent>
      <p:cxnSp>
        <p:nvCxnSpPr>
          <p:cNvPr id="22" name="Straight Connector 21">
            <a:extLst>
              <a:ext uri="{FF2B5EF4-FFF2-40B4-BE49-F238E27FC236}">
                <a16:creationId xmlns:a16="http://schemas.microsoft.com/office/drawing/2014/main" id="{30C3B096-FF3D-4EDE-A585-77BA54042D12}"/>
              </a:ext>
            </a:extLst>
          </p:cNvPr>
          <p:cNvCxnSpPr/>
          <p:nvPr/>
        </p:nvCxnSpPr>
        <p:spPr>
          <a:xfrm>
            <a:off x="4151784" y="1936866"/>
            <a:ext cx="0" cy="4490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E4A550F-9513-0204-D5C5-507344335923}"/>
              </a:ext>
            </a:extLst>
          </p:cNvPr>
          <p:cNvCxnSpPr/>
          <p:nvPr/>
        </p:nvCxnSpPr>
        <p:spPr>
          <a:xfrm>
            <a:off x="7968208" y="1952419"/>
            <a:ext cx="0" cy="4490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6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9" grpId="0"/>
      <p:bldP spid="12" grpId="0"/>
      <p:bldP spid="19" grpId="0"/>
      <p:bldP spid="23" grpId="0"/>
      <p:bldP spid="24"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63352" y="295018"/>
            <a:ext cx="11737304" cy="3566030"/>
          </a:xfrm>
          <a:prstGeom prst="rect">
            <a:avLst/>
          </a:prstGeom>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E5F730EA-2A52-A6F7-8BF9-45F4DBC3A5AA}"/>
              </a:ext>
            </a:extLst>
          </p:cNvPr>
          <p:cNvSpPr txBox="1"/>
          <p:nvPr/>
        </p:nvSpPr>
        <p:spPr>
          <a:xfrm>
            <a:off x="407368" y="4437112"/>
            <a:ext cx="504056" cy="461665"/>
          </a:xfrm>
          <a:prstGeom prst="rect">
            <a:avLst/>
          </a:prstGeom>
          <a:solidFill>
            <a:schemeClr val="tx1"/>
          </a:solidFill>
        </p:spPr>
        <p:txBody>
          <a:bodyPr wrap="square" rtlCol="0">
            <a:spAutoFit/>
          </a:bodyPr>
          <a:lstStyle/>
          <a:p>
            <a:pPr algn="ctr"/>
            <a:r>
              <a:rPr lang="en-GB" sz="2400" b="1" dirty="0">
                <a:solidFill>
                  <a:schemeClr val="bg1"/>
                </a:solidFill>
              </a:rPr>
              <a:t>a)</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04ECB1D-93FA-A4A0-FA5D-749B29AC076E}"/>
                  </a:ext>
                </a:extLst>
              </p:cNvPr>
              <p:cNvSpPr txBox="1"/>
              <p:nvPr/>
            </p:nvSpPr>
            <p:spPr>
              <a:xfrm>
                <a:off x="1127448" y="4375556"/>
                <a:ext cx="3168352"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−4,0</m:t>
                          </m:r>
                        </m:e>
                      </m:d>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𝑎𝑛𝑑</m:t>
                      </m:r>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(2,0)</m:t>
                      </m:r>
                    </m:oMath>
                  </m:oMathPara>
                </a14:m>
                <a:endParaRPr lang="en-GB" sz="2000" dirty="0"/>
              </a:p>
            </p:txBody>
          </p:sp>
        </mc:Choice>
        <mc:Fallback xmlns="">
          <p:sp>
            <p:nvSpPr>
              <p:cNvPr id="5" name="TextBox 4">
                <a:extLst>
                  <a:ext uri="{FF2B5EF4-FFF2-40B4-BE49-F238E27FC236}">
                    <a16:creationId xmlns:a16="http://schemas.microsoft.com/office/drawing/2014/main" id="{204ECB1D-93FA-A4A0-FA5D-749B29AC076E}"/>
                  </a:ext>
                </a:extLst>
              </p:cNvPr>
              <p:cNvSpPr txBox="1">
                <a:spLocks noRot="1" noChangeAspect="1" noMove="1" noResize="1" noEditPoints="1" noAdjustHandles="1" noChangeArrowheads="1" noChangeShapeType="1" noTextEdit="1"/>
              </p:cNvSpPr>
              <p:nvPr/>
            </p:nvSpPr>
            <p:spPr>
              <a:xfrm>
                <a:off x="1127448" y="4375556"/>
                <a:ext cx="3168352" cy="584775"/>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48193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28686" y="164421"/>
            <a:ext cx="11361964" cy="3133982"/>
          </a:xfrm>
          <a:prstGeom prst="rect">
            <a:avLst/>
          </a:prstGeom>
          <a:effectLst>
            <a:outerShdw blurRad="63500" sx="102000" sy="102000" algn="ctr" rotWithShape="0">
              <a:prstClr val="black">
                <a:alpha val="40000"/>
              </a:prstClr>
            </a:outerShdw>
          </a:effectLst>
        </p:spPr>
      </p:pic>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7A66BE63-8124-F774-1106-1F2B1F427C6E}"/>
                  </a:ext>
                </a:extLst>
              </p:cNvPr>
              <p:cNvSpPr txBox="1"/>
              <p:nvPr/>
            </p:nvSpPr>
            <p:spPr>
              <a:xfrm>
                <a:off x="4863920" y="3411199"/>
                <a:ext cx="3728154" cy="105932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nary>
                        <m:naryPr>
                          <m:ctrlPr>
                            <a:rPr lang="en-GB" sz="2800" i="1" smtClean="0">
                              <a:latin typeface="Cambria Math" panose="02040503050406030204" pitchFamily="18" charset="0"/>
                            </a:rPr>
                          </m:ctrlPr>
                        </m:naryPr>
                        <m:sub>
                          <m:r>
                            <a:rPr lang="en-US" sz="2800" i="1">
                              <a:latin typeface="Cambria Math" panose="02040503050406030204" pitchFamily="18" charset="0"/>
                            </a:rPr>
                            <m:t>−</m:t>
                          </m:r>
                          <m:r>
                            <a:rPr lang="en-GB" sz="2800" b="0" i="1" smtClean="0">
                              <a:latin typeface="Cambria Math" panose="02040503050406030204" pitchFamily="18" charset="0"/>
                            </a:rPr>
                            <m:t>4</m:t>
                          </m:r>
                        </m:sub>
                        <m:sup>
                          <m:r>
                            <a:rPr lang="en-GB" sz="2800" b="0" i="1" smtClean="0">
                              <a:latin typeface="Cambria Math" panose="02040503050406030204" pitchFamily="18" charset="0"/>
                            </a:rPr>
                            <m:t>0</m:t>
                          </m:r>
                        </m:sup>
                        <m:e>
                          <m:sSup>
                            <m:sSupPr>
                              <m:ctrlPr>
                                <a:rPr lang="en-GB" sz="2800" i="1">
                                  <a:latin typeface="Cambria Math" panose="02040503050406030204" pitchFamily="18" charset="0"/>
                                </a:rPr>
                              </m:ctrlPr>
                            </m:sSupPr>
                            <m:e>
                              <m:r>
                                <a:rPr lang="en-GB" sz="2800" i="1">
                                  <a:latin typeface="Cambria Math" panose="02040503050406030204" pitchFamily="18" charset="0"/>
                                </a:rPr>
                                <m:t>𝑥</m:t>
                              </m:r>
                            </m:e>
                            <m:sup>
                              <m:r>
                                <a:rPr lang="en-GB" sz="2800" b="0" i="1" smtClean="0">
                                  <a:latin typeface="Cambria Math" panose="02040503050406030204" pitchFamily="18" charset="0"/>
                                </a:rPr>
                                <m:t>3</m:t>
                              </m:r>
                            </m:sup>
                          </m:sSup>
                          <m:r>
                            <a:rPr lang="en-GB" sz="2800" b="0" i="1" smtClean="0">
                              <a:latin typeface="Cambria Math" panose="02040503050406030204" pitchFamily="18" charset="0"/>
                            </a:rPr>
                            <m:t>+</m:t>
                          </m:r>
                          <m:sSup>
                            <m:sSupPr>
                              <m:ctrlPr>
                                <a:rPr lang="en-GB" sz="2800" i="1" smtClean="0">
                                  <a:latin typeface="Cambria Math" panose="02040503050406030204" pitchFamily="18" charset="0"/>
                                </a:rPr>
                              </m:ctrlPr>
                            </m:sSupPr>
                            <m:e>
                              <m:r>
                                <a:rPr lang="en-GB" sz="2800" b="0" i="1" smtClean="0">
                                  <a:latin typeface="Cambria Math" panose="02040503050406030204" pitchFamily="18" charset="0"/>
                                </a:rPr>
                                <m:t>2</m:t>
                              </m:r>
                              <m:r>
                                <a:rPr lang="en-GB" sz="2800" i="1">
                                  <a:latin typeface="Cambria Math" panose="02040503050406030204" pitchFamily="18" charset="0"/>
                                </a:rPr>
                                <m:t>𝑥</m:t>
                              </m:r>
                            </m:e>
                            <m:sup>
                              <m:r>
                                <a:rPr lang="en-GB" sz="2800" i="1">
                                  <a:latin typeface="Cambria Math" panose="02040503050406030204" pitchFamily="18" charset="0"/>
                                </a:rPr>
                                <m:t>2</m:t>
                              </m:r>
                            </m:sup>
                          </m:sSup>
                          <m:r>
                            <a:rPr lang="en-GB" sz="2800" b="0" i="1" smtClean="0">
                              <a:latin typeface="Cambria Math" panose="02040503050406030204" pitchFamily="18" charset="0"/>
                            </a:rPr>
                            <m:t>−8</m:t>
                          </m:r>
                          <m:r>
                            <a:rPr lang="en-GB" sz="2800" b="0" i="1" smtClean="0">
                              <a:latin typeface="Cambria Math" panose="02040503050406030204" pitchFamily="18" charset="0"/>
                            </a:rPr>
                            <m:t>𝑥</m:t>
                          </m:r>
                          <m:r>
                            <a:rPr lang="en-GB" sz="2800" i="1">
                              <a:latin typeface="Cambria Math" panose="02040503050406030204" pitchFamily="18" charset="0"/>
                            </a:rPr>
                            <m:t> </m:t>
                          </m:r>
                          <m:r>
                            <a:rPr lang="en-GB" sz="2800" i="1">
                              <a:latin typeface="Cambria Math" panose="02040503050406030204" pitchFamily="18" charset="0"/>
                            </a:rPr>
                            <m:t>𝑑𝑥</m:t>
                          </m:r>
                        </m:e>
                      </m:nary>
                    </m:oMath>
                  </m:oMathPara>
                </a14:m>
                <a:endParaRPr lang="en-GB" sz="2800" i="1" dirty="0">
                  <a:latin typeface="Cambria Math" panose="02040503050406030204" pitchFamily="18" charset="0"/>
                </a:endParaRPr>
              </a:p>
            </p:txBody>
          </p:sp>
        </mc:Choice>
        <mc:Fallback>
          <p:sp>
            <p:nvSpPr>
              <p:cNvPr id="2" name="TextBox 1">
                <a:extLst>
                  <a:ext uri="{FF2B5EF4-FFF2-40B4-BE49-F238E27FC236}">
                    <a16:creationId xmlns:a16="http://schemas.microsoft.com/office/drawing/2014/main" id="{7A66BE63-8124-F774-1106-1F2B1F427C6E}"/>
                  </a:ext>
                </a:extLst>
              </p:cNvPr>
              <p:cNvSpPr txBox="1">
                <a:spLocks noRot="1" noChangeAspect="1" noMove="1" noResize="1" noEditPoints="1" noAdjustHandles="1" noChangeArrowheads="1" noChangeShapeType="1" noTextEdit="1"/>
              </p:cNvSpPr>
              <p:nvPr/>
            </p:nvSpPr>
            <p:spPr>
              <a:xfrm>
                <a:off x="4863920" y="3411199"/>
                <a:ext cx="3728154" cy="1059329"/>
              </a:xfrm>
              <a:prstGeom prst="rect">
                <a:avLst/>
              </a:prstGeom>
              <a:blipFill>
                <a:blip r:embed="rId3"/>
                <a:stretch>
                  <a:fillRect/>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E334A06F-C331-9E60-E2E0-BBA7B2DDCF6E}"/>
              </a:ext>
            </a:extLst>
          </p:cNvPr>
          <p:cNvSpPr txBox="1"/>
          <p:nvPr/>
        </p:nvSpPr>
        <p:spPr>
          <a:xfrm>
            <a:off x="333274" y="3694718"/>
            <a:ext cx="504056" cy="461665"/>
          </a:xfrm>
          <a:prstGeom prst="rect">
            <a:avLst/>
          </a:prstGeom>
          <a:solidFill>
            <a:schemeClr val="tx1"/>
          </a:solidFill>
        </p:spPr>
        <p:txBody>
          <a:bodyPr wrap="square" rtlCol="0">
            <a:spAutoFit/>
          </a:bodyPr>
          <a:lstStyle/>
          <a:p>
            <a:pPr algn="ctr"/>
            <a:r>
              <a:rPr lang="en-GB" sz="2400" b="1" dirty="0">
                <a:solidFill>
                  <a:schemeClr val="bg1"/>
                </a:solidFill>
              </a:rPr>
              <a:t>b)</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4DAEA153-F37B-DF35-4DD3-1B67E788F291}"/>
                  </a:ext>
                </a:extLst>
              </p:cNvPr>
              <p:cNvSpPr txBox="1"/>
              <p:nvPr/>
            </p:nvSpPr>
            <p:spPr>
              <a:xfrm>
                <a:off x="8772007" y="3420821"/>
                <a:ext cx="3367088" cy="106112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nary>
                        <m:naryPr>
                          <m:ctrlPr>
                            <a:rPr lang="en-GB" sz="2800" i="1" smtClean="0">
                              <a:latin typeface="Cambria Math" panose="02040503050406030204" pitchFamily="18" charset="0"/>
                            </a:rPr>
                          </m:ctrlPr>
                        </m:naryPr>
                        <m:sub>
                          <m:r>
                            <a:rPr lang="en-GB" sz="2800" b="0" i="1" smtClean="0">
                              <a:latin typeface="Cambria Math" panose="02040503050406030204" pitchFamily="18" charset="0"/>
                            </a:rPr>
                            <m:t>0</m:t>
                          </m:r>
                        </m:sub>
                        <m:sup>
                          <m:r>
                            <a:rPr lang="en-GB" sz="2800" b="0" i="1" smtClean="0">
                              <a:latin typeface="Cambria Math" panose="02040503050406030204" pitchFamily="18" charset="0"/>
                            </a:rPr>
                            <m:t>2</m:t>
                          </m:r>
                        </m:sup>
                        <m:e>
                          <m:sSup>
                            <m:sSupPr>
                              <m:ctrlPr>
                                <a:rPr lang="en-GB" sz="2800" i="1">
                                  <a:latin typeface="Cambria Math" panose="02040503050406030204" pitchFamily="18" charset="0"/>
                                </a:rPr>
                              </m:ctrlPr>
                            </m:sSupPr>
                            <m:e>
                              <m:r>
                                <a:rPr lang="en-GB" sz="2800" i="1">
                                  <a:latin typeface="Cambria Math" panose="02040503050406030204" pitchFamily="18" charset="0"/>
                                </a:rPr>
                                <m:t>𝑥</m:t>
                              </m:r>
                            </m:e>
                            <m:sup>
                              <m:r>
                                <a:rPr lang="en-GB" sz="2800" b="0" i="1" smtClean="0">
                                  <a:latin typeface="Cambria Math" panose="02040503050406030204" pitchFamily="18" charset="0"/>
                                </a:rPr>
                                <m:t>3</m:t>
                              </m:r>
                            </m:sup>
                          </m:sSup>
                          <m:r>
                            <a:rPr lang="en-GB" sz="2800" b="0" i="1" smtClean="0">
                              <a:latin typeface="Cambria Math" panose="02040503050406030204" pitchFamily="18" charset="0"/>
                            </a:rPr>
                            <m:t>+</m:t>
                          </m:r>
                          <m:sSup>
                            <m:sSupPr>
                              <m:ctrlPr>
                                <a:rPr lang="en-GB" sz="2800" i="1" smtClean="0">
                                  <a:latin typeface="Cambria Math" panose="02040503050406030204" pitchFamily="18" charset="0"/>
                                </a:rPr>
                              </m:ctrlPr>
                            </m:sSupPr>
                            <m:e>
                              <m:r>
                                <a:rPr lang="en-GB" sz="2800" b="0" i="1" smtClean="0">
                                  <a:latin typeface="Cambria Math" panose="02040503050406030204" pitchFamily="18" charset="0"/>
                                </a:rPr>
                                <m:t>2</m:t>
                              </m:r>
                              <m:r>
                                <a:rPr lang="en-GB" sz="2800" i="1">
                                  <a:latin typeface="Cambria Math" panose="02040503050406030204" pitchFamily="18" charset="0"/>
                                </a:rPr>
                                <m:t>𝑥</m:t>
                              </m:r>
                            </m:e>
                            <m:sup>
                              <m:r>
                                <a:rPr lang="en-GB" sz="2800" i="1">
                                  <a:latin typeface="Cambria Math" panose="02040503050406030204" pitchFamily="18" charset="0"/>
                                </a:rPr>
                                <m:t>2</m:t>
                              </m:r>
                            </m:sup>
                          </m:sSup>
                          <m:r>
                            <a:rPr lang="en-GB" sz="2800" b="0" i="1" smtClean="0">
                              <a:latin typeface="Cambria Math" panose="02040503050406030204" pitchFamily="18" charset="0"/>
                            </a:rPr>
                            <m:t>−8</m:t>
                          </m:r>
                          <m:r>
                            <a:rPr lang="en-GB" sz="2800" b="0" i="1" smtClean="0">
                              <a:latin typeface="Cambria Math" panose="02040503050406030204" pitchFamily="18" charset="0"/>
                            </a:rPr>
                            <m:t>𝑥</m:t>
                          </m:r>
                          <m:r>
                            <a:rPr lang="en-GB" sz="2800" i="1">
                              <a:latin typeface="Cambria Math" panose="02040503050406030204" pitchFamily="18" charset="0"/>
                            </a:rPr>
                            <m:t> </m:t>
                          </m:r>
                          <m:r>
                            <a:rPr lang="en-GB" sz="2800" i="1">
                              <a:latin typeface="Cambria Math" panose="02040503050406030204" pitchFamily="18" charset="0"/>
                            </a:rPr>
                            <m:t>𝑑𝑥</m:t>
                          </m:r>
                        </m:e>
                      </m:nary>
                    </m:oMath>
                  </m:oMathPara>
                </a14:m>
                <a:endParaRPr lang="en-GB" sz="2800" i="1" dirty="0">
                  <a:latin typeface="Cambria Math" panose="02040503050406030204" pitchFamily="18" charset="0"/>
                </a:endParaRPr>
              </a:p>
            </p:txBody>
          </p:sp>
        </mc:Choice>
        <mc:Fallback>
          <p:sp>
            <p:nvSpPr>
              <p:cNvPr id="10" name="TextBox 9">
                <a:extLst>
                  <a:ext uri="{FF2B5EF4-FFF2-40B4-BE49-F238E27FC236}">
                    <a16:creationId xmlns:a16="http://schemas.microsoft.com/office/drawing/2014/main" id="{4DAEA153-F37B-DF35-4DD3-1B67E788F291}"/>
                  </a:ext>
                </a:extLst>
              </p:cNvPr>
              <p:cNvSpPr txBox="1">
                <a:spLocks noRot="1" noChangeAspect="1" noMove="1" noResize="1" noEditPoints="1" noAdjustHandles="1" noChangeArrowheads="1" noChangeShapeType="1" noTextEdit="1"/>
              </p:cNvSpPr>
              <p:nvPr/>
            </p:nvSpPr>
            <p:spPr>
              <a:xfrm>
                <a:off x="8772007" y="3420821"/>
                <a:ext cx="3367088" cy="1061124"/>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 name="Rectangle 3">
                <a:extLst>
                  <a:ext uri="{FF2B5EF4-FFF2-40B4-BE49-F238E27FC236}">
                    <a16:creationId xmlns:a16="http://schemas.microsoft.com/office/drawing/2014/main" id="{D8A1A878-3773-7E82-D620-0F44CB7B2312}"/>
                  </a:ext>
                </a:extLst>
              </p:cNvPr>
              <p:cNvSpPr/>
              <p:nvPr/>
            </p:nvSpPr>
            <p:spPr>
              <a:xfrm>
                <a:off x="8745532" y="4531514"/>
                <a:ext cx="3420038" cy="1207446"/>
              </a:xfrm>
              <a:prstGeom prst="rect">
                <a:avLst/>
              </a:prstGeom>
            </p:spPr>
            <p:txBody>
              <a:bodyPr wrap="square">
                <a:spAutoFit/>
              </a:bodyPr>
              <a:lstStyle/>
              <a:p>
                <a:pPr lvl="0"/>
                <a14:m>
                  <m:oMathPara xmlns:m="http://schemas.openxmlformats.org/officeDocument/2006/math">
                    <m:oMathParaPr>
                      <m:jc m:val="left"/>
                    </m:oMathParaPr>
                    <m:oMath xmlns:m="http://schemas.openxmlformats.org/officeDocument/2006/math">
                      <m:r>
                        <a:rPr lang="en-GB" sz="2800" i="1" smtClean="0">
                          <a:solidFill>
                            <a:schemeClr val="tx1"/>
                          </a:solidFill>
                          <a:latin typeface="Cambria Math" panose="02040503050406030204" pitchFamily="18" charset="0"/>
                        </a:rPr>
                        <m:t>=</m:t>
                      </m:r>
                      <m:sSubSup>
                        <m:sSubSupPr>
                          <m:ctrlPr>
                            <a:rPr lang="en-GB" sz="2800" i="1">
                              <a:solidFill>
                                <a:schemeClr val="tx1"/>
                              </a:solidFill>
                              <a:latin typeface="Cambria Math" panose="02040503050406030204" pitchFamily="18" charset="0"/>
                            </a:rPr>
                          </m:ctrlPr>
                        </m:sSubSupPr>
                        <m:e>
                          <m:d>
                            <m:dPr>
                              <m:begChr m:val="["/>
                              <m:endChr m:val="]"/>
                              <m:ctrlPr>
                                <a:rPr lang="en-GB" sz="2800" i="1">
                                  <a:solidFill>
                                    <a:schemeClr val="tx1"/>
                                  </a:solidFill>
                                  <a:latin typeface="Cambria Math" panose="02040503050406030204" pitchFamily="18" charset="0"/>
                                </a:rPr>
                              </m:ctrlPr>
                            </m:dPr>
                            <m:e>
                              <m:f>
                                <m:fPr>
                                  <m:ctrlPr>
                                    <a:rPr lang="en-GB" sz="2800" i="1">
                                      <a:solidFill>
                                        <a:schemeClr val="tx1"/>
                                      </a:solidFill>
                                      <a:latin typeface="Cambria Math" panose="02040503050406030204" pitchFamily="18" charset="0"/>
                                    </a:rPr>
                                  </m:ctrlPr>
                                </m:fPr>
                                <m:num>
                                  <m:sSup>
                                    <m:sSupPr>
                                      <m:ctrlPr>
                                        <a:rPr lang="en-GB" sz="2800" i="1">
                                          <a:solidFill>
                                            <a:schemeClr val="tx1"/>
                                          </a:solidFill>
                                          <a:latin typeface="Cambria Math" panose="02040503050406030204" pitchFamily="18" charset="0"/>
                                        </a:rPr>
                                      </m:ctrlPr>
                                    </m:sSupPr>
                                    <m:e>
                                      <m:r>
                                        <a:rPr lang="en-GB" sz="2800" i="1">
                                          <a:solidFill>
                                            <a:schemeClr val="tx1"/>
                                          </a:solidFill>
                                          <a:latin typeface="Cambria Math" panose="02040503050406030204" pitchFamily="18" charset="0"/>
                                        </a:rPr>
                                        <m:t>𝑥</m:t>
                                      </m:r>
                                    </m:e>
                                    <m:sup>
                                      <m:r>
                                        <a:rPr lang="en-GB" sz="2800" i="1">
                                          <a:solidFill>
                                            <a:schemeClr val="tx1"/>
                                          </a:solidFill>
                                          <a:latin typeface="Cambria Math" panose="02040503050406030204" pitchFamily="18" charset="0"/>
                                        </a:rPr>
                                        <m:t>4</m:t>
                                      </m:r>
                                    </m:sup>
                                  </m:sSup>
                                </m:num>
                                <m:den>
                                  <m:r>
                                    <a:rPr lang="en-GB" sz="2800" i="1">
                                      <a:solidFill>
                                        <a:schemeClr val="tx1"/>
                                      </a:solidFill>
                                      <a:latin typeface="Cambria Math" panose="02040503050406030204" pitchFamily="18" charset="0"/>
                                    </a:rPr>
                                    <m:t>4</m:t>
                                  </m:r>
                                </m:den>
                              </m:f>
                              <m:r>
                                <a:rPr lang="en-GB" sz="2800" b="0" i="1" smtClean="0">
                                  <a:solidFill>
                                    <a:schemeClr val="tx1"/>
                                  </a:solidFill>
                                  <a:latin typeface="Cambria Math" panose="02040503050406030204" pitchFamily="18" charset="0"/>
                                </a:rPr>
                                <m:t>+</m:t>
                              </m:r>
                              <m:f>
                                <m:fPr>
                                  <m:ctrlPr>
                                    <a:rPr lang="en-GB" sz="2800" i="1">
                                      <a:solidFill>
                                        <a:schemeClr val="tx1"/>
                                      </a:solidFill>
                                      <a:latin typeface="Cambria Math" panose="02040503050406030204" pitchFamily="18" charset="0"/>
                                    </a:rPr>
                                  </m:ctrlPr>
                                </m:fPr>
                                <m:num>
                                  <m:sSup>
                                    <m:sSupPr>
                                      <m:ctrlPr>
                                        <a:rPr lang="en-GB" sz="2800" i="1">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2</m:t>
                                      </m:r>
                                      <m:r>
                                        <a:rPr lang="en-GB" sz="2800" i="1">
                                          <a:solidFill>
                                            <a:schemeClr val="tx1"/>
                                          </a:solidFill>
                                          <a:latin typeface="Cambria Math" panose="02040503050406030204" pitchFamily="18" charset="0"/>
                                        </a:rPr>
                                        <m:t>𝑥</m:t>
                                      </m:r>
                                    </m:e>
                                    <m:sup>
                                      <m:r>
                                        <a:rPr lang="en-GB" sz="2800" b="0" i="1" smtClean="0">
                                          <a:solidFill>
                                            <a:schemeClr val="tx1"/>
                                          </a:solidFill>
                                          <a:latin typeface="Cambria Math" panose="02040503050406030204" pitchFamily="18" charset="0"/>
                                        </a:rPr>
                                        <m:t>3</m:t>
                                      </m:r>
                                    </m:sup>
                                  </m:sSup>
                                </m:num>
                                <m:den>
                                  <m:r>
                                    <a:rPr lang="en-GB" sz="2800" b="0" i="1" smtClean="0">
                                      <a:solidFill>
                                        <a:schemeClr val="tx1"/>
                                      </a:solidFill>
                                      <a:latin typeface="Cambria Math" panose="02040503050406030204" pitchFamily="18" charset="0"/>
                                    </a:rPr>
                                    <m:t>3</m:t>
                                  </m:r>
                                </m:den>
                              </m:f>
                              <m:r>
                                <a:rPr lang="en-GB" sz="2800" b="0" i="1" smtClean="0">
                                  <a:solidFill>
                                    <a:schemeClr val="tx1"/>
                                  </a:solidFill>
                                  <a:latin typeface="Cambria Math" panose="02040503050406030204" pitchFamily="18" charset="0"/>
                                </a:rPr>
                                <m:t>−</m:t>
                              </m:r>
                              <m:sSup>
                                <m:sSupPr>
                                  <m:ctrlPr>
                                    <a:rPr lang="en-GB" sz="2800" i="1">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4</m:t>
                                  </m:r>
                                  <m:r>
                                    <a:rPr lang="en-GB" sz="2800" i="1">
                                      <a:solidFill>
                                        <a:schemeClr val="tx1"/>
                                      </a:solidFill>
                                      <a:latin typeface="Cambria Math" panose="02040503050406030204" pitchFamily="18" charset="0"/>
                                    </a:rPr>
                                    <m:t>𝑥</m:t>
                                  </m:r>
                                </m:e>
                                <m:sup>
                                  <m:r>
                                    <a:rPr lang="en-GB" sz="2800" i="1">
                                      <a:solidFill>
                                        <a:schemeClr val="tx1"/>
                                      </a:solidFill>
                                      <a:latin typeface="Cambria Math" panose="02040503050406030204" pitchFamily="18" charset="0"/>
                                    </a:rPr>
                                    <m:t>2</m:t>
                                  </m:r>
                                </m:sup>
                              </m:sSup>
                            </m:e>
                          </m:d>
                        </m:e>
                        <m:sub>
                          <m:r>
                            <a:rPr lang="en-GB" sz="2800" i="1">
                              <a:solidFill>
                                <a:schemeClr val="tx1"/>
                              </a:solidFill>
                              <a:latin typeface="Cambria Math" panose="02040503050406030204" pitchFamily="18" charset="0"/>
                            </a:rPr>
                            <m:t>0</m:t>
                          </m:r>
                        </m:sub>
                        <m:sup>
                          <m:r>
                            <a:rPr lang="en-US" sz="2800" b="0" i="1" smtClean="0">
                              <a:solidFill>
                                <a:schemeClr val="tx1"/>
                              </a:solidFill>
                              <a:latin typeface="Cambria Math" panose="02040503050406030204" pitchFamily="18" charset="0"/>
                            </a:rPr>
                            <m:t>2</m:t>
                          </m:r>
                        </m:sup>
                      </m:sSubSup>
                    </m:oMath>
                  </m:oMathPara>
                </a14:m>
                <a:endParaRPr lang="en-GB" sz="2800" i="1" dirty="0">
                  <a:solidFill>
                    <a:schemeClr val="tx1"/>
                  </a:solidFill>
                  <a:latin typeface="Cambria Math" panose="02040503050406030204" pitchFamily="18" charset="0"/>
                </a:endParaRPr>
              </a:p>
            </p:txBody>
          </p:sp>
        </mc:Choice>
        <mc:Fallback>
          <p:sp>
            <p:nvSpPr>
              <p:cNvPr id="4" name="Rectangle 3">
                <a:extLst>
                  <a:ext uri="{FF2B5EF4-FFF2-40B4-BE49-F238E27FC236}">
                    <a16:creationId xmlns:a16="http://schemas.microsoft.com/office/drawing/2014/main" id="{D8A1A878-3773-7E82-D620-0F44CB7B2312}"/>
                  </a:ext>
                </a:extLst>
              </p:cNvPr>
              <p:cNvSpPr>
                <a:spLocks noRot="1" noChangeAspect="1" noMove="1" noResize="1" noEditPoints="1" noAdjustHandles="1" noChangeArrowheads="1" noChangeShapeType="1" noTextEdit="1"/>
              </p:cNvSpPr>
              <p:nvPr/>
            </p:nvSpPr>
            <p:spPr>
              <a:xfrm>
                <a:off x="8745532" y="4531514"/>
                <a:ext cx="3420038" cy="1207446"/>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5EC94D3-B40E-190A-E4D3-D3F9E58E5D82}"/>
                  </a:ext>
                </a:extLst>
              </p:cNvPr>
              <p:cNvSpPr txBox="1"/>
              <p:nvPr/>
            </p:nvSpPr>
            <p:spPr>
              <a:xfrm>
                <a:off x="683261" y="4477420"/>
                <a:ext cx="3312368"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GB" sz="240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𝑦</m:t>
                          </m:r>
                          <m:r>
                            <a:rPr lang="en-GB" sz="2400" b="0" i="1" smtClean="0">
                              <a:solidFill>
                                <a:schemeClr val="tx1"/>
                              </a:solidFill>
                              <a:latin typeface="Cambria Math" panose="02040503050406030204" pitchFamily="18" charset="0"/>
                            </a:rPr>
                            <m:t>=(</m:t>
                          </m:r>
                          <m:r>
                            <a:rPr lang="en-GB" sz="2400" i="1">
                              <a:solidFill>
                                <a:schemeClr val="tx1"/>
                              </a:solidFill>
                              <a:latin typeface="Cambria Math" panose="02040503050406030204" pitchFamily="18" charset="0"/>
                            </a:rPr>
                            <m:t>𝑥</m:t>
                          </m:r>
                        </m:e>
                        <m:sup>
                          <m:r>
                            <a:rPr lang="en-GB" sz="2400" i="1">
                              <a:solidFill>
                                <a:schemeClr val="tx1"/>
                              </a:solidFill>
                              <a:latin typeface="Cambria Math" panose="02040503050406030204" pitchFamily="18" charset="0"/>
                            </a:rPr>
                            <m:t>2</m:t>
                          </m:r>
                        </m:sup>
                      </m:sSup>
                      <m:r>
                        <a:rPr lang="en-GB" sz="2400" b="0" i="1" smtClean="0">
                          <a:solidFill>
                            <a:schemeClr val="tx1"/>
                          </a:solidFill>
                          <a:latin typeface="Cambria Math" panose="02040503050406030204" pitchFamily="18" charset="0"/>
                        </a:rPr>
                        <m:t>+ 4</m:t>
                      </m:r>
                      <m:r>
                        <a:rPr lang="en-GB" sz="2400" b="0" i="1" smtClean="0">
                          <a:solidFill>
                            <a:schemeClr val="tx1"/>
                          </a:solidFill>
                          <a:latin typeface="Cambria Math" panose="02040503050406030204" pitchFamily="18" charset="0"/>
                        </a:rPr>
                        <m:t>𝑥</m:t>
                      </m:r>
                      <m:r>
                        <a:rPr lang="en-GB" sz="2400" b="0" i="1" smtClean="0">
                          <a:solidFill>
                            <a:schemeClr val="tx1"/>
                          </a:solidFill>
                          <a:latin typeface="Cambria Math" panose="02040503050406030204" pitchFamily="18" charset="0"/>
                        </a:rPr>
                        <m:t>)(</m:t>
                      </m:r>
                      <m:r>
                        <a:rPr lang="en-GB" sz="2400" b="0" i="1" smtClean="0">
                          <a:solidFill>
                            <a:schemeClr val="tx1"/>
                          </a:solidFill>
                          <a:latin typeface="Cambria Math" panose="02040503050406030204" pitchFamily="18" charset="0"/>
                        </a:rPr>
                        <m:t>𝑥</m:t>
                      </m:r>
                      <m:r>
                        <a:rPr lang="en-GB" sz="2400" b="0" i="1" smtClean="0">
                          <a:solidFill>
                            <a:schemeClr val="tx1"/>
                          </a:solidFill>
                          <a:latin typeface="Cambria Math" panose="02040503050406030204" pitchFamily="18" charset="0"/>
                        </a:rPr>
                        <m:t>−2)</m:t>
                      </m:r>
                    </m:oMath>
                  </m:oMathPara>
                </a14:m>
                <a:endParaRPr lang="en-GB" sz="1600" dirty="0">
                  <a:solidFill>
                    <a:schemeClr val="tx1"/>
                  </a:solidFill>
                </a:endParaRPr>
              </a:p>
            </p:txBody>
          </p:sp>
        </mc:Choice>
        <mc:Fallback>
          <p:sp>
            <p:nvSpPr>
              <p:cNvPr id="6" name="TextBox 5">
                <a:extLst>
                  <a:ext uri="{FF2B5EF4-FFF2-40B4-BE49-F238E27FC236}">
                    <a16:creationId xmlns:a16="http://schemas.microsoft.com/office/drawing/2014/main" id="{A5EC94D3-B40E-190A-E4D3-D3F9E58E5D82}"/>
                  </a:ext>
                </a:extLst>
              </p:cNvPr>
              <p:cNvSpPr txBox="1">
                <a:spLocks noRot="1" noChangeAspect="1" noMove="1" noResize="1" noEditPoints="1" noAdjustHandles="1" noChangeArrowheads="1" noChangeShapeType="1" noTextEdit="1"/>
              </p:cNvSpPr>
              <p:nvPr/>
            </p:nvSpPr>
            <p:spPr>
              <a:xfrm>
                <a:off x="683261" y="4477420"/>
                <a:ext cx="3312368" cy="461665"/>
              </a:xfrm>
              <a:prstGeom prst="rect">
                <a:avLst/>
              </a:prstGeom>
              <a:blipFill>
                <a:blip r:embed="rId6"/>
                <a:stretch>
                  <a:fillRect l="-552" b="-1710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1322FE43-57A8-1E45-6801-43AB90EE4F6E}"/>
                  </a:ext>
                </a:extLst>
              </p:cNvPr>
              <p:cNvSpPr txBox="1"/>
              <p:nvPr/>
            </p:nvSpPr>
            <p:spPr>
              <a:xfrm>
                <a:off x="683261" y="5231424"/>
                <a:ext cx="3620484"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GB" sz="240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𝑦</m:t>
                          </m:r>
                          <m:r>
                            <a:rPr lang="en-GB" sz="2400" b="0" i="1" smtClean="0">
                              <a:solidFill>
                                <a:schemeClr val="tx1"/>
                              </a:solidFill>
                              <a:latin typeface="Cambria Math" panose="02040503050406030204" pitchFamily="18" charset="0"/>
                            </a:rPr>
                            <m:t>=</m:t>
                          </m:r>
                          <m:r>
                            <a:rPr lang="en-GB" sz="2400" i="1">
                              <a:solidFill>
                                <a:schemeClr val="tx1"/>
                              </a:solidFill>
                              <a:latin typeface="Cambria Math" panose="02040503050406030204" pitchFamily="18" charset="0"/>
                            </a:rPr>
                            <m:t>𝑥</m:t>
                          </m:r>
                        </m:e>
                        <m:sup>
                          <m:r>
                            <a:rPr lang="en-GB" sz="2400" b="0" i="1" smtClean="0">
                              <a:solidFill>
                                <a:schemeClr val="tx1"/>
                              </a:solidFill>
                              <a:latin typeface="Cambria Math" panose="02040503050406030204" pitchFamily="18" charset="0"/>
                            </a:rPr>
                            <m:t>3</m:t>
                          </m:r>
                        </m:sup>
                      </m:sSup>
                      <m:r>
                        <a:rPr lang="en-GB" sz="2400" b="0" i="1" smtClean="0">
                          <a:solidFill>
                            <a:schemeClr val="tx1"/>
                          </a:solidFill>
                          <a:latin typeface="Cambria Math" panose="02040503050406030204" pitchFamily="18" charset="0"/>
                        </a:rPr>
                        <m:t>− </m:t>
                      </m:r>
                      <m:sSup>
                        <m:sSupPr>
                          <m:ctrlPr>
                            <a:rPr lang="en-GB" sz="2400" i="1">
                              <a:latin typeface="Cambria Math" panose="02040503050406030204" pitchFamily="18" charset="0"/>
                            </a:rPr>
                          </m:ctrlPr>
                        </m:sSupPr>
                        <m:e>
                          <m:r>
                            <a:rPr lang="en-GB" sz="2400" b="0" i="1" smtClean="0">
                              <a:latin typeface="Cambria Math" panose="02040503050406030204" pitchFamily="18" charset="0"/>
                            </a:rPr>
                            <m:t>2</m:t>
                          </m:r>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b="0" i="1" smtClean="0">
                          <a:latin typeface="Cambria Math" panose="02040503050406030204" pitchFamily="18" charset="0"/>
                        </a:rPr>
                        <m:t>+</m:t>
                      </m:r>
                      <m:sSup>
                        <m:sSupPr>
                          <m:ctrlPr>
                            <a:rPr lang="en-GB" sz="2400" i="1">
                              <a:latin typeface="Cambria Math" panose="02040503050406030204" pitchFamily="18" charset="0"/>
                            </a:rPr>
                          </m:ctrlPr>
                        </m:sSupPr>
                        <m:e>
                          <m:r>
                            <a:rPr lang="en-GB" sz="2400" b="0" i="1" smtClean="0">
                              <a:latin typeface="Cambria Math" panose="02040503050406030204" pitchFamily="18" charset="0"/>
                            </a:rPr>
                            <m:t>4</m:t>
                          </m:r>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b="0" i="1" smtClean="0">
                          <a:solidFill>
                            <a:schemeClr val="tx1"/>
                          </a:solidFill>
                          <a:latin typeface="Cambria Math" panose="02040503050406030204" pitchFamily="18" charset="0"/>
                        </a:rPr>
                        <m:t>−8</m:t>
                      </m:r>
                      <m:r>
                        <a:rPr lang="en-GB" sz="2400" b="0" i="1" smtClean="0">
                          <a:solidFill>
                            <a:schemeClr val="tx1"/>
                          </a:solidFill>
                          <a:latin typeface="Cambria Math" panose="02040503050406030204" pitchFamily="18" charset="0"/>
                        </a:rPr>
                        <m:t>𝑥</m:t>
                      </m:r>
                    </m:oMath>
                  </m:oMathPara>
                </a14:m>
                <a:endParaRPr lang="en-GB" sz="1600" dirty="0">
                  <a:solidFill>
                    <a:schemeClr val="tx1"/>
                  </a:solidFill>
                </a:endParaRPr>
              </a:p>
            </p:txBody>
          </p:sp>
        </mc:Choice>
        <mc:Fallback>
          <p:sp>
            <p:nvSpPr>
              <p:cNvPr id="11" name="TextBox 10">
                <a:extLst>
                  <a:ext uri="{FF2B5EF4-FFF2-40B4-BE49-F238E27FC236}">
                    <a16:creationId xmlns:a16="http://schemas.microsoft.com/office/drawing/2014/main" id="{1322FE43-57A8-1E45-6801-43AB90EE4F6E}"/>
                  </a:ext>
                </a:extLst>
              </p:cNvPr>
              <p:cNvSpPr txBox="1">
                <a:spLocks noRot="1" noChangeAspect="1" noMove="1" noResize="1" noEditPoints="1" noAdjustHandles="1" noChangeArrowheads="1" noChangeShapeType="1" noTextEdit="1"/>
              </p:cNvSpPr>
              <p:nvPr/>
            </p:nvSpPr>
            <p:spPr>
              <a:xfrm>
                <a:off x="683261" y="5231424"/>
                <a:ext cx="3620484" cy="461665"/>
              </a:xfrm>
              <a:prstGeom prst="rect">
                <a:avLst/>
              </a:prstGeom>
              <a:blipFill>
                <a:blip r:embed="rId7"/>
                <a:stretch>
                  <a:fillRect l="-505" b="-10526"/>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C52F55CE-3C09-7C68-2B7E-D4EC4D55ED15}"/>
                  </a:ext>
                </a:extLst>
              </p:cNvPr>
              <p:cNvSpPr txBox="1"/>
              <p:nvPr/>
            </p:nvSpPr>
            <p:spPr>
              <a:xfrm>
                <a:off x="683261" y="5949280"/>
                <a:ext cx="2921636"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GB" sz="240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𝑦</m:t>
                          </m:r>
                          <m:r>
                            <a:rPr lang="en-GB" sz="2400" b="0" i="1" smtClean="0">
                              <a:solidFill>
                                <a:schemeClr val="tx1"/>
                              </a:solidFill>
                              <a:latin typeface="Cambria Math" panose="02040503050406030204" pitchFamily="18" charset="0"/>
                            </a:rPr>
                            <m:t>=</m:t>
                          </m:r>
                          <m:r>
                            <a:rPr lang="en-GB" sz="2400" i="1">
                              <a:solidFill>
                                <a:schemeClr val="tx1"/>
                              </a:solidFill>
                              <a:latin typeface="Cambria Math" panose="02040503050406030204" pitchFamily="18" charset="0"/>
                            </a:rPr>
                            <m:t>𝑥</m:t>
                          </m:r>
                        </m:e>
                        <m:sup>
                          <m:r>
                            <a:rPr lang="en-GB" sz="2400" b="0" i="1" smtClean="0">
                              <a:solidFill>
                                <a:schemeClr val="tx1"/>
                              </a:solidFill>
                              <a:latin typeface="Cambria Math" panose="02040503050406030204" pitchFamily="18" charset="0"/>
                            </a:rPr>
                            <m:t>3</m:t>
                          </m:r>
                        </m:sup>
                      </m:sSup>
                      <m:r>
                        <a:rPr lang="en-GB" sz="2400" b="0" i="1" smtClean="0">
                          <a:solidFill>
                            <a:schemeClr val="tx1"/>
                          </a:solidFill>
                          <a:latin typeface="Cambria Math" panose="02040503050406030204" pitchFamily="18" charset="0"/>
                        </a:rPr>
                        <m:t>+ </m:t>
                      </m:r>
                      <m:sSup>
                        <m:sSupPr>
                          <m:ctrlPr>
                            <a:rPr lang="en-GB" sz="2400" i="1">
                              <a:latin typeface="Cambria Math" panose="02040503050406030204" pitchFamily="18" charset="0"/>
                            </a:rPr>
                          </m:ctrlPr>
                        </m:sSupPr>
                        <m:e>
                          <m:r>
                            <a:rPr lang="en-GB" sz="2400" b="0" i="1" smtClean="0">
                              <a:latin typeface="Cambria Math" panose="02040503050406030204" pitchFamily="18" charset="0"/>
                            </a:rPr>
                            <m:t>2</m:t>
                          </m:r>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b="0" i="1" smtClean="0">
                          <a:solidFill>
                            <a:schemeClr val="tx1"/>
                          </a:solidFill>
                          <a:latin typeface="Cambria Math" panose="02040503050406030204" pitchFamily="18" charset="0"/>
                        </a:rPr>
                        <m:t>−8</m:t>
                      </m:r>
                      <m:r>
                        <a:rPr lang="en-GB" sz="2400" b="0" i="1" smtClean="0">
                          <a:solidFill>
                            <a:schemeClr val="tx1"/>
                          </a:solidFill>
                          <a:latin typeface="Cambria Math" panose="02040503050406030204" pitchFamily="18" charset="0"/>
                        </a:rPr>
                        <m:t>𝑥</m:t>
                      </m:r>
                    </m:oMath>
                  </m:oMathPara>
                </a14:m>
                <a:endParaRPr lang="en-GB" sz="1600" dirty="0">
                  <a:solidFill>
                    <a:schemeClr val="tx1"/>
                  </a:solidFill>
                </a:endParaRPr>
              </a:p>
            </p:txBody>
          </p:sp>
        </mc:Choice>
        <mc:Fallback>
          <p:sp>
            <p:nvSpPr>
              <p:cNvPr id="12" name="TextBox 11">
                <a:extLst>
                  <a:ext uri="{FF2B5EF4-FFF2-40B4-BE49-F238E27FC236}">
                    <a16:creationId xmlns:a16="http://schemas.microsoft.com/office/drawing/2014/main" id="{C52F55CE-3C09-7C68-2B7E-D4EC4D55ED15}"/>
                  </a:ext>
                </a:extLst>
              </p:cNvPr>
              <p:cNvSpPr txBox="1">
                <a:spLocks noRot="1" noChangeAspect="1" noMove="1" noResize="1" noEditPoints="1" noAdjustHandles="1" noChangeArrowheads="1" noChangeShapeType="1" noTextEdit="1"/>
              </p:cNvSpPr>
              <p:nvPr/>
            </p:nvSpPr>
            <p:spPr>
              <a:xfrm>
                <a:off x="683261" y="5949280"/>
                <a:ext cx="2921636" cy="461665"/>
              </a:xfrm>
              <a:prstGeom prst="rect">
                <a:avLst/>
              </a:prstGeom>
              <a:blipFill>
                <a:blip r:embed="rId8"/>
                <a:stretch>
                  <a:fillRect l="-626" b="-921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F4083887-C7CC-7B95-F45B-B6129AFD2871}"/>
                  </a:ext>
                </a:extLst>
              </p:cNvPr>
              <p:cNvSpPr txBox="1"/>
              <p:nvPr/>
            </p:nvSpPr>
            <p:spPr>
              <a:xfrm>
                <a:off x="1043301" y="3689640"/>
                <a:ext cx="3108050"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b="0" i="1" smtClean="0">
                          <a:solidFill>
                            <a:schemeClr val="tx1"/>
                          </a:solidFill>
                          <a:latin typeface="Cambria Math" panose="02040503050406030204" pitchFamily="18" charset="0"/>
                        </a:rPr>
                        <m:t>𝑦</m:t>
                      </m:r>
                      <m:r>
                        <a:rPr lang="en-US" sz="2400" b="0" i="1" smtClean="0">
                          <a:solidFill>
                            <a:schemeClr val="tx1"/>
                          </a:solidFill>
                          <a:latin typeface="Cambria Math" panose="02040503050406030204" pitchFamily="18" charset="0"/>
                        </a:rPr>
                        <m:t>= </m:t>
                      </m:r>
                      <m:r>
                        <a:rPr lang="en-GB" sz="2400" b="0" i="1" smtClean="0">
                          <a:solidFill>
                            <a:schemeClr val="tx1"/>
                          </a:solidFill>
                          <a:latin typeface="Cambria Math" panose="02040503050406030204" pitchFamily="18" charset="0"/>
                        </a:rPr>
                        <m:t>𝑥</m:t>
                      </m:r>
                      <m:r>
                        <a:rPr lang="en-GB" sz="2400" b="0" i="1" smtClean="0">
                          <a:solidFill>
                            <a:schemeClr val="tx1"/>
                          </a:solidFill>
                          <a:latin typeface="Cambria Math" panose="02040503050406030204" pitchFamily="18" charset="0"/>
                        </a:rPr>
                        <m:t>(</m:t>
                      </m:r>
                      <m:r>
                        <a:rPr lang="en-GB" sz="2400" b="0" i="1" smtClean="0">
                          <a:solidFill>
                            <a:schemeClr val="tx1"/>
                          </a:solidFill>
                          <a:latin typeface="Cambria Math" panose="02040503050406030204" pitchFamily="18" charset="0"/>
                        </a:rPr>
                        <m:t>𝑥</m:t>
                      </m:r>
                      <m:r>
                        <a:rPr lang="en-GB" sz="2400" b="0" i="1" smtClean="0">
                          <a:solidFill>
                            <a:schemeClr val="tx1"/>
                          </a:solidFill>
                          <a:latin typeface="Cambria Math" panose="02040503050406030204" pitchFamily="18" charset="0"/>
                        </a:rPr>
                        <m:t>+ 4)(</m:t>
                      </m:r>
                      <m:r>
                        <a:rPr lang="en-GB" sz="2400" b="0" i="1" smtClean="0">
                          <a:solidFill>
                            <a:schemeClr val="tx1"/>
                          </a:solidFill>
                          <a:latin typeface="Cambria Math" panose="02040503050406030204" pitchFamily="18" charset="0"/>
                        </a:rPr>
                        <m:t>𝑥</m:t>
                      </m:r>
                      <m:r>
                        <a:rPr lang="en-GB" sz="2400" b="0" i="1" smtClean="0">
                          <a:solidFill>
                            <a:schemeClr val="tx1"/>
                          </a:solidFill>
                          <a:latin typeface="Cambria Math" panose="02040503050406030204" pitchFamily="18" charset="0"/>
                        </a:rPr>
                        <m:t>−2)</m:t>
                      </m:r>
                    </m:oMath>
                  </m:oMathPara>
                </a14:m>
                <a:endParaRPr lang="en-GB" sz="1600" dirty="0">
                  <a:solidFill>
                    <a:schemeClr val="tx1"/>
                  </a:solidFill>
                </a:endParaRPr>
              </a:p>
            </p:txBody>
          </p:sp>
        </mc:Choice>
        <mc:Fallback>
          <p:sp>
            <p:nvSpPr>
              <p:cNvPr id="13" name="TextBox 12">
                <a:extLst>
                  <a:ext uri="{FF2B5EF4-FFF2-40B4-BE49-F238E27FC236}">
                    <a16:creationId xmlns:a16="http://schemas.microsoft.com/office/drawing/2014/main" id="{F4083887-C7CC-7B95-F45B-B6129AFD2871}"/>
                  </a:ext>
                </a:extLst>
              </p:cNvPr>
              <p:cNvSpPr txBox="1">
                <a:spLocks noRot="1" noChangeAspect="1" noMove="1" noResize="1" noEditPoints="1" noAdjustHandles="1" noChangeArrowheads="1" noChangeShapeType="1" noTextEdit="1"/>
              </p:cNvSpPr>
              <p:nvPr/>
            </p:nvSpPr>
            <p:spPr>
              <a:xfrm>
                <a:off x="1043301" y="3689640"/>
                <a:ext cx="3108050" cy="461665"/>
              </a:xfrm>
              <a:prstGeom prst="rect">
                <a:avLst/>
              </a:prstGeom>
              <a:blipFill>
                <a:blip r:embed="rId9"/>
                <a:stretch>
                  <a:fillRect l="-588" b="-1710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4" name="Rectangle 13">
                <a:extLst>
                  <a:ext uri="{FF2B5EF4-FFF2-40B4-BE49-F238E27FC236}">
                    <a16:creationId xmlns:a16="http://schemas.microsoft.com/office/drawing/2014/main" id="{D16B900D-C6B0-86C3-7309-D456630F69E6}"/>
                  </a:ext>
                </a:extLst>
              </p:cNvPr>
              <p:cNvSpPr/>
              <p:nvPr/>
            </p:nvSpPr>
            <p:spPr>
              <a:xfrm>
                <a:off x="4897691" y="4542353"/>
                <a:ext cx="3420038" cy="1246495"/>
              </a:xfrm>
              <a:prstGeom prst="rect">
                <a:avLst/>
              </a:prstGeom>
            </p:spPr>
            <p:txBody>
              <a:bodyPr wrap="square">
                <a:spAutoFit/>
              </a:bodyPr>
              <a:lstStyle/>
              <a:p>
                <a:pPr lvl="0"/>
                <a14:m>
                  <m:oMathPara xmlns:m="http://schemas.openxmlformats.org/officeDocument/2006/math">
                    <m:oMathParaPr>
                      <m:jc m:val="left"/>
                    </m:oMathParaPr>
                    <m:oMath xmlns:m="http://schemas.openxmlformats.org/officeDocument/2006/math">
                      <m:sSubSup>
                        <m:sSubSupPr>
                          <m:ctrlPr>
                            <a:rPr lang="en-GB" sz="2800" i="1" smtClean="0">
                              <a:solidFill>
                                <a:schemeClr val="tx1"/>
                              </a:solidFill>
                              <a:latin typeface="Cambria Math" panose="02040503050406030204" pitchFamily="18" charset="0"/>
                            </a:rPr>
                          </m:ctrlPr>
                        </m:sSubSupPr>
                        <m:e>
                          <m:r>
                            <a:rPr lang="en-US" sz="2800" b="0" i="1" smtClean="0">
                              <a:solidFill>
                                <a:schemeClr val="tx1"/>
                              </a:solidFill>
                              <a:latin typeface="Cambria Math" panose="02040503050406030204" pitchFamily="18" charset="0"/>
                            </a:rPr>
                            <m:t>=</m:t>
                          </m:r>
                          <m:d>
                            <m:dPr>
                              <m:begChr m:val="["/>
                              <m:endChr m:val="]"/>
                              <m:ctrlPr>
                                <a:rPr lang="en-GB" sz="2800" i="1">
                                  <a:solidFill>
                                    <a:schemeClr val="tx1"/>
                                  </a:solidFill>
                                  <a:latin typeface="Cambria Math" panose="02040503050406030204" pitchFamily="18" charset="0"/>
                                </a:rPr>
                              </m:ctrlPr>
                            </m:dPr>
                            <m:e>
                              <m:f>
                                <m:fPr>
                                  <m:ctrlPr>
                                    <a:rPr lang="en-GB" sz="2800" i="1">
                                      <a:solidFill>
                                        <a:schemeClr val="tx1"/>
                                      </a:solidFill>
                                      <a:latin typeface="Cambria Math" panose="02040503050406030204" pitchFamily="18" charset="0"/>
                                    </a:rPr>
                                  </m:ctrlPr>
                                </m:fPr>
                                <m:num>
                                  <m:sSup>
                                    <m:sSupPr>
                                      <m:ctrlPr>
                                        <a:rPr lang="en-GB" sz="2800" i="1">
                                          <a:solidFill>
                                            <a:schemeClr val="tx1"/>
                                          </a:solidFill>
                                          <a:latin typeface="Cambria Math" panose="02040503050406030204" pitchFamily="18" charset="0"/>
                                        </a:rPr>
                                      </m:ctrlPr>
                                    </m:sSupPr>
                                    <m:e>
                                      <m:r>
                                        <a:rPr lang="en-GB" sz="2800" i="1">
                                          <a:solidFill>
                                            <a:schemeClr val="tx1"/>
                                          </a:solidFill>
                                          <a:latin typeface="Cambria Math" panose="02040503050406030204" pitchFamily="18" charset="0"/>
                                        </a:rPr>
                                        <m:t>𝑥</m:t>
                                      </m:r>
                                    </m:e>
                                    <m:sup>
                                      <m:r>
                                        <a:rPr lang="en-GB" sz="2800" i="1">
                                          <a:solidFill>
                                            <a:schemeClr val="tx1"/>
                                          </a:solidFill>
                                          <a:latin typeface="Cambria Math" panose="02040503050406030204" pitchFamily="18" charset="0"/>
                                        </a:rPr>
                                        <m:t>4</m:t>
                                      </m:r>
                                    </m:sup>
                                  </m:sSup>
                                </m:num>
                                <m:den>
                                  <m:r>
                                    <a:rPr lang="en-GB" sz="2800" i="1">
                                      <a:solidFill>
                                        <a:schemeClr val="tx1"/>
                                      </a:solidFill>
                                      <a:latin typeface="Cambria Math" panose="02040503050406030204" pitchFamily="18" charset="0"/>
                                    </a:rPr>
                                    <m:t>4</m:t>
                                  </m:r>
                                </m:den>
                              </m:f>
                              <m:r>
                                <a:rPr lang="en-GB" sz="2800" b="0" i="1" smtClean="0">
                                  <a:solidFill>
                                    <a:schemeClr val="tx1"/>
                                  </a:solidFill>
                                  <a:latin typeface="Cambria Math" panose="02040503050406030204" pitchFamily="18" charset="0"/>
                                </a:rPr>
                                <m:t>+</m:t>
                              </m:r>
                              <m:f>
                                <m:fPr>
                                  <m:ctrlPr>
                                    <a:rPr lang="en-GB" sz="2800" i="1">
                                      <a:solidFill>
                                        <a:schemeClr val="tx1"/>
                                      </a:solidFill>
                                      <a:latin typeface="Cambria Math" panose="02040503050406030204" pitchFamily="18" charset="0"/>
                                    </a:rPr>
                                  </m:ctrlPr>
                                </m:fPr>
                                <m:num>
                                  <m:sSup>
                                    <m:sSupPr>
                                      <m:ctrlPr>
                                        <a:rPr lang="en-GB" sz="2800" i="1">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2</m:t>
                                      </m:r>
                                      <m:r>
                                        <a:rPr lang="en-GB" sz="2800" i="1">
                                          <a:solidFill>
                                            <a:schemeClr val="tx1"/>
                                          </a:solidFill>
                                          <a:latin typeface="Cambria Math" panose="02040503050406030204" pitchFamily="18" charset="0"/>
                                        </a:rPr>
                                        <m:t>𝑥</m:t>
                                      </m:r>
                                    </m:e>
                                    <m:sup>
                                      <m:r>
                                        <a:rPr lang="en-GB" sz="2800" b="0" i="1" smtClean="0">
                                          <a:solidFill>
                                            <a:schemeClr val="tx1"/>
                                          </a:solidFill>
                                          <a:latin typeface="Cambria Math" panose="02040503050406030204" pitchFamily="18" charset="0"/>
                                        </a:rPr>
                                        <m:t>3</m:t>
                                      </m:r>
                                    </m:sup>
                                  </m:sSup>
                                </m:num>
                                <m:den>
                                  <m:r>
                                    <a:rPr lang="en-GB" sz="2800" b="0" i="1" smtClean="0">
                                      <a:solidFill>
                                        <a:schemeClr val="tx1"/>
                                      </a:solidFill>
                                      <a:latin typeface="Cambria Math" panose="02040503050406030204" pitchFamily="18" charset="0"/>
                                    </a:rPr>
                                    <m:t>3</m:t>
                                  </m:r>
                                </m:den>
                              </m:f>
                              <m:r>
                                <a:rPr lang="en-GB" sz="2800" b="0" i="1" smtClean="0">
                                  <a:solidFill>
                                    <a:schemeClr val="tx1"/>
                                  </a:solidFill>
                                  <a:latin typeface="Cambria Math" panose="02040503050406030204" pitchFamily="18" charset="0"/>
                                </a:rPr>
                                <m:t>−</m:t>
                              </m:r>
                              <m:sSup>
                                <m:sSupPr>
                                  <m:ctrlPr>
                                    <a:rPr lang="en-GB" sz="2800" i="1">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4</m:t>
                                  </m:r>
                                  <m:r>
                                    <a:rPr lang="en-GB" sz="2800" i="1">
                                      <a:solidFill>
                                        <a:schemeClr val="tx1"/>
                                      </a:solidFill>
                                      <a:latin typeface="Cambria Math" panose="02040503050406030204" pitchFamily="18" charset="0"/>
                                    </a:rPr>
                                    <m:t>𝑥</m:t>
                                  </m:r>
                                </m:e>
                                <m:sup>
                                  <m:r>
                                    <a:rPr lang="en-GB" sz="2800" i="1">
                                      <a:solidFill>
                                        <a:schemeClr val="tx1"/>
                                      </a:solidFill>
                                      <a:latin typeface="Cambria Math" panose="02040503050406030204" pitchFamily="18" charset="0"/>
                                    </a:rPr>
                                    <m:t>2</m:t>
                                  </m:r>
                                </m:sup>
                              </m:sSup>
                            </m:e>
                          </m:d>
                        </m:e>
                        <m:sub>
                          <m:r>
                            <a:rPr lang="en-US" sz="2800" b="0" i="1" smtClean="0">
                              <a:solidFill>
                                <a:schemeClr val="tx1"/>
                              </a:solidFill>
                              <a:latin typeface="Cambria Math" panose="02040503050406030204" pitchFamily="18" charset="0"/>
                            </a:rPr>
                            <m:t>−4</m:t>
                          </m:r>
                        </m:sub>
                        <m:sup>
                          <m:r>
                            <a:rPr lang="en-US" sz="2800" b="0" i="1" smtClean="0">
                              <a:solidFill>
                                <a:schemeClr val="tx1"/>
                              </a:solidFill>
                              <a:latin typeface="Cambria Math" panose="02040503050406030204" pitchFamily="18" charset="0"/>
                            </a:rPr>
                            <m:t>0</m:t>
                          </m:r>
                        </m:sup>
                      </m:sSubSup>
                    </m:oMath>
                  </m:oMathPara>
                </a14:m>
                <a:endParaRPr lang="en-GB" sz="2800" i="1" dirty="0">
                  <a:solidFill>
                    <a:schemeClr val="tx1"/>
                  </a:solidFill>
                  <a:latin typeface="Cambria Math" panose="02040503050406030204" pitchFamily="18" charset="0"/>
                </a:endParaRPr>
              </a:p>
            </p:txBody>
          </p:sp>
        </mc:Choice>
        <mc:Fallback>
          <p:sp>
            <p:nvSpPr>
              <p:cNvPr id="14" name="Rectangle 13">
                <a:extLst>
                  <a:ext uri="{FF2B5EF4-FFF2-40B4-BE49-F238E27FC236}">
                    <a16:creationId xmlns:a16="http://schemas.microsoft.com/office/drawing/2014/main" id="{D16B900D-C6B0-86C3-7309-D456630F69E6}"/>
                  </a:ext>
                </a:extLst>
              </p:cNvPr>
              <p:cNvSpPr>
                <a:spLocks noRot="1" noChangeAspect="1" noMove="1" noResize="1" noEditPoints="1" noAdjustHandles="1" noChangeArrowheads="1" noChangeShapeType="1" noTextEdit="1"/>
              </p:cNvSpPr>
              <p:nvPr/>
            </p:nvSpPr>
            <p:spPr>
              <a:xfrm>
                <a:off x="4897691" y="4542353"/>
                <a:ext cx="3420038" cy="1246495"/>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5" name="Rectangle 14">
                <a:extLst>
                  <a:ext uri="{FF2B5EF4-FFF2-40B4-BE49-F238E27FC236}">
                    <a16:creationId xmlns:a16="http://schemas.microsoft.com/office/drawing/2014/main" id="{354A8552-3387-EB39-58EE-C97BA96EBC47}"/>
                  </a:ext>
                </a:extLst>
              </p:cNvPr>
              <p:cNvSpPr/>
              <p:nvPr/>
            </p:nvSpPr>
            <p:spPr>
              <a:xfrm>
                <a:off x="7192021" y="5896492"/>
                <a:ext cx="2575001" cy="901785"/>
              </a:xfrm>
              <a:prstGeom prst="rect">
                <a:avLst/>
              </a:prstGeom>
            </p:spPr>
            <p:txBody>
              <a:bodyPr wrap="square">
                <a:spAutoFit/>
              </a:bodyPr>
              <a:lstStyle/>
              <a:p>
                <a:pPr lvl="0"/>
                <a14:m>
                  <m:oMathPara xmlns:m="http://schemas.openxmlformats.org/officeDocument/2006/math">
                    <m:oMathParaPr>
                      <m:jc m:val="left"/>
                    </m:oMathParaPr>
                    <m:oMath xmlns:m="http://schemas.openxmlformats.org/officeDocument/2006/math">
                      <m:r>
                        <a:rPr lang="en-GB" sz="2800" i="1" smtClean="0">
                          <a:solidFill>
                            <a:schemeClr val="tx1"/>
                          </a:solidFill>
                          <a:latin typeface="Cambria Math" panose="02040503050406030204" pitchFamily="18" charset="0"/>
                        </a:rPr>
                        <m:t>4</m:t>
                      </m:r>
                      <m:r>
                        <a:rPr lang="en-GB" sz="2800" b="0" i="1" smtClean="0">
                          <a:solidFill>
                            <a:schemeClr val="tx1"/>
                          </a:solidFill>
                          <a:latin typeface="Cambria Math" panose="02040503050406030204" pitchFamily="18" charset="0"/>
                        </a:rPr>
                        <m:t>2</m:t>
                      </m:r>
                      <m:f>
                        <m:fPr>
                          <m:ctrlPr>
                            <a:rPr lang="en-GB" sz="2800" b="0" i="1" smtClean="0">
                              <a:solidFill>
                                <a:schemeClr val="tx1"/>
                              </a:solidFill>
                              <a:latin typeface="Cambria Math" panose="02040503050406030204" pitchFamily="18" charset="0"/>
                            </a:rPr>
                          </m:ctrlPr>
                        </m:fPr>
                        <m:num>
                          <m:r>
                            <a:rPr lang="en-GB" sz="2800" b="0" i="1" smtClean="0">
                              <a:solidFill>
                                <a:schemeClr val="tx1"/>
                              </a:solidFill>
                              <a:latin typeface="Cambria Math" panose="02040503050406030204" pitchFamily="18" charset="0"/>
                            </a:rPr>
                            <m:t>2</m:t>
                          </m:r>
                        </m:num>
                        <m:den>
                          <m:r>
                            <a:rPr lang="en-GB" sz="2800" b="0" i="1" smtClean="0">
                              <a:solidFill>
                                <a:schemeClr val="tx1"/>
                              </a:solidFill>
                              <a:latin typeface="Cambria Math" panose="02040503050406030204" pitchFamily="18" charset="0"/>
                            </a:rPr>
                            <m:t>3</m:t>
                          </m:r>
                        </m:den>
                      </m:f>
                      <m:r>
                        <a:rPr lang="en-US" sz="2800" b="0" i="1" smtClean="0">
                          <a:solidFill>
                            <a:schemeClr val="tx1"/>
                          </a:solidFill>
                          <a:latin typeface="Cambria Math" panose="02040503050406030204" pitchFamily="18" charset="0"/>
                        </a:rPr>
                        <m:t>+</m:t>
                      </m:r>
                      <m:r>
                        <a:rPr lang="en-GB" sz="2800" b="0" i="1" smtClean="0">
                          <a:solidFill>
                            <a:schemeClr val="tx1"/>
                          </a:solidFill>
                          <a:latin typeface="Cambria Math" panose="02040503050406030204" pitchFamily="18" charset="0"/>
                        </a:rPr>
                        <m:t>6</m:t>
                      </m:r>
                      <m:f>
                        <m:fPr>
                          <m:ctrlPr>
                            <a:rPr lang="en-GB" sz="2800" b="0" i="1" smtClean="0">
                              <a:solidFill>
                                <a:schemeClr val="tx1"/>
                              </a:solidFill>
                              <a:latin typeface="Cambria Math" panose="02040503050406030204" pitchFamily="18" charset="0"/>
                            </a:rPr>
                          </m:ctrlPr>
                        </m:fPr>
                        <m:num>
                          <m:r>
                            <a:rPr lang="en-GB" sz="2800" b="0" i="1" smtClean="0">
                              <a:solidFill>
                                <a:schemeClr val="tx1"/>
                              </a:solidFill>
                              <a:latin typeface="Cambria Math" panose="02040503050406030204" pitchFamily="18" charset="0"/>
                            </a:rPr>
                            <m:t>2</m:t>
                          </m:r>
                        </m:num>
                        <m:den>
                          <m:r>
                            <a:rPr lang="en-GB" sz="2800" b="0" i="1" smtClean="0">
                              <a:solidFill>
                                <a:schemeClr val="tx1"/>
                              </a:solidFill>
                              <a:latin typeface="Cambria Math" panose="02040503050406030204" pitchFamily="18" charset="0"/>
                            </a:rPr>
                            <m:t>3</m:t>
                          </m:r>
                        </m:den>
                      </m:f>
                      <m:r>
                        <a:rPr lang="en-GB" sz="2800" b="0" i="1" smtClean="0">
                          <a:solidFill>
                            <a:schemeClr val="tx1"/>
                          </a:solidFill>
                          <a:latin typeface="Cambria Math" panose="02040503050406030204" pitchFamily="18" charset="0"/>
                        </a:rPr>
                        <m:t>=</m:t>
                      </m:r>
                    </m:oMath>
                  </m:oMathPara>
                </a14:m>
                <a:endParaRPr lang="en-GB" sz="2800" i="1" dirty="0">
                  <a:solidFill>
                    <a:schemeClr val="tx1"/>
                  </a:solidFill>
                  <a:latin typeface="Cambria Math" panose="02040503050406030204" pitchFamily="18" charset="0"/>
                </a:endParaRPr>
              </a:p>
            </p:txBody>
          </p:sp>
        </mc:Choice>
        <mc:Fallback>
          <p:sp>
            <p:nvSpPr>
              <p:cNvPr id="15" name="Rectangle 14">
                <a:extLst>
                  <a:ext uri="{FF2B5EF4-FFF2-40B4-BE49-F238E27FC236}">
                    <a16:creationId xmlns:a16="http://schemas.microsoft.com/office/drawing/2014/main" id="{354A8552-3387-EB39-58EE-C97BA96EBC47}"/>
                  </a:ext>
                </a:extLst>
              </p:cNvPr>
              <p:cNvSpPr>
                <a:spLocks noRot="1" noChangeAspect="1" noMove="1" noResize="1" noEditPoints="1" noAdjustHandles="1" noChangeArrowheads="1" noChangeShapeType="1" noTextEdit="1"/>
              </p:cNvSpPr>
              <p:nvPr/>
            </p:nvSpPr>
            <p:spPr>
              <a:xfrm>
                <a:off x="7192021" y="5896492"/>
                <a:ext cx="2575001" cy="901785"/>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B43CEC50-BE5A-04CE-1896-5986274AEC7F}"/>
                  </a:ext>
                </a:extLst>
              </p:cNvPr>
              <p:cNvSpPr txBox="1"/>
              <p:nvPr/>
            </p:nvSpPr>
            <p:spPr>
              <a:xfrm>
                <a:off x="9192344" y="5896492"/>
                <a:ext cx="996207" cy="9017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2800" b="1" i="1" u="none" strike="noStrike" kern="1200" cap="none" spc="0" normalizeH="0" baseline="0" noProof="0" smtClean="0">
                          <a:ln>
                            <a:noFill/>
                          </a:ln>
                          <a:solidFill>
                            <a:prstClr val="black"/>
                          </a:solidFill>
                          <a:effectLst/>
                          <a:uLnTx/>
                          <a:uFillTx/>
                          <a:latin typeface="Cambria Math" panose="02040503050406030204" pitchFamily="18" charset="0"/>
                        </a:rPr>
                        <m:t>𝟒𝟗</m:t>
                      </m:r>
                      <m:f>
                        <m:fPr>
                          <m:ctrlPr>
                            <a:rPr kumimoji="0" lang="en-GB" sz="2800" b="1"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GB" sz="2800" b="1" i="1" u="none" strike="noStrike" kern="1200" cap="none" spc="0" normalizeH="0" baseline="0" noProof="0" smtClean="0">
                              <a:ln>
                                <a:noFill/>
                              </a:ln>
                              <a:solidFill>
                                <a:prstClr val="black"/>
                              </a:solidFill>
                              <a:effectLst/>
                              <a:uLnTx/>
                              <a:uFillTx/>
                              <a:latin typeface="Cambria Math" panose="02040503050406030204" pitchFamily="18" charset="0"/>
                            </a:rPr>
                            <m:t>𝟏</m:t>
                          </m:r>
                        </m:num>
                        <m:den>
                          <m:r>
                            <a:rPr kumimoji="0" lang="en-GB" sz="2800" b="1" i="1" u="none" strike="noStrike" kern="1200" cap="none" spc="0" normalizeH="0" baseline="0" noProof="0" smtClean="0">
                              <a:ln>
                                <a:noFill/>
                              </a:ln>
                              <a:solidFill>
                                <a:prstClr val="black"/>
                              </a:solidFill>
                              <a:effectLst/>
                              <a:uLnTx/>
                              <a:uFillTx/>
                              <a:latin typeface="Cambria Math" panose="02040503050406030204" pitchFamily="18" charset="0"/>
                            </a:rPr>
                            <m:t>𝟑</m:t>
                          </m:r>
                        </m:den>
                      </m:f>
                    </m:oMath>
                  </m:oMathPara>
                </a14:m>
                <a:endParaRPr lang="en-GB" b="1" dirty="0"/>
              </a:p>
            </p:txBody>
          </p:sp>
        </mc:Choice>
        <mc:Fallback>
          <p:sp>
            <p:nvSpPr>
              <p:cNvPr id="19" name="TextBox 18">
                <a:extLst>
                  <a:ext uri="{FF2B5EF4-FFF2-40B4-BE49-F238E27FC236}">
                    <a16:creationId xmlns:a16="http://schemas.microsoft.com/office/drawing/2014/main" id="{B43CEC50-BE5A-04CE-1896-5986274AEC7F}"/>
                  </a:ext>
                </a:extLst>
              </p:cNvPr>
              <p:cNvSpPr txBox="1">
                <a:spLocks noRot="1" noChangeAspect="1" noMove="1" noResize="1" noEditPoints="1" noAdjustHandles="1" noChangeArrowheads="1" noChangeShapeType="1" noTextEdit="1"/>
              </p:cNvSpPr>
              <p:nvPr/>
            </p:nvSpPr>
            <p:spPr>
              <a:xfrm>
                <a:off x="9192344" y="5896492"/>
                <a:ext cx="996207" cy="901785"/>
              </a:xfrm>
              <a:prstGeom prst="rect">
                <a:avLst/>
              </a:prstGeom>
              <a:blipFill>
                <a:blip r:embed="rId12"/>
                <a:stretch>
                  <a:fillRect/>
                </a:stretch>
              </a:blipFill>
            </p:spPr>
            <p:txBody>
              <a:bodyPr/>
              <a:lstStyle/>
              <a:p>
                <a:r>
                  <a:rPr lang="en-GB">
                    <a:noFill/>
                  </a:rPr>
                  <a:t> </a:t>
                </a:r>
              </a:p>
            </p:txBody>
          </p:sp>
        </mc:Fallback>
      </mc:AlternateContent>
      <p:cxnSp>
        <p:nvCxnSpPr>
          <p:cNvPr id="21" name="Straight Connector 20">
            <a:extLst>
              <a:ext uri="{FF2B5EF4-FFF2-40B4-BE49-F238E27FC236}">
                <a16:creationId xmlns:a16="http://schemas.microsoft.com/office/drawing/2014/main" id="{CBBA434D-58E1-7776-B67A-D28A74BBC63C}"/>
              </a:ext>
            </a:extLst>
          </p:cNvPr>
          <p:cNvCxnSpPr/>
          <p:nvPr/>
        </p:nvCxnSpPr>
        <p:spPr>
          <a:xfrm>
            <a:off x="4583832" y="3648658"/>
            <a:ext cx="0" cy="29523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BE629C14-5E03-E239-EAAF-C9EEC57C093F}"/>
              </a:ext>
            </a:extLst>
          </p:cNvPr>
          <p:cNvCxnSpPr>
            <a:cxnSpLocks/>
          </p:cNvCxnSpPr>
          <p:nvPr/>
        </p:nvCxnSpPr>
        <p:spPr>
          <a:xfrm>
            <a:off x="8544272" y="3591948"/>
            <a:ext cx="0" cy="21011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726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4" grpId="0"/>
      <p:bldP spid="6" grpId="0"/>
      <p:bldP spid="11" grpId="0"/>
      <p:bldP spid="12" grpId="0"/>
      <p:bldP spid="13" grpId="0"/>
      <p:bldP spid="14" grpId="0"/>
      <p:bldP spid="15"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ECADFB-4136-E04F-545C-CB59D208FC20}"/>
              </a:ext>
            </a:extLst>
          </p:cNvPr>
          <p:cNvSpPr txBox="1"/>
          <p:nvPr/>
        </p:nvSpPr>
        <p:spPr>
          <a:xfrm>
            <a:off x="839416" y="1408552"/>
            <a:ext cx="10153128" cy="1754326"/>
          </a:xfrm>
          <a:prstGeom prst="rect">
            <a:avLst/>
          </a:prstGeom>
          <a:noFill/>
        </p:spPr>
        <p:txBody>
          <a:bodyPr wrap="square" rtlCol="0">
            <a:spAutoFit/>
          </a:bodyPr>
          <a:lstStyle/>
          <a:p>
            <a:pPr algn="ctr"/>
            <a:r>
              <a:rPr lang="en-GB" sz="5400" dirty="0"/>
              <a:t>Why does integrating a function </a:t>
            </a:r>
          </a:p>
          <a:p>
            <a:pPr algn="ctr"/>
            <a:r>
              <a:rPr lang="en-GB" sz="5400" dirty="0"/>
              <a:t>give you the area under the graph?</a:t>
            </a:r>
          </a:p>
        </p:txBody>
      </p:sp>
      <p:sp>
        <p:nvSpPr>
          <p:cNvPr id="4" name="TextBox 32">
            <a:extLst>
              <a:ext uri="{FF2B5EF4-FFF2-40B4-BE49-F238E27FC236}">
                <a16:creationId xmlns:a16="http://schemas.microsoft.com/office/drawing/2014/main" id="{30082EB4-E277-41A8-6FF1-9C8074DBE695}"/>
              </a:ext>
            </a:extLst>
          </p:cNvPr>
          <p:cNvSpPr txBox="1"/>
          <p:nvPr/>
        </p:nvSpPr>
        <p:spPr>
          <a:xfrm>
            <a:off x="2784438" y="477358"/>
            <a:ext cx="6264696" cy="83099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4800" dirty="0"/>
              <a:t>Just for your interest…</a:t>
            </a:r>
          </a:p>
        </p:txBody>
      </p:sp>
      <p:sp>
        <p:nvSpPr>
          <p:cNvPr id="15" name="TextBox 14">
            <a:extLst>
              <a:ext uri="{FF2B5EF4-FFF2-40B4-BE49-F238E27FC236}">
                <a16:creationId xmlns:a16="http://schemas.microsoft.com/office/drawing/2014/main" id="{298F2BD8-5150-5CA8-4F33-28EC2594BB63}"/>
              </a:ext>
            </a:extLst>
          </p:cNvPr>
          <p:cNvSpPr txBox="1"/>
          <p:nvPr/>
        </p:nvSpPr>
        <p:spPr>
          <a:xfrm>
            <a:off x="2783632" y="4267280"/>
            <a:ext cx="8856984" cy="2246769"/>
          </a:xfrm>
          <a:prstGeom prst="rect">
            <a:avLst/>
          </a:prstGeom>
          <a:noFill/>
        </p:spPr>
        <p:txBody>
          <a:bodyPr wrap="square">
            <a:spAutoFit/>
          </a:bodyPr>
          <a:lstStyle/>
          <a:p>
            <a:r>
              <a:rPr lang="en-GB" sz="2800" dirty="0"/>
              <a:t>Since the circumference is what the area is increasing by each time, the circumference is the gradient of the area of the circle, and conversely (by the definition of integration being the opposite of differentiation), the area is the integral of the circumference.</a:t>
            </a:r>
          </a:p>
        </p:txBody>
      </p:sp>
      <p:sp>
        <p:nvSpPr>
          <p:cNvPr id="17" name="TextBox 16">
            <a:extLst>
              <a:ext uri="{FF2B5EF4-FFF2-40B4-BE49-F238E27FC236}">
                <a16:creationId xmlns:a16="http://schemas.microsoft.com/office/drawing/2014/main" id="{A1ADA643-C174-D279-E428-715D8B5485AA}"/>
              </a:ext>
            </a:extLst>
          </p:cNvPr>
          <p:cNvSpPr txBox="1"/>
          <p:nvPr/>
        </p:nvSpPr>
        <p:spPr>
          <a:xfrm>
            <a:off x="376448" y="3212976"/>
            <a:ext cx="11439104"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So, to draw a shaded circle (which has area!), it’s a bit like repeatedly drawing the circumference of a circle with gradually increasing radius.</a:t>
            </a:r>
          </a:p>
        </p:txBody>
      </p:sp>
      <p:pic>
        <p:nvPicPr>
          <p:cNvPr id="18" name="Picture 17">
            <a:extLst>
              <a:ext uri="{FF2B5EF4-FFF2-40B4-BE49-F238E27FC236}">
                <a16:creationId xmlns:a16="http://schemas.microsoft.com/office/drawing/2014/main" id="{58C61180-02F3-7BFE-74B1-3EE259A9605A}"/>
              </a:ext>
            </a:extLst>
          </p:cNvPr>
          <p:cNvPicPr>
            <a:picLocks noChangeAspect="1"/>
          </p:cNvPicPr>
          <p:nvPr/>
        </p:nvPicPr>
        <p:blipFill>
          <a:blip r:embed="rId2"/>
          <a:stretch>
            <a:fillRect/>
          </a:stretch>
        </p:blipFill>
        <p:spPr>
          <a:xfrm>
            <a:off x="623392" y="4519993"/>
            <a:ext cx="1759112" cy="1741345"/>
          </a:xfrm>
          <a:prstGeom prst="rect">
            <a:avLst/>
          </a:prstGeom>
        </p:spPr>
      </p:pic>
    </p:spTree>
    <p:extLst>
      <p:ext uri="{BB962C8B-B14F-4D97-AF65-F5344CB8AC3E}">
        <p14:creationId xmlns:p14="http://schemas.microsoft.com/office/powerpoint/2010/main" val="365025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3372" y="2420888"/>
            <a:ext cx="11305256" cy="3231654"/>
          </a:xfrm>
          <a:prstGeom prst="rect">
            <a:avLst/>
          </a:prstGeom>
          <a:noFill/>
        </p:spPr>
        <p:txBody>
          <a:bodyPr wrap="square" rtlCol="0">
            <a:spAutoFit/>
          </a:bodyPr>
          <a:lstStyle/>
          <a:p>
            <a:pPr algn="ctr"/>
            <a:r>
              <a:rPr lang="en-GB" sz="6800" dirty="0"/>
              <a:t>The most helpful use of integration is that it can help</a:t>
            </a:r>
          </a:p>
          <a:p>
            <a:pPr algn="ctr"/>
            <a:r>
              <a:rPr lang="en-GB" sz="6800" dirty="0"/>
              <a:t>find the </a:t>
            </a:r>
            <a:r>
              <a:rPr lang="en-GB" sz="6800" b="1" dirty="0"/>
              <a:t>area under a graph</a:t>
            </a:r>
            <a:r>
              <a:rPr lang="en-GB" sz="6800" dirty="0"/>
              <a:t>. </a:t>
            </a:r>
          </a:p>
        </p:txBody>
      </p:sp>
      <p:sp>
        <p:nvSpPr>
          <p:cNvPr id="4" name="TextBox 3">
            <a:extLst>
              <a:ext uri="{FF2B5EF4-FFF2-40B4-BE49-F238E27FC236}">
                <a16:creationId xmlns:a16="http://schemas.microsoft.com/office/drawing/2014/main" id="{873E124B-0C15-B484-8B71-5E99F4E4D8B5}"/>
              </a:ext>
            </a:extLst>
          </p:cNvPr>
          <p:cNvSpPr txBox="1"/>
          <p:nvPr/>
        </p:nvSpPr>
        <p:spPr>
          <a:xfrm>
            <a:off x="623392" y="908720"/>
            <a:ext cx="10945216" cy="1015663"/>
          </a:xfrm>
          <a:prstGeom prst="rect">
            <a:avLst/>
          </a:prstGeom>
          <a:solidFill>
            <a:schemeClr val="tx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prstClr val="white"/>
                </a:solidFill>
                <a:effectLst/>
                <a:uLnTx/>
                <a:uFillTx/>
                <a:latin typeface="Calibri"/>
                <a:ea typeface="+mn-ea"/>
                <a:cs typeface="+mn-cs"/>
              </a:rPr>
              <a:t>Integration – Area Under a Graph</a:t>
            </a:r>
          </a:p>
        </p:txBody>
      </p:sp>
    </p:spTree>
    <p:extLst>
      <p:ext uri="{BB962C8B-B14F-4D97-AF65-F5344CB8AC3E}">
        <p14:creationId xmlns:p14="http://schemas.microsoft.com/office/powerpoint/2010/main" val="2524561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p:cNvSpPr/>
          <p:nvPr/>
        </p:nvSpPr>
        <p:spPr>
          <a:xfrm>
            <a:off x="2275415" y="2540850"/>
            <a:ext cx="5362847" cy="3873194"/>
          </a:xfrm>
          <a:custGeom>
            <a:avLst/>
            <a:gdLst>
              <a:gd name="connsiteX0" fmla="*/ 0 w 1266825"/>
              <a:gd name="connsiteY0" fmla="*/ 919163 h 923925"/>
              <a:gd name="connsiteX1" fmla="*/ 257175 w 1266825"/>
              <a:gd name="connsiteY1" fmla="*/ 461963 h 923925"/>
              <a:gd name="connsiteX2" fmla="*/ 381000 w 1266825"/>
              <a:gd name="connsiteY2" fmla="*/ 276225 h 923925"/>
              <a:gd name="connsiteX3" fmla="*/ 452437 w 1266825"/>
              <a:gd name="connsiteY3" fmla="*/ 176213 h 923925"/>
              <a:gd name="connsiteX4" fmla="*/ 547687 w 1266825"/>
              <a:gd name="connsiteY4" fmla="*/ 80963 h 923925"/>
              <a:gd name="connsiteX5" fmla="*/ 604837 w 1266825"/>
              <a:gd name="connsiteY5" fmla="*/ 28575 h 923925"/>
              <a:gd name="connsiteX6" fmla="*/ 666750 w 1266825"/>
              <a:gd name="connsiteY6" fmla="*/ 0 h 923925"/>
              <a:gd name="connsiteX7" fmla="*/ 714375 w 1266825"/>
              <a:gd name="connsiteY7" fmla="*/ 0 h 923925"/>
              <a:gd name="connsiteX8" fmla="*/ 762000 w 1266825"/>
              <a:gd name="connsiteY8" fmla="*/ 19050 h 923925"/>
              <a:gd name="connsiteX9" fmla="*/ 823912 w 1266825"/>
              <a:gd name="connsiteY9" fmla="*/ 66675 h 923925"/>
              <a:gd name="connsiteX10" fmla="*/ 871537 w 1266825"/>
              <a:gd name="connsiteY10" fmla="*/ 123825 h 923925"/>
              <a:gd name="connsiteX11" fmla="*/ 933450 w 1266825"/>
              <a:gd name="connsiteY11" fmla="*/ 200025 h 923925"/>
              <a:gd name="connsiteX12" fmla="*/ 1009650 w 1266825"/>
              <a:gd name="connsiteY12" fmla="*/ 323850 h 923925"/>
              <a:gd name="connsiteX13" fmla="*/ 1081087 w 1266825"/>
              <a:gd name="connsiteY13" fmla="*/ 409575 h 923925"/>
              <a:gd name="connsiteX14" fmla="*/ 1166812 w 1266825"/>
              <a:gd name="connsiteY14" fmla="*/ 461963 h 923925"/>
              <a:gd name="connsiteX15" fmla="*/ 1266825 w 1266825"/>
              <a:gd name="connsiteY15" fmla="*/ 509588 h 923925"/>
              <a:gd name="connsiteX16" fmla="*/ 1262062 w 1266825"/>
              <a:gd name="connsiteY16" fmla="*/ 923925 h 923925"/>
              <a:gd name="connsiteX17" fmla="*/ 0 w 1266825"/>
              <a:gd name="connsiteY17" fmla="*/ 919163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6825" h="923925">
                <a:moveTo>
                  <a:pt x="0" y="919163"/>
                </a:moveTo>
                <a:lnTo>
                  <a:pt x="257175" y="461963"/>
                </a:lnTo>
                <a:lnTo>
                  <a:pt x="381000" y="276225"/>
                </a:lnTo>
                <a:lnTo>
                  <a:pt x="452437" y="176213"/>
                </a:lnTo>
                <a:lnTo>
                  <a:pt x="547687" y="80963"/>
                </a:lnTo>
                <a:lnTo>
                  <a:pt x="604837" y="28575"/>
                </a:lnTo>
                <a:lnTo>
                  <a:pt x="666750" y="0"/>
                </a:lnTo>
                <a:lnTo>
                  <a:pt x="714375" y="0"/>
                </a:lnTo>
                <a:lnTo>
                  <a:pt x="762000" y="19050"/>
                </a:lnTo>
                <a:lnTo>
                  <a:pt x="823912" y="66675"/>
                </a:lnTo>
                <a:lnTo>
                  <a:pt x="871537" y="123825"/>
                </a:lnTo>
                <a:lnTo>
                  <a:pt x="933450" y="200025"/>
                </a:lnTo>
                <a:lnTo>
                  <a:pt x="1009650" y="323850"/>
                </a:lnTo>
                <a:lnTo>
                  <a:pt x="1081087" y="409575"/>
                </a:lnTo>
                <a:lnTo>
                  <a:pt x="1166812" y="461963"/>
                </a:lnTo>
                <a:lnTo>
                  <a:pt x="1266825" y="509588"/>
                </a:lnTo>
                <a:cubicBezTo>
                  <a:pt x="1265237" y="647700"/>
                  <a:pt x="1263650" y="785813"/>
                  <a:pt x="1262062" y="923925"/>
                </a:cubicBezTo>
                <a:lnTo>
                  <a:pt x="0" y="919163"/>
                </a:lnTo>
                <a:close/>
              </a:path>
            </a:pathLst>
          </a:custGeom>
          <a:solidFill>
            <a:srgbClr val="FF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p>
        </p:txBody>
      </p:sp>
      <p:cxnSp>
        <p:nvCxnSpPr>
          <p:cNvPr id="7" name="Straight Arrow Connector 6"/>
          <p:cNvCxnSpPr>
            <a:cxnSpLocks/>
          </p:cNvCxnSpPr>
          <p:nvPr/>
        </p:nvCxnSpPr>
        <p:spPr>
          <a:xfrm flipV="1">
            <a:off x="2292213" y="2064761"/>
            <a:ext cx="0" cy="433971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292213" y="6404478"/>
            <a:ext cx="731595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1105845" y="2446404"/>
            <a:ext cx="1471178" cy="707888"/>
          </a:xfrm>
          <a:prstGeom prst="rect">
            <a:avLst/>
          </a:prstGeom>
          <a:noFill/>
        </p:spPr>
        <p:txBody>
          <a:bodyPr wrap="square" rtlCol="0">
            <a:spAutoFit/>
          </a:bodyPr>
          <a:lstStyle/>
          <a:p>
            <a:pPr algn="ctr"/>
            <a:r>
              <a:rPr lang="en-GB" sz="4000" dirty="0"/>
              <a:t>speed</a:t>
            </a:r>
          </a:p>
        </p:txBody>
      </p:sp>
      <p:sp>
        <p:nvSpPr>
          <p:cNvPr id="12" name="TextBox 11"/>
          <p:cNvSpPr txBox="1"/>
          <p:nvPr/>
        </p:nvSpPr>
        <p:spPr>
          <a:xfrm>
            <a:off x="9531253" y="6033480"/>
            <a:ext cx="1402822" cy="707888"/>
          </a:xfrm>
          <a:prstGeom prst="rect">
            <a:avLst/>
          </a:prstGeom>
          <a:noFill/>
        </p:spPr>
        <p:txBody>
          <a:bodyPr wrap="square" rtlCol="0">
            <a:spAutoFit/>
          </a:bodyPr>
          <a:lstStyle/>
          <a:p>
            <a:pPr algn="ctr"/>
            <a:r>
              <a:rPr lang="en-GB" sz="4000" dirty="0"/>
              <a:t>time</a:t>
            </a:r>
          </a:p>
        </p:txBody>
      </p:sp>
      <p:sp>
        <p:nvSpPr>
          <p:cNvPr id="13" name="Freeform: Shape 12"/>
          <p:cNvSpPr/>
          <p:nvPr/>
        </p:nvSpPr>
        <p:spPr>
          <a:xfrm>
            <a:off x="2268692" y="2511791"/>
            <a:ext cx="6397783" cy="3875633"/>
          </a:xfrm>
          <a:custGeom>
            <a:avLst/>
            <a:gdLst>
              <a:gd name="connsiteX0" fmla="*/ 0 w 1511300"/>
              <a:gd name="connsiteY0" fmla="*/ 924507 h 924507"/>
              <a:gd name="connsiteX1" fmla="*/ 647700 w 1511300"/>
              <a:gd name="connsiteY1" fmla="*/ 10107 h 924507"/>
              <a:gd name="connsiteX2" fmla="*/ 1117600 w 1511300"/>
              <a:gd name="connsiteY2" fmla="*/ 441907 h 924507"/>
              <a:gd name="connsiteX3" fmla="*/ 1511300 w 1511300"/>
              <a:gd name="connsiteY3" fmla="*/ 543507 h 924507"/>
            </a:gdLst>
            <a:ahLst/>
            <a:cxnLst>
              <a:cxn ang="0">
                <a:pos x="connsiteX0" y="connsiteY0"/>
              </a:cxn>
              <a:cxn ang="0">
                <a:pos x="connsiteX1" y="connsiteY1"/>
              </a:cxn>
              <a:cxn ang="0">
                <a:pos x="connsiteX2" y="connsiteY2"/>
              </a:cxn>
              <a:cxn ang="0">
                <a:pos x="connsiteX3" y="connsiteY3"/>
              </a:cxn>
            </a:cxnLst>
            <a:rect l="l" t="t" r="r" b="b"/>
            <a:pathLst>
              <a:path w="1511300" h="924507">
                <a:moveTo>
                  <a:pt x="0" y="924507"/>
                </a:moveTo>
                <a:cubicBezTo>
                  <a:pt x="230716" y="507523"/>
                  <a:pt x="461433" y="90540"/>
                  <a:pt x="647700" y="10107"/>
                </a:cubicBezTo>
                <a:cubicBezTo>
                  <a:pt x="833967" y="-70326"/>
                  <a:pt x="973667" y="353007"/>
                  <a:pt x="1117600" y="441907"/>
                </a:cubicBezTo>
                <a:cubicBezTo>
                  <a:pt x="1261533" y="530807"/>
                  <a:pt x="1386416" y="537157"/>
                  <a:pt x="1511300" y="54350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mc:AlternateContent xmlns:mc="http://schemas.openxmlformats.org/markup-compatibility/2006" xmlns:a14="http://schemas.microsoft.com/office/drawing/2010/main">
        <mc:Choice Requires="a14">
          <p:sp>
            <p:nvSpPr>
              <p:cNvPr id="16" name="TextBox 15"/>
              <p:cNvSpPr txBox="1"/>
              <p:nvPr/>
            </p:nvSpPr>
            <p:spPr>
              <a:xfrm>
                <a:off x="2855639" y="4945081"/>
                <a:ext cx="4752529" cy="76944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4400" b="1" i="1">
                          <a:solidFill>
                            <a:schemeClr val="bg1"/>
                          </a:solidFill>
                          <a:latin typeface="Cambria Math" panose="02040503050406030204" pitchFamily="18" charset="0"/>
                        </a:rPr>
                        <m:t>𝑨𝒓𝒆𝒂</m:t>
                      </m:r>
                      <m:r>
                        <a:rPr lang="en-GB" sz="4400" b="1" i="1">
                          <a:solidFill>
                            <a:schemeClr val="bg1"/>
                          </a:solidFill>
                          <a:latin typeface="Cambria Math" panose="02040503050406030204" pitchFamily="18" charset="0"/>
                        </a:rPr>
                        <m:t>=</m:t>
                      </m:r>
                      <m:r>
                        <a:rPr lang="en-GB" sz="4400" b="1" i="1">
                          <a:solidFill>
                            <a:schemeClr val="bg1"/>
                          </a:solidFill>
                          <a:latin typeface="Cambria Math" panose="02040503050406030204" pitchFamily="18" charset="0"/>
                        </a:rPr>
                        <m:t>𝒅𝒊𝒔𝒕𝒂𝒏𝒄𝒆</m:t>
                      </m:r>
                    </m:oMath>
                  </m:oMathPara>
                </a14:m>
                <a:endParaRPr lang="en-GB" sz="4400" b="1" dirty="0">
                  <a:solidFill>
                    <a:schemeClr val="bg1"/>
                  </a:solidFil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2855639" y="4945081"/>
                <a:ext cx="4752529" cy="769441"/>
              </a:xfrm>
              <a:prstGeom prst="rect">
                <a:avLst/>
              </a:prstGeom>
              <a:blipFill>
                <a:blip r:embed="rId2"/>
                <a:stretch>
                  <a:fillRect/>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614737E9-DD6F-CF6C-9220-2D2A033CA96C}"/>
              </a:ext>
            </a:extLst>
          </p:cNvPr>
          <p:cNvSpPr txBox="1"/>
          <p:nvPr/>
        </p:nvSpPr>
        <p:spPr>
          <a:xfrm>
            <a:off x="839421" y="271139"/>
            <a:ext cx="10873200" cy="144655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sz="4400" dirty="0"/>
              <a:t>Finding the area of under a speed-time graph would help you find what?</a:t>
            </a:r>
          </a:p>
        </p:txBody>
      </p:sp>
    </p:spTree>
    <p:extLst>
      <p:ext uri="{BB962C8B-B14F-4D97-AF65-F5344CB8AC3E}">
        <p14:creationId xmlns:p14="http://schemas.microsoft.com/office/powerpoint/2010/main" val="370605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C8AC336-8ECE-E8F3-3B75-1C4224AA17CA}"/>
                  </a:ext>
                </a:extLst>
              </p:cNvPr>
              <p:cNvSpPr txBox="1"/>
              <p:nvPr/>
            </p:nvSpPr>
            <p:spPr>
              <a:xfrm>
                <a:off x="1127448" y="1124744"/>
                <a:ext cx="4896544" cy="20528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subHide m:val="on"/>
                          <m:supHide m:val="on"/>
                          <m:ctrlPr>
                            <a:rPr lang="en-GB" sz="6000" i="1" smtClean="0">
                              <a:latin typeface="Cambria Math" panose="02040503050406030204" pitchFamily="18" charset="0"/>
                            </a:rPr>
                          </m:ctrlPr>
                        </m:naryPr>
                        <m:sub/>
                        <m:sup/>
                        <m:e>
                          <m:f>
                            <m:fPr>
                              <m:ctrlPr>
                                <a:rPr lang="en-US" sz="6000" b="0" i="1" smtClean="0">
                                  <a:solidFill>
                                    <a:srgbClr val="FF0000"/>
                                  </a:solidFill>
                                  <a:latin typeface="Cambria Math" panose="02040503050406030204" pitchFamily="18" charset="0"/>
                                </a:rPr>
                              </m:ctrlPr>
                            </m:fPr>
                            <m:num>
                              <m:r>
                                <a:rPr lang="en-US" sz="6000" b="0" i="1" smtClean="0">
                                  <a:solidFill>
                                    <a:srgbClr val="FF0000"/>
                                  </a:solidFill>
                                  <a:latin typeface="Cambria Math" panose="02040503050406030204" pitchFamily="18" charset="0"/>
                                </a:rPr>
                                <m:t>𝑑𝑦</m:t>
                              </m:r>
                            </m:num>
                            <m:den>
                              <m:r>
                                <a:rPr lang="en-US" sz="6000" b="0" i="1" smtClean="0">
                                  <a:solidFill>
                                    <a:srgbClr val="FF0000"/>
                                  </a:solidFill>
                                  <a:latin typeface="Cambria Math" panose="02040503050406030204" pitchFamily="18" charset="0"/>
                                </a:rPr>
                                <m:t>𝑑𝑥</m:t>
                              </m:r>
                            </m:den>
                          </m:f>
                          <m:r>
                            <a:rPr lang="en-US" sz="6000" b="0" i="1" smtClean="0">
                              <a:solidFill>
                                <a:srgbClr val="FF0000"/>
                              </a:solidFill>
                              <a:latin typeface="Cambria Math" panose="02040503050406030204" pitchFamily="18" charset="0"/>
                            </a:rPr>
                            <m:t> </m:t>
                          </m:r>
                          <m:r>
                            <a:rPr lang="en-GB" sz="6000" i="1">
                              <a:latin typeface="Cambria Math" panose="02040503050406030204" pitchFamily="18" charset="0"/>
                            </a:rPr>
                            <m:t>𝑑𝑥</m:t>
                          </m:r>
                          <m:r>
                            <a:rPr lang="en-US" sz="6000" b="0" i="1" smtClean="0">
                              <a:latin typeface="Cambria Math" panose="02040503050406030204" pitchFamily="18" charset="0"/>
                            </a:rPr>
                            <m:t>=</m:t>
                          </m:r>
                          <m:r>
                            <a:rPr lang="en-US" sz="6000" b="0" i="1" smtClean="0">
                              <a:solidFill>
                                <a:srgbClr val="0000FF"/>
                              </a:solidFill>
                              <a:latin typeface="Cambria Math" panose="02040503050406030204" pitchFamily="18" charset="0"/>
                            </a:rPr>
                            <m:t>𝑦</m:t>
                          </m:r>
                        </m:e>
                      </m:nary>
                    </m:oMath>
                  </m:oMathPara>
                </a14:m>
                <a:endParaRPr lang="en-GB" sz="6000" dirty="0"/>
              </a:p>
            </p:txBody>
          </p:sp>
        </mc:Choice>
        <mc:Fallback xmlns="">
          <p:sp>
            <p:nvSpPr>
              <p:cNvPr id="4" name="TextBox 3">
                <a:extLst>
                  <a:ext uri="{FF2B5EF4-FFF2-40B4-BE49-F238E27FC236}">
                    <a16:creationId xmlns:a16="http://schemas.microsoft.com/office/drawing/2014/main" id="{4C8AC336-8ECE-E8F3-3B75-1C4224AA17CA}"/>
                  </a:ext>
                </a:extLst>
              </p:cNvPr>
              <p:cNvSpPr txBox="1">
                <a:spLocks noRot="1" noChangeAspect="1" noMove="1" noResize="1" noEditPoints="1" noAdjustHandles="1" noChangeArrowheads="1" noChangeShapeType="1" noTextEdit="1"/>
              </p:cNvSpPr>
              <p:nvPr/>
            </p:nvSpPr>
            <p:spPr>
              <a:xfrm>
                <a:off x="1127448" y="1124744"/>
                <a:ext cx="4896544" cy="2052870"/>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8343C0C-40A8-BC47-76EA-30941544F1A2}"/>
                  </a:ext>
                </a:extLst>
              </p:cNvPr>
              <p:cNvSpPr txBox="1"/>
              <p:nvPr/>
            </p:nvSpPr>
            <p:spPr>
              <a:xfrm>
                <a:off x="1199456" y="3861048"/>
                <a:ext cx="10225136" cy="19805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subHide m:val="on"/>
                          <m:supHide m:val="on"/>
                          <m:ctrlPr>
                            <a:rPr lang="en-GB" sz="6000" i="1" smtClean="0">
                              <a:latin typeface="Cambria Math" panose="02040503050406030204" pitchFamily="18" charset="0"/>
                            </a:rPr>
                          </m:ctrlPr>
                        </m:naryPr>
                        <m:sub/>
                        <m:sup/>
                        <m:e>
                          <m:r>
                            <a:rPr lang="en-US" sz="6000" b="0" i="1" smtClean="0">
                              <a:solidFill>
                                <a:srgbClr val="0000FF"/>
                              </a:solidFill>
                              <a:latin typeface="Cambria Math" panose="02040503050406030204" pitchFamily="18" charset="0"/>
                            </a:rPr>
                            <m:t>𝑦</m:t>
                          </m:r>
                          <m:r>
                            <a:rPr lang="en-US" sz="6000" b="0" i="1" smtClean="0">
                              <a:latin typeface="Cambria Math" panose="02040503050406030204" pitchFamily="18" charset="0"/>
                            </a:rPr>
                            <m:t> </m:t>
                          </m:r>
                          <m:r>
                            <a:rPr lang="en-GB" sz="6000" i="1">
                              <a:latin typeface="Cambria Math" panose="02040503050406030204" pitchFamily="18" charset="0"/>
                            </a:rPr>
                            <m:t>𝑑𝑥</m:t>
                          </m:r>
                        </m:e>
                      </m:nary>
                      <m:r>
                        <a:rPr lang="en-US" sz="6000" b="0" i="1" smtClean="0">
                          <a:latin typeface="Cambria Math" panose="02040503050406030204" pitchFamily="18" charset="0"/>
                        </a:rPr>
                        <m:t>=</m:t>
                      </m:r>
                      <m:r>
                        <a:rPr lang="en-US" sz="6000" b="0" i="1" smtClean="0">
                          <a:latin typeface="Cambria Math" panose="02040503050406030204" pitchFamily="18" charset="0"/>
                        </a:rPr>
                        <m:t>𝐴𝑟𝑒𝑎</m:t>
                      </m:r>
                      <m:r>
                        <a:rPr lang="en-US" sz="6000" b="0" i="1" smtClean="0">
                          <a:latin typeface="Cambria Math" panose="02040503050406030204" pitchFamily="18" charset="0"/>
                        </a:rPr>
                        <m:t> </m:t>
                      </m:r>
                      <m:r>
                        <a:rPr lang="en-US" sz="6000" b="0" i="1" smtClean="0">
                          <a:latin typeface="Cambria Math" panose="02040503050406030204" pitchFamily="18" charset="0"/>
                        </a:rPr>
                        <m:t>𝑈𝑛𝑑𝑒𝑟</m:t>
                      </m:r>
                      <m:r>
                        <a:rPr lang="en-US" sz="6000" b="0" i="1" smtClean="0">
                          <a:latin typeface="Cambria Math" panose="02040503050406030204" pitchFamily="18" charset="0"/>
                        </a:rPr>
                        <m:t> </m:t>
                      </m:r>
                      <m:r>
                        <a:rPr lang="en-US" sz="6000" b="0" i="1" smtClean="0">
                          <a:latin typeface="Cambria Math" panose="02040503050406030204" pitchFamily="18" charset="0"/>
                        </a:rPr>
                        <m:t>𝑎</m:t>
                      </m:r>
                      <m:r>
                        <a:rPr lang="en-US" sz="6000" b="0" i="1" smtClean="0">
                          <a:latin typeface="Cambria Math" panose="02040503050406030204" pitchFamily="18" charset="0"/>
                        </a:rPr>
                        <m:t> </m:t>
                      </m:r>
                      <m:r>
                        <a:rPr lang="en-US" sz="6000" b="0" i="1" smtClean="0">
                          <a:latin typeface="Cambria Math" panose="02040503050406030204" pitchFamily="18" charset="0"/>
                        </a:rPr>
                        <m:t>𝐺𝑟𝑎𝑝h</m:t>
                      </m:r>
                    </m:oMath>
                  </m:oMathPara>
                </a14:m>
                <a:endParaRPr lang="en-GB" sz="6000" dirty="0"/>
              </a:p>
            </p:txBody>
          </p:sp>
        </mc:Choice>
        <mc:Fallback xmlns="">
          <p:sp>
            <p:nvSpPr>
              <p:cNvPr id="5" name="TextBox 4">
                <a:extLst>
                  <a:ext uri="{FF2B5EF4-FFF2-40B4-BE49-F238E27FC236}">
                    <a16:creationId xmlns:a16="http://schemas.microsoft.com/office/drawing/2014/main" id="{68343C0C-40A8-BC47-76EA-30941544F1A2}"/>
                  </a:ext>
                </a:extLst>
              </p:cNvPr>
              <p:cNvSpPr txBox="1">
                <a:spLocks noRot="1" noChangeAspect="1" noMove="1" noResize="1" noEditPoints="1" noAdjustHandles="1" noChangeArrowheads="1" noChangeShapeType="1" noTextEdit="1"/>
              </p:cNvSpPr>
              <p:nvPr/>
            </p:nvSpPr>
            <p:spPr>
              <a:xfrm>
                <a:off x="1199456" y="3861048"/>
                <a:ext cx="10225136" cy="1980542"/>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265919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95766" y="245436"/>
            <a:ext cx="10877406" cy="1754326"/>
          </a:xfrm>
          <a:prstGeom prst="rect">
            <a:avLst/>
          </a:prstGeom>
          <a:noFill/>
        </p:spPr>
        <p:txBody>
          <a:bodyPr wrap="square" rtlCol="0">
            <a:spAutoFit/>
          </a:bodyPr>
          <a:lstStyle/>
          <a:p>
            <a:pPr algn="ctr"/>
            <a:r>
              <a:rPr lang="en-GB" sz="5400" dirty="0"/>
              <a:t>You need to know the </a:t>
            </a:r>
            <a:r>
              <a:rPr lang="en-GB" sz="5400" b="1" dirty="0"/>
              <a:t>limits</a:t>
            </a:r>
            <a:r>
              <a:rPr lang="en-GB" sz="5400" dirty="0"/>
              <a:t> </a:t>
            </a:r>
          </a:p>
          <a:p>
            <a:pPr algn="ctr"/>
            <a:r>
              <a:rPr lang="en-GB" sz="5400" dirty="0"/>
              <a:t>over which you wish to find the area . </a:t>
            </a:r>
          </a:p>
        </p:txBody>
      </p:sp>
      <p:grpSp>
        <p:nvGrpSpPr>
          <p:cNvPr id="9" name="Group 8"/>
          <p:cNvGrpSpPr/>
          <p:nvPr/>
        </p:nvGrpSpPr>
        <p:grpSpPr>
          <a:xfrm>
            <a:off x="664110" y="2132856"/>
            <a:ext cx="5112566" cy="4172401"/>
            <a:chOff x="2882662" y="3665585"/>
            <a:chExt cx="2228979" cy="1900406"/>
          </a:xfrm>
        </p:grpSpPr>
        <p:grpSp>
          <p:nvGrpSpPr>
            <p:cNvPr id="6" name="Group 5"/>
            <p:cNvGrpSpPr/>
            <p:nvPr/>
          </p:nvGrpSpPr>
          <p:grpSpPr>
            <a:xfrm>
              <a:off x="3112506" y="3907192"/>
              <a:ext cx="1999135" cy="1658799"/>
              <a:chOff x="3112506" y="3907192"/>
              <a:chExt cx="1999135" cy="1658799"/>
            </a:xfrm>
          </p:grpSpPr>
          <p:cxnSp>
            <p:nvCxnSpPr>
              <p:cNvPr id="20" name="Straight Arrow Connector 19"/>
              <p:cNvCxnSpPr/>
              <p:nvPr/>
            </p:nvCxnSpPr>
            <p:spPr>
              <a:xfrm flipV="1">
                <a:off x="3112506" y="3907192"/>
                <a:ext cx="0" cy="1368393"/>
              </a:xfrm>
              <a:prstGeom prst="straightConnector1">
                <a:avLst/>
              </a:prstGeom>
              <a:ln w="25400">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3112506" y="5275585"/>
                <a:ext cx="1728192" cy="0"/>
              </a:xfrm>
              <a:prstGeom prst="straightConnector1">
                <a:avLst/>
              </a:prstGeom>
              <a:ln w="25400">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4733825" y="5178983"/>
                    <a:ext cx="377816" cy="266348"/>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𝑥</m:t>
                          </m:r>
                        </m:oMath>
                      </m:oMathPara>
                    </a14:m>
                    <a:endParaRPr lang="en-GB" sz="3200" dirty="0"/>
                  </a:p>
                </p:txBody>
              </p:sp>
            </mc:Choice>
            <mc:Fallback xmlns="">
              <p:sp>
                <p:nvSpPr>
                  <p:cNvPr id="23" name="TextBox 22"/>
                  <p:cNvSpPr txBox="1">
                    <a:spLocks noRot="1" noChangeAspect="1" noMove="1" noResize="1" noEditPoints="1" noAdjustHandles="1" noChangeArrowheads="1" noChangeShapeType="1" noTextEdit="1"/>
                  </p:cNvSpPr>
                  <p:nvPr/>
                </p:nvSpPr>
                <p:spPr>
                  <a:xfrm>
                    <a:off x="4733825" y="5178983"/>
                    <a:ext cx="377816" cy="266348"/>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3182034" y="4896495"/>
                    <a:ext cx="1317154" cy="1401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a:solidFill>
                                <a:schemeClr val="bg1"/>
                              </a:solidFill>
                              <a:latin typeface="Cambria Math" panose="02040503050406030204" pitchFamily="18" charset="0"/>
                            </a:rPr>
                            <m:t>𝐴𝑟𝑒𝑎</m:t>
                          </m:r>
                          <m:r>
                            <a:rPr lang="en-GB" sz="1400" i="1">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𝑑𝑖𝑠𝑡𝑎𝑛𝑐𝑒</m:t>
                          </m:r>
                        </m:oMath>
                      </m:oMathPara>
                    </a14:m>
                    <a:endParaRPr lang="en-GB" sz="1400" dirty="0">
                      <a:solidFill>
                        <a:schemeClr val="bg1"/>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3182034" y="4896495"/>
                    <a:ext cx="1317154" cy="140183"/>
                  </a:xfrm>
                  <a:prstGeom prst="rect">
                    <a:avLst/>
                  </a:prstGeom>
                  <a:blipFill>
                    <a:blip r:embed="rId3"/>
                    <a:stretch>
                      <a:fillRect/>
                    </a:stretch>
                  </a:blipFill>
                </p:spPr>
                <p:txBody>
                  <a:bodyPr/>
                  <a:lstStyle/>
                  <a:p>
                    <a:r>
                      <a:rPr lang="en-GB">
                        <a:noFill/>
                      </a:rPr>
                      <a:t> </a:t>
                    </a:r>
                  </a:p>
                </p:txBody>
              </p:sp>
            </mc:Fallback>
          </mc:AlternateContent>
          <p:sp>
            <p:nvSpPr>
              <p:cNvPr id="26" name="Freeform: Shape 25"/>
              <p:cNvSpPr/>
              <p:nvPr/>
            </p:nvSpPr>
            <p:spPr>
              <a:xfrm>
                <a:off x="3114675" y="4015121"/>
                <a:ext cx="1457325" cy="1257300"/>
              </a:xfrm>
              <a:custGeom>
                <a:avLst/>
                <a:gdLst>
                  <a:gd name="connsiteX0" fmla="*/ 0 w 1457325"/>
                  <a:gd name="connsiteY0" fmla="*/ 1257300 h 1257300"/>
                  <a:gd name="connsiteX1" fmla="*/ 552450 w 1457325"/>
                  <a:gd name="connsiteY1" fmla="*/ 990600 h 1257300"/>
                  <a:gd name="connsiteX2" fmla="*/ 1066800 w 1457325"/>
                  <a:gd name="connsiteY2" fmla="*/ 590550 h 1257300"/>
                  <a:gd name="connsiteX3" fmla="*/ 1457325 w 1457325"/>
                  <a:gd name="connsiteY3" fmla="*/ 0 h 1257300"/>
                </a:gdLst>
                <a:ahLst/>
                <a:cxnLst>
                  <a:cxn ang="0">
                    <a:pos x="connsiteX0" y="connsiteY0"/>
                  </a:cxn>
                  <a:cxn ang="0">
                    <a:pos x="connsiteX1" y="connsiteY1"/>
                  </a:cxn>
                  <a:cxn ang="0">
                    <a:pos x="connsiteX2" y="connsiteY2"/>
                  </a:cxn>
                  <a:cxn ang="0">
                    <a:pos x="connsiteX3" y="connsiteY3"/>
                  </a:cxn>
                </a:cxnLst>
                <a:rect l="l" t="t" r="r" b="b"/>
                <a:pathLst>
                  <a:path w="1457325" h="1257300">
                    <a:moveTo>
                      <a:pt x="0" y="1257300"/>
                    </a:moveTo>
                    <a:cubicBezTo>
                      <a:pt x="187325" y="1179512"/>
                      <a:pt x="374650" y="1101725"/>
                      <a:pt x="552450" y="990600"/>
                    </a:cubicBezTo>
                    <a:cubicBezTo>
                      <a:pt x="730250" y="879475"/>
                      <a:pt x="915988" y="755650"/>
                      <a:pt x="1066800" y="590550"/>
                    </a:cubicBezTo>
                    <a:cubicBezTo>
                      <a:pt x="1217612" y="425450"/>
                      <a:pt x="1337468" y="212725"/>
                      <a:pt x="1457325"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7" name="Freeform: Shape 26"/>
              <p:cNvSpPr/>
              <p:nvPr/>
            </p:nvSpPr>
            <p:spPr>
              <a:xfrm>
                <a:off x="3676650" y="4205621"/>
                <a:ext cx="800100" cy="1066800"/>
              </a:xfrm>
              <a:custGeom>
                <a:avLst/>
                <a:gdLst>
                  <a:gd name="connsiteX0" fmla="*/ 0 w 800100"/>
                  <a:gd name="connsiteY0" fmla="*/ 1066800 h 1066800"/>
                  <a:gd name="connsiteX1" fmla="*/ 0 w 800100"/>
                  <a:gd name="connsiteY1" fmla="*/ 809625 h 1066800"/>
                  <a:gd name="connsiteX2" fmla="*/ 257175 w 800100"/>
                  <a:gd name="connsiteY2" fmla="*/ 619125 h 1066800"/>
                  <a:gd name="connsiteX3" fmla="*/ 457200 w 800100"/>
                  <a:gd name="connsiteY3" fmla="*/ 447675 h 1066800"/>
                  <a:gd name="connsiteX4" fmla="*/ 609600 w 800100"/>
                  <a:gd name="connsiteY4" fmla="*/ 285750 h 1066800"/>
                  <a:gd name="connsiteX5" fmla="*/ 800100 w 800100"/>
                  <a:gd name="connsiteY5" fmla="*/ 0 h 1066800"/>
                  <a:gd name="connsiteX6" fmla="*/ 800100 w 800100"/>
                  <a:gd name="connsiteY6" fmla="*/ 1066800 h 1066800"/>
                  <a:gd name="connsiteX7" fmla="*/ 0 w 800100"/>
                  <a:gd name="connsiteY7" fmla="*/ 1066800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0100" h="1066800">
                    <a:moveTo>
                      <a:pt x="0" y="1066800"/>
                    </a:moveTo>
                    <a:lnTo>
                      <a:pt x="0" y="809625"/>
                    </a:lnTo>
                    <a:lnTo>
                      <a:pt x="257175" y="619125"/>
                    </a:lnTo>
                    <a:lnTo>
                      <a:pt x="457200" y="447675"/>
                    </a:lnTo>
                    <a:lnTo>
                      <a:pt x="609600" y="285750"/>
                    </a:lnTo>
                    <a:lnTo>
                      <a:pt x="800100" y="0"/>
                    </a:lnTo>
                    <a:lnTo>
                      <a:pt x="800100" y="1066800"/>
                    </a:lnTo>
                    <a:lnTo>
                      <a:pt x="0" y="1066800"/>
                    </a:lnTo>
                    <a:close/>
                  </a:path>
                </a:pathLst>
              </a:cu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p>
            </p:txBody>
          </p:sp>
          <mc:AlternateContent xmlns:mc="http://schemas.openxmlformats.org/markup-compatibility/2006" xmlns:a14="http://schemas.microsoft.com/office/drawing/2010/main">
            <mc:Choice Requires="a14">
              <p:sp>
                <p:nvSpPr>
                  <p:cNvPr id="28" name="TextBox 27"/>
                  <p:cNvSpPr txBox="1"/>
                  <p:nvPr/>
                </p:nvSpPr>
                <p:spPr>
                  <a:xfrm>
                    <a:off x="3504432" y="5271606"/>
                    <a:ext cx="377816" cy="29438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1</m:t>
                          </m:r>
                        </m:oMath>
                      </m:oMathPara>
                    </a14:m>
                    <a:endParaRPr lang="en-GB" sz="3600" dirty="0"/>
                  </a:p>
                </p:txBody>
              </p:sp>
            </mc:Choice>
            <mc:Fallback xmlns="">
              <p:sp>
                <p:nvSpPr>
                  <p:cNvPr id="28" name="TextBox 27"/>
                  <p:cNvSpPr txBox="1">
                    <a:spLocks noRot="1" noChangeAspect="1" noMove="1" noResize="1" noEditPoints="1" noAdjustHandles="1" noChangeArrowheads="1" noChangeShapeType="1" noTextEdit="1"/>
                  </p:cNvSpPr>
                  <p:nvPr/>
                </p:nvSpPr>
                <p:spPr>
                  <a:xfrm>
                    <a:off x="3504432" y="5271606"/>
                    <a:ext cx="377816" cy="294385"/>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4276595" y="5271606"/>
                    <a:ext cx="377816" cy="29438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5</m:t>
                          </m:r>
                        </m:oMath>
                      </m:oMathPara>
                    </a14:m>
                    <a:endParaRPr lang="en-GB" sz="3600" dirty="0"/>
                  </a:p>
                </p:txBody>
              </p:sp>
            </mc:Choice>
            <mc:Fallback xmlns="">
              <p:sp>
                <p:nvSpPr>
                  <p:cNvPr id="29" name="TextBox 28"/>
                  <p:cNvSpPr txBox="1">
                    <a:spLocks noRot="1" noChangeAspect="1" noMove="1" noResize="1" noEditPoints="1" noAdjustHandles="1" noChangeArrowheads="1" noChangeShapeType="1" noTextEdit="1"/>
                  </p:cNvSpPr>
                  <p:nvPr/>
                </p:nvSpPr>
                <p:spPr>
                  <a:xfrm>
                    <a:off x="4276595" y="5271606"/>
                    <a:ext cx="377816" cy="294385"/>
                  </a:xfrm>
                  <a:prstGeom prst="rect">
                    <a:avLst/>
                  </a:prstGeom>
                  <a:blipFill>
                    <a:blip r:embed="rId5"/>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36" name="TextBox 35"/>
                <p:cNvSpPr txBox="1"/>
                <p:nvPr/>
              </p:nvSpPr>
              <p:spPr>
                <a:xfrm>
                  <a:off x="2882662" y="3665585"/>
                  <a:ext cx="299373" cy="266348"/>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𝑦</m:t>
                        </m:r>
                      </m:oMath>
                    </m:oMathPara>
                  </a14:m>
                  <a:endParaRPr lang="en-GB" sz="3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2882662" y="3665585"/>
                  <a:ext cx="299373" cy="266348"/>
                </a:xfrm>
                <a:prstGeom prst="rect">
                  <a:avLst/>
                </a:prstGeom>
                <a:blipFill>
                  <a:blip r:embed="rId7"/>
                  <a:stretch>
                    <a:fillRect/>
                  </a:stretch>
                </a:blipFill>
              </p:spPr>
              <p:txBody>
                <a:bodyPr/>
                <a:lstStyle/>
                <a:p>
                  <a:r>
                    <a:rPr lang="en-GB">
                      <a:noFill/>
                    </a:rPr>
                    <a:t> </a:t>
                  </a:r>
                </a:p>
              </p:txBody>
            </p:sp>
          </mc:Fallback>
        </mc:AlternateContent>
      </p:grpSp>
      <p:grpSp>
        <p:nvGrpSpPr>
          <p:cNvPr id="24" name="Group 23">
            <a:extLst>
              <a:ext uri="{FF2B5EF4-FFF2-40B4-BE49-F238E27FC236}">
                <a16:creationId xmlns:a16="http://schemas.microsoft.com/office/drawing/2014/main" id="{93133714-2BBC-01D3-811E-B73ECE5B638A}"/>
              </a:ext>
            </a:extLst>
          </p:cNvPr>
          <p:cNvGrpSpPr/>
          <p:nvPr/>
        </p:nvGrpSpPr>
        <p:grpSpPr>
          <a:xfrm>
            <a:off x="6600058" y="2132856"/>
            <a:ext cx="5112566" cy="4172401"/>
            <a:chOff x="5958827" y="2132856"/>
            <a:chExt cx="5112566" cy="4172401"/>
          </a:xfrm>
        </p:grpSpPr>
        <p:grpSp>
          <p:nvGrpSpPr>
            <p:cNvPr id="7" name="Group 6">
              <a:extLst>
                <a:ext uri="{FF2B5EF4-FFF2-40B4-BE49-F238E27FC236}">
                  <a16:creationId xmlns:a16="http://schemas.microsoft.com/office/drawing/2014/main" id="{4ABFF33D-6E53-6DD5-762D-9F71B45C31CA}"/>
                </a:ext>
              </a:extLst>
            </p:cNvPr>
            <p:cNvGrpSpPr/>
            <p:nvPr/>
          </p:nvGrpSpPr>
          <p:grpSpPr>
            <a:xfrm>
              <a:off x="5958827" y="2132856"/>
              <a:ext cx="5112566" cy="4172401"/>
              <a:chOff x="2882662" y="3665585"/>
              <a:chExt cx="2228979" cy="1900406"/>
            </a:xfrm>
          </p:grpSpPr>
          <p:grpSp>
            <p:nvGrpSpPr>
              <p:cNvPr id="8" name="Group 7">
                <a:extLst>
                  <a:ext uri="{FF2B5EF4-FFF2-40B4-BE49-F238E27FC236}">
                    <a16:creationId xmlns:a16="http://schemas.microsoft.com/office/drawing/2014/main" id="{A05348AF-7B28-7138-B8A8-85CA2B401EE7}"/>
                  </a:ext>
                </a:extLst>
              </p:cNvPr>
              <p:cNvGrpSpPr/>
              <p:nvPr/>
            </p:nvGrpSpPr>
            <p:grpSpPr>
              <a:xfrm>
                <a:off x="2994283" y="3907192"/>
                <a:ext cx="2117358" cy="1658799"/>
                <a:chOff x="2994283" y="3907192"/>
                <a:chExt cx="2117358" cy="1658799"/>
              </a:xfrm>
            </p:grpSpPr>
            <p:cxnSp>
              <p:nvCxnSpPr>
                <p:cNvPr id="11" name="Straight Arrow Connector 10">
                  <a:extLst>
                    <a:ext uri="{FF2B5EF4-FFF2-40B4-BE49-F238E27FC236}">
                      <a16:creationId xmlns:a16="http://schemas.microsoft.com/office/drawing/2014/main" id="{97784DA8-1321-BAE7-9D24-7A797F5739F5}"/>
                    </a:ext>
                  </a:extLst>
                </p:cNvPr>
                <p:cNvCxnSpPr/>
                <p:nvPr/>
              </p:nvCxnSpPr>
              <p:spPr>
                <a:xfrm flipV="1">
                  <a:off x="3112506" y="3907192"/>
                  <a:ext cx="0" cy="1368393"/>
                </a:xfrm>
                <a:prstGeom prst="straightConnector1">
                  <a:avLst/>
                </a:prstGeom>
                <a:ln w="25400">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28F72294-75DF-B75C-2DFF-694948A829FE}"/>
                    </a:ext>
                  </a:extLst>
                </p:cNvPr>
                <p:cNvCxnSpPr/>
                <p:nvPr/>
              </p:nvCxnSpPr>
              <p:spPr>
                <a:xfrm>
                  <a:off x="3112506" y="5275585"/>
                  <a:ext cx="1728192" cy="0"/>
                </a:xfrm>
                <a:prstGeom prst="straightConnector1">
                  <a:avLst/>
                </a:prstGeom>
                <a:ln w="25400">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DB18D1C-C778-4D22-0935-ADEDCF95B0DD}"/>
                        </a:ext>
                      </a:extLst>
                    </p:cNvPr>
                    <p:cNvSpPr txBox="1"/>
                    <p:nvPr/>
                  </p:nvSpPr>
                  <p:spPr>
                    <a:xfrm>
                      <a:off x="4733825" y="5178983"/>
                      <a:ext cx="377816" cy="266348"/>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𝑥</m:t>
                            </m:r>
                          </m:oMath>
                        </m:oMathPara>
                      </a14:m>
                      <a:endParaRPr lang="en-GB" sz="3200" dirty="0"/>
                    </a:p>
                  </p:txBody>
                </p:sp>
              </mc:Choice>
              <mc:Fallback xmlns="">
                <p:sp>
                  <p:nvSpPr>
                    <p:cNvPr id="23" name="TextBox 22"/>
                    <p:cNvSpPr txBox="1">
                      <a:spLocks noRot="1" noChangeAspect="1" noMove="1" noResize="1" noEditPoints="1" noAdjustHandles="1" noChangeArrowheads="1" noChangeShapeType="1" noTextEdit="1"/>
                    </p:cNvSpPr>
                    <p:nvPr/>
                  </p:nvSpPr>
                  <p:spPr>
                    <a:xfrm>
                      <a:off x="4733825" y="5178983"/>
                      <a:ext cx="377816" cy="266348"/>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7CB6307-0A9A-9679-EB11-7615DE6AF754}"/>
                        </a:ext>
                      </a:extLst>
                    </p:cNvPr>
                    <p:cNvSpPr txBox="1"/>
                    <p:nvPr/>
                  </p:nvSpPr>
                  <p:spPr>
                    <a:xfrm>
                      <a:off x="3182034" y="4896495"/>
                      <a:ext cx="1317154" cy="1401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a:solidFill>
                                  <a:schemeClr val="bg1"/>
                                </a:solidFill>
                                <a:latin typeface="Cambria Math" panose="02040503050406030204" pitchFamily="18" charset="0"/>
                              </a:rPr>
                              <m:t>𝐴𝑟𝑒𝑎</m:t>
                            </m:r>
                            <m:r>
                              <a:rPr lang="en-GB" sz="1400" i="1">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𝑑𝑖𝑠𝑡𝑎𝑛𝑐𝑒</m:t>
                            </m:r>
                          </m:oMath>
                        </m:oMathPara>
                      </a14:m>
                      <a:endParaRPr lang="en-GB" sz="1400" dirty="0">
                        <a:solidFill>
                          <a:schemeClr val="bg1"/>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3182034" y="4896495"/>
                      <a:ext cx="1317154" cy="140183"/>
                    </a:xfrm>
                    <a:prstGeom prst="rect">
                      <a:avLst/>
                    </a:prstGeom>
                    <a:blipFill>
                      <a:blip r:embed="rId3"/>
                      <a:stretch>
                        <a:fillRect/>
                      </a:stretch>
                    </a:blipFill>
                  </p:spPr>
                  <p:txBody>
                    <a:bodyPr/>
                    <a:lstStyle/>
                    <a:p>
                      <a:r>
                        <a:rPr lang="en-GB">
                          <a:noFill/>
                        </a:rPr>
                        <a:t> </a:t>
                      </a:r>
                    </a:p>
                  </p:txBody>
                </p:sp>
              </mc:Fallback>
            </mc:AlternateContent>
            <p:sp>
              <p:nvSpPr>
                <p:cNvPr id="15" name="Freeform: Shape 14">
                  <a:extLst>
                    <a:ext uri="{FF2B5EF4-FFF2-40B4-BE49-F238E27FC236}">
                      <a16:creationId xmlns:a16="http://schemas.microsoft.com/office/drawing/2014/main" id="{1DC4D468-C0A0-DC57-38C4-196D590AD267}"/>
                    </a:ext>
                  </a:extLst>
                </p:cNvPr>
                <p:cNvSpPr/>
                <p:nvPr/>
              </p:nvSpPr>
              <p:spPr>
                <a:xfrm>
                  <a:off x="3114675" y="4015121"/>
                  <a:ext cx="1457325" cy="1257300"/>
                </a:xfrm>
                <a:custGeom>
                  <a:avLst/>
                  <a:gdLst>
                    <a:gd name="connsiteX0" fmla="*/ 0 w 1457325"/>
                    <a:gd name="connsiteY0" fmla="*/ 1257300 h 1257300"/>
                    <a:gd name="connsiteX1" fmla="*/ 552450 w 1457325"/>
                    <a:gd name="connsiteY1" fmla="*/ 990600 h 1257300"/>
                    <a:gd name="connsiteX2" fmla="*/ 1066800 w 1457325"/>
                    <a:gd name="connsiteY2" fmla="*/ 590550 h 1257300"/>
                    <a:gd name="connsiteX3" fmla="*/ 1457325 w 1457325"/>
                    <a:gd name="connsiteY3" fmla="*/ 0 h 1257300"/>
                  </a:gdLst>
                  <a:ahLst/>
                  <a:cxnLst>
                    <a:cxn ang="0">
                      <a:pos x="connsiteX0" y="connsiteY0"/>
                    </a:cxn>
                    <a:cxn ang="0">
                      <a:pos x="connsiteX1" y="connsiteY1"/>
                    </a:cxn>
                    <a:cxn ang="0">
                      <a:pos x="connsiteX2" y="connsiteY2"/>
                    </a:cxn>
                    <a:cxn ang="0">
                      <a:pos x="connsiteX3" y="connsiteY3"/>
                    </a:cxn>
                  </a:cxnLst>
                  <a:rect l="l" t="t" r="r" b="b"/>
                  <a:pathLst>
                    <a:path w="1457325" h="1257300">
                      <a:moveTo>
                        <a:pt x="0" y="1257300"/>
                      </a:moveTo>
                      <a:cubicBezTo>
                        <a:pt x="187325" y="1179512"/>
                        <a:pt x="374650" y="1101725"/>
                        <a:pt x="552450" y="990600"/>
                      </a:cubicBezTo>
                      <a:cubicBezTo>
                        <a:pt x="730250" y="879475"/>
                        <a:pt x="915988" y="755650"/>
                        <a:pt x="1066800" y="590550"/>
                      </a:cubicBezTo>
                      <a:cubicBezTo>
                        <a:pt x="1217612" y="425450"/>
                        <a:pt x="1337468" y="212725"/>
                        <a:pt x="1457325"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6" name="Freeform: Shape 15">
                  <a:extLst>
                    <a:ext uri="{FF2B5EF4-FFF2-40B4-BE49-F238E27FC236}">
                      <a16:creationId xmlns:a16="http://schemas.microsoft.com/office/drawing/2014/main" id="{5057CC43-86AC-23FB-AFDF-6BA8E65AF53E}"/>
                    </a:ext>
                  </a:extLst>
                </p:cNvPr>
                <p:cNvSpPr/>
                <p:nvPr/>
              </p:nvSpPr>
              <p:spPr>
                <a:xfrm>
                  <a:off x="3664531" y="4205621"/>
                  <a:ext cx="800100" cy="1066800"/>
                </a:xfrm>
                <a:custGeom>
                  <a:avLst/>
                  <a:gdLst>
                    <a:gd name="connsiteX0" fmla="*/ 0 w 800100"/>
                    <a:gd name="connsiteY0" fmla="*/ 1066800 h 1066800"/>
                    <a:gd name="connsiteX1" fmla="*/ 0 w 800100"/>
                    <a:gd name="connsiteY1" fmla="*/ 809625 h 1066800"/>
                    <a:gd name="connsiteX2" fmla="*/ 257175 w 800100"/>
                    <a:gd name="connsiteY2" fmla="*/ 619125 h 1066800"/>
                    <a:gd name="connsiteX3" fmla="*/ 457200 w 800100"/>
                    <a:gd name="connsiteY3" fmla="*/ 447675 h 1066800"/>
                    <a:gd name="connsiteX4" fmla="*/ 609600 w 800100"/>
                    <a:gd name="connsiteY4" fmla="*/ 285750 h 1066800"/>
                    <a:gd name="connsiteX5" fmla="*/ 800100 w 800100"/>
                    <a:gd name="connsiteY5" fmla="*/ 0 h 1066800"/>
                    <a:gd name="connsiteX6" fmla="*/ 800100 w 800100"/>
                    <a:gd name="connsiteY6" fmla="*/ 1066800 h 1066800"/>
                    <a:gd name="connsiteX7" fmla="*/ 0 w 800100"/>
                    <a:gd name="connsiteY7" fmla="*/ 1066800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0100" h="1066800">
                      <a:moveTo>
                        <a:pt x="0" y="1066800"/>
                      </a:moveTo>
                      <a:lnTo>
                        <a:pt x="0" y="809625"/>
                      </a:lnTo>
                      <a:lnTo>
                        <a:pt x="257175" y="619125"/>
                      </a:lnTo>
                      <a:lnTo>
                        <a:pt x="457200" y="447675"/>
                      </a:lnTo>
                      <a:lnTo>
                        <a:pt x="609600" y="285750"/>
                      </a:lnTo>
                      <a:lnTo>
                        <a:pt x="800100" y="0"/>
                      </a:lnTo>
                      <a:lnTo>
                        <a:pt x="800100" y="1066800"/>
                      </a:lnTo>
                      <a:lnTo>
                        <a:pt x="0" y="1066800"/>
                      </a:lnTo>
                      <a:close/>
                    </a:path>
                  </a:pathLst>
                </a:cu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C1B9438-B177-D8D5-6EE0-F6465B4600A6}"/>
                        </a:ext>
                      </a:extLst>
                    </p:cNvPr>
                    <p:cNvSpPr txBox="1"/>
                    <p:nvPr/>
                  </p:nvSpPr>
                  <p:spPr>
                    <a:xfrm>
                      <a:off x="2994283" y="5261957"/>
                      <a:ext cx="285675" cy="29438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b="0" i="1" smtClean="0">
                                <a:latin typeface="Cambria Math" panose="02040503050406030204" pitchFamily="18" charset="0"/>
                              </a:rPr>
                              <m:t>0</m:t>
                            </m:r>
                          </m:oMath>
                        </m:oMathPara>
                      </a14:m>
                      <a:endParaRPr lang="en-GB" sz="3600" dirty="0"/>
                    </a:p>
                  </p:txBody>
                </p:sp>
              </mc:Choice>
              <mc:Fallback xmlns="">
                <p:sp>
                  <p:nvSpPr>
                    <p:cNvPr id="17" name="TextBox 16">
                      <a:extLst>
                        <a:ext uri="{FF2B5EF4-FFF2-40B4-BE49-F238E27FC236}">
                          <a16:creationId xmlns:a16="http://schemas.microsoft.com/office/drawing/2014/main" id="{FC1B9438-B177-D8D5-6EE0-F6465B4600A6}"/>
                        </a:ext>
                      </a:extLst>
                    </p:cNvPr>
                    <p:cNvSpPr txBox="1">
                      <a:spLocks noRot="1" noChangeAspect="1" noMove="1" noResize="1" noEditPoints="1" noAdjustHandles="1" noChangeArrowheads="1" noChangeShapeType="1" noTextEdit="1"/>
                    </p:cNvSpPr>
                    <p:nvPr/>
                  </p:nvSpPr>
                  <p:spPr>
                    <a:xfrm>
                      <a:off x="2994283" y="5261957"/>
                      <a:ext cx="285675" cy="294385"/>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F6ADAEB-31F3-8D4D-DF78-434DB2709696}"/>
                        </a:ext>
                      </a:extLst>
                    </p:cNvPr>
                    <p:cNvSpPr txBox="1"/>
                    <p:nvPr/>
                  </p:nvSpPr>
                  <p:spPr>
                    <a:xfrm>
                      <a:off x="4276595" y="5271606"/>
                      <a:ext cx="311561" cy="29438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5</m:t>
                            </m:r>
                          </m:oMath>
                        </m:oMathPara>
                      </a14:m>
                      <a:endParaRPr lang="en-GB" sz="3600" dirty="0"/>
                    </a:p>
                  </p:txBody>
                </p:sp>
              </mc:Choice>
              <mc:Fallback xmlns="">
                <p:sp>
                  <p:nvSpPr>
                    <p:cNvPr id="18" name="TextBox 17">
                      <a:extLst>
                        <a:ext uri="{FF2B5EF4-FFF2-40B4-BE49-F238E27FC236}">
                          <a16:creationId xmlns:a16="http://schemas.microsoft.com/office/drawing/2014/main" id="{5F6ADAEB-31F3-8D4D-DF78-434DB2709696}"/>
                        </a:ext>
                      </a:extLst>
                    </p:cNvPr>
                    <p:cNvSpPr txBox="1">
                      <a:spLocks noRot="1" noChangeAspect="1" noMove="1" noResize="1" noEditPoints="1" noAdjustHandles="1" noChangeArrowheads="1" noChangeShapeType="1" noTextEdit="1"/>
                    </p:cNvSpPr>
                    <p:nvPr/>
                  </p:nvSpPr>
                  <p:spPr>
                    <a:xfrm>
                      <a:off x="4276595" y="5271606"/>
                      <a:ext cx="311561" cy="294385"/>
                    </a:xfrm>
                    <a:prstGeom prst="rect">
                      <a:avLst/>
                    </a:prstGeom>
                    <a:blipFill>
                      <a:blip r:embed="rId9"/>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D62ECB3-45DB-E81C-98AC-D931CD453F2B}"/>
                      </a:ext>
                    </a:extLst>
                  </p:cNvPr>
                  <p:cNvSpPr txBox="1"/>
                  <p:nvPr/>
                </p:nvSpPr>
                <p:spPr>
                  <a:xfrm>
                    <a:off x="2882662" y="3665585"/>
                    <a:ext cx="299373" cy="266348"/>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𝑦</m:t>
                          </m:r>
                        </m:oMath>
                      </m:oMathPara>
                    </a14:m>
                    <a:endParaRPr lang="en-GB" sz="3200" dirty="0"/>
                  </a:p>
                </p:txBody>
              </p:sp>
            </mc:Choice>
            <mc:Fallback xmlns="">
              <p:sp>
                <p:nvSpPr>
                  <p:cNvPr id="36" name="TextBox 35"/>
                  <p:cNvSpPr txBox="1">
                    <a:spLocks noRot="1" noChangeAspect="1" noMove="1" noResize="1" noEditPoints="1" noAdjustHandles="1" noChangeArrowheads="1" noChangeShapeType="1" noTextEdit="1"/>
                  </p:cNvSpPr>
                  <p:nvPr/>
                </p:nvSpPr>
                <p:spPr>
                  <a:xfrm>
                    <a:off x="2882662" y="3665585"/>
                    <a:ext cx="299373" cy="266348"/>
                  </a:xfrm>
                  <a:prstGeom prst="rect">
                    <a:avLst/>
                  </a:prstGeom>
                  <a:blipFill>
                    <a:blip r:embed="rId7"/>
                    <a:stretch>
                      <a:fillRect/>
                    </a:stretch>
                  </a:blipFill>
                </p:spPr>
                <p:txBody>
                  <a:bodyPr/>
                  <a:lstStyle/>
                  <a:p>
                    <a:r>
                      <a:rPr lang="en-GB">
                        <a:noFill/>
                      </a:rPr>
                      <a:t> </a:t>
                    </a:r>
                  </a:p>
                </p:txBody>
              </p:sp>
            </mc:Fallback>
          </mc:AlternateContent>
        </p:grpSp>
        <p:sp>
          <p:nvSpPr>
            <p:cNvPr id="22" name="Isosceles Triangle 21">
              <a:extLst>
                <a:ext uri="{FF2B5EF4-FFF2-40B4-BE49-F238E27FC236}">
                  <a16:creationId xmlns:a16="http://schemas.microsoft.com/office/drawing/2014/main" id="{01BDD69E-EFD3-629C-4D35-AE1B9750B1B0}"/>
                </a:ext>
              </a:extLst>
            </p:cNvPr>
            <p:cNvSpPr/>
            <p:nvPr/>
          </p:nvSpPr>
          <p:spPr>
            <a:xfrm>
              <a:off x="6528048" y="5094452"/>
              <a:ext cx="1233502" cy="566796"/>
            </a:xfrm>
            <a:prstGeom prst="triangle">
              <a:avLst>
                <a:gd name="adj" fmla="val 100000"/>
              </a:avLst>
            </a:prstGeom>
            <a:solidFill>
              <a:srgbClr val="FF00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30195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99BB9F5-F000-7B71-C1F1-88AB6290D2AE}"/>
                  </a:ext>
                </a:extLst>
              </p:cNvPr>
              <p:cNvSpPr txBox="1"/>
              <p:nvPr/>
            </p:nvSpPr>
            <p:spPr>
              <a:xfrm>
                <a:off x="1271464" y="1983306"/>
                <a:ext cx="3888432" cy="196739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nary>
                        <m:naryPr>
                          <m:ctrlPr>
                            <a:rPr lang="en-GB" sz="5400" b="0" i="1" smtClean="0">
                              <a:latin typeface="Cambria Math" panose="02040503050406030204" pitchFamily="18" charset="0"/>
                            </a:rPr>
                          </m:ctrlPr>
                        </m:naryPr>
                        <m:sub>
                          <m:r>
                            <a:rPr lang="en-GB" sz="5400" b="0" i="1" smtClean="0">
                              <a:latin typeface="Cambria Math" panose="02040503050406030204" pitchFamily="18" charset="0"/>
                            </a:rPr>
                            <m:t>1</m:t>
                          </m:r>
                        </m:sub>
                        <m:sup>
                          <m:r>
                            <a:rPr lang="en-GB" sz="5400" b="0" i="1" smtClean="0">
                              <a:latin typeface="Cambria Math" panose="02040503050406030204" pitchFamily="18" charset="0"/>
                            </a:rPr>
                            <m:t>3</m:t>
                          </m:r>
                        </m:sup>
                        <m:e>
                          <m:sSup>
                            <m:sSupPr>
                              <m:ctrlPr>
                                <a:rPr lang="en-GB" sz="5400" b="0" i="1" smtClean="0">
                                  <a:latin typeface="Cambria Math" panose="02040503050406030204" pitchFamily="18" charset="0"/>
                                </a:rPr>
                              </m:ctrlPr>
                            </m:sSupPr>
                            <m:e>
                              <m:r>
                                <a:rPr lang="en-GB" sz="5400" b="0" i="1" smtClean="0">
                                  <a:latin typeface="Cambria Math" panose="02040503050406030204" pitchFamily="18" charset="0"/>
                                </a:rPr>
                                <m:t>3</m:t>
                              </m:r>
                              <m:r>
                                <a:rPr lang="en-GB" sz="5400" b="0" i="1" smtClean="0">
                                  <a:latin typeface="Cambria Math" panose="02040503050406030204" pitchFamily="18" charset="0"/>
                                </a:rPr>
                                <m:t>𝑥</m:t>
                              </m:r>
                            </m:e>
                            <m:sup>
                              <m:r>
                                <a:rPr lang="en-GB" sz="5400" b="0" i="1" smtClean="0">
                                  <a:latin typeface="Cambria Math" panose="02040503050406030204" pitchFamily="18" charset="0"/>
                                </a:rPr>
                                <m:t>2</m:t>
                              </m:r>
                            </m:sup>
                          </m:sSup>
                          <m:r>
                            <a:rPr lang="en-GB" sz="5400" b="0" i="1" smtClean="0">
                              <a:latin typeface="Cambria Math" panose="02040503050406030204" pitchFamily="18" charset="0"/>
                            </a:rPr>
                            <m:t> </m:t>
                          </m:r>
                          <m:r>
                            <a:rPr lang="en-GB" sz="5400" b="0" i="1" smtClean="0">
                              <a:latin typeface="Cambria Math" panose="02040503050406030204" pitchFamily="18" charset="0"/>
                            </a:rPr>
                            <m:t>𝑑𝑥</m:t>
                          </m:r>
                        </m:e>
                      </m:nary>
                      <m:r>
                        <a:rPr lang="en-GB" sz="5400" b="0" i="1" smtClean="0">
                          <a:latin typeface="Cambria Math" panose="02040503050406030204" pitchFamily="18" charset="0"/>
                        </a:rPr>
                        <m:t>=</m:t>
                      </m:r>
                    </m:oMath>
                  </m:oMathPara>
                </a14:m>
                <a:endParaRPr lang="en-GB" sz="5400" dirty="0"/>
              </a:p>
            </p:txBody>
          </p:sp>
        </mc:Choice>
        <mc:Fallback xmlns="">
          <p:sp>
            <p:nvSpPr>
              <p:cNvPr id="2" name="TextBox 1">
                <a:extLst>
                  <a:ext uri="{FF2B5EF4-FFF2-40B4-BE49-F238E27FC236}">
                    <a16:creationId xmlns:a16="http://schemas.microsoft.com/office/drawing/2014/main" id="{099BB9F5-F000-7B71-C1F1-88AB6290D2AE}"/>
                  </a:ext>
                </a:extLst>
              </p:cNvPr>
              <p:cNvSpPr txBox="1">
                <a:spLocks noRot="1" noChangeAspect="1" noMove="1" noResize="1" noEditPoints="1" noAdjustHandles="1" noChangeArrowheads="1" noChangeShapeType="1" noTextEdit="1"/>
              </p:cNvSpPr>
              <p:nvPr/>
            </p:nvSpPr>
            <p:spPr>
              <a:xfrm>
                <a:off x="1271464" y="1983306"/>
                <a:ext cx="3888432" cy="1967398"/>
              </a:xfrm>
              <a:prstGeom prst="rect">
                <a:avLst/>
              </a:prstGeom>
              <a:blipFill>
                <a:blip r:embed="rId2"/>
                <a:stretch>
                  <a:fillRect/>
                </a:stretch>
              </a:blipFill>
            </p:spPr>
            <p:txBody>
              <a:bodyPr/>
              <a:lstStyle/>
              <a:p>
                <a:r>
                  <a:rPr lang="en-GB">
                    <a:noFill/>
                  </a:rPr>
                  <a:t> </a:t>
                </a:r>
              </a:p>
            </p:txBody>
          </p:sp>
        </mc:Fallback>
      </mc:AlternateContent>
      <p:cxnSp>
        <p:nvCxnSpPr>
          <p:cNvPr id="4" name="Straight Arrow Connector 3">
            <a:extLst>
              <a:ext uri="{FF2B5EF4-FFF2-40B4-BE49-F238E27FC236}">
                <a16:creationId xmlns:a16="http://schemas.microsoft.com/office/drawing/2014/main" id="{4DCCDD65-189F-5E27-7CF9-C1931135EB9B}"/>
              </a:ext>
            </a:extLst>
          </p:cNvPr>
          <p:cNvCxnSpPr>
            <a:cxnSpLocks/>
          </p:cNvCxnSpPr>
          <p:nvPr/>
        </p:nvCxnSpPr>
        <p:spPr>
          <a:xfrm>
            <a:off x="792769" y="1162810"/>
            <a:ext cx="1126767" cy="970046"/>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5" name="Straight Arrow Connector 4">
            <a:extLst>
              <a:ext uri="{FF2B5EF4-FFF2-40B4-BE49-F238E27FC236}">
                <a16:creationId xmlns:a16="http://schemas.microsoft.com/office/drawing/2014/main" id="{D3E8ED41-9668-B5B3-F04A-7BF8B1B59E24}"/>
              </a:ext>
            </a:extLst>
          </p:cNvPr>
          <p:cNvCxnSpPr>
            <a:cxnSpLocks/>
          </p:cNvCxnSpPr>
          <p:nvPr/>
        </p:nvCxnSpPr>
        <p:spPr>
          <a:xfrm>
            <a:off x="792769" y="1143415"/>
            <a:ext cx="651562" cy="239668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7234F15-B09F-3A14-A07A-4CD0A5F69ED9}"/>
                  </a:ext>
                </a:extLst>
              </p:cNvPr>
              <p:cNvSpPr txBox="1"/>
              <p:nvPr/>
            </p:nvSpPr>
            <p:spPr>
              <a:xfrm>
                <a:off x="479376" y="132200"/>
                <a:ext cx="6696744" cy="954107"/>
              </a:xfrm>
              <a:prstGeom prst="rect">
                <a:avLst/>
              </a:prstGeom>
              <a:noFill/>
            </p:spPr>
            <p:txBody>
              <a:bodyPr wrap="square">
                <a:spAutoFit/>
              </a:bodyPr>
              <a:lstStyle/>
              <a:p>
                <a:r>
                  <a:rPr lang="en-GB" sz="2800" dirty="0"/>
                  <a:t>These are known as </a:t>
                </a:r>
                <a:r>
                  <a:rPr lang="en-GB" sz="2800" b="1" dirty="0"/>
                  <a:t>limits</a:t>
                </a:r>
                <a:r>
                  <a:rPr lang="en-GB" sz="2800" dirty="0"/>
                  <a:t>, which give the values of </a:t>
                </a:r>
                <a14:m>
                  <m:oMath xmlns:m="http://schemas.openxmlformats.org/officeDocument/2006/math">
                    <m:r>
                      <a:rPr lang="en-GB" sz="2800" b="0" i="1" smtClean="0">
                        <a:latin typeface="Cambria Math" panose="02040503050406030204" pitchFamily="18" charset="0"/>
                      </a:rPr>
                      <m:t>𝑥</m:t>
                    </m:r>
                  </m:oMath>
                </a14:m>
                <a:r>
                  <a:rPr lang="en-GB" sz="2800" dirty="0"/>
                  <a:t> we’re finding the area between.</a:t>
                </a:r>
              </a:p>
            </p:txBody>
          </p:sp>
        </mc:Choice>
        <mc:Fallback xmlns="">
          <p:sp>
            <p:nvSpPr>
              <p:cNvPr id="7" name="TextBox 6">
                <a:extLst>
                  <a:ext uri="{FF2B5EF4-FFF2-40B4-BE49-F238E27FC236}">
                    <a16:creationId xmlns:a16="http://schemas.microsoft.com/office/drawing/2014/main" id="{07234F15-B09F-3A14-A07A-4CD0A5F69ED9}"/>
                  </a:ext>
                </a:extLst>
              </p:cNvPr>
              <p:cNvSpPr txBox="1">
                <a:spLocks noRot="1" noChangeAspect="1" noMove="1" noResize="1" noEditPoints="1" noAdjustHandles="1" noChangeArrowheads="1" noChangeShapeType="1" noTextEdit="1"/>
              </p:cNvSpPr>
              <p:nvPr/>
            </p:nvSpPr>
            <p:spPr>
              <a:xfrm>
                <a:off x="479376" y="132200"/>
                <a:ext cx="6696744" cy="954107"/>
              </a:xfrm>
              <a:prstGeom prst="rect">
                <a:avLst/>
              </a:prstGeom>
              <a:blipFill>
                <a:blip r:embed="rId3"/>
                <a:stretch>
                  <a:fillRect l="-1913" t="-6410" b="-17949"/>
                </a:stretch>
              </a:blipFill>
            </p:spPr>
            <p:txBody>
              <a:bodyPr/>
              <a:lstStyle/>
              <a:p>
                <a:r>
                  <a:rPr lang="en-GB">
                    <a:noFill/>
                  </a:rPr>
                  <a:t> </a:t>
                </a:r>
              </a:p>
            </p:txBody>
          </p:sp>
        </mc:Fallback>
      </mc:AlternateContent>
      <p:cxnSp>
        <p:nvCxnSpPr>
          <p:cNvPr id="13" name="Straight Arrow Connector 12">
            <a:extLst>
              <a:ext uri="{FF2B5EF4-FFF2-40B4-BE49-F238E27FC236}">
                <a16:creationId xmlns:a16="http://schemas.microsoft.com/office/drawing/2014/main" id="{39751796-D0B8-0842-9728-6836E1CCC5C2}"/>
              </a:ext>
            </a:extLst>
          </p:cNvPr>
          <p:cNvCxnSpPr>
            <a:cxnSpLocks/>
          </p:cNvCxnSpPr>
          <p:nvPr/>
        </p:nvCxnSpPr>
        <p:spPr>
          <a:xfrm flipH="1">
            <a:off x="6707146" y="1514059"/>
            <a:ext cx="1117046" cy="893744"/>
          </a:xfrm>
          <a:prstGeom prst="straightConnector1">
            <a:avLst/>
          </a:prstGeom>
          <a:ln w="38100">
            <a:solidFill>
              <a:srgbClr val="FFC000"/>
            </a:solidFill>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157C743-617A-364F-DA4F-DE32D19B27B1}"/>
                  </a:ext>
                </a:extLst>
              </p:cNvPr>
              <p:cNvSpPr txBox="1"/>
              <p:nvPr/>
            </p:nvSpPr>
            <p:spPr>
              <a:xfrm>
                <a:off x="5230713" y="2457533"/>
                <a:ext cx="1841699" cy="1030923"/>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Sup>
                        <m:sSubSupPr>
                          <m:ctrlPr>
                            <a:rPr lang="en-GB" sz="6000" i="1" smtClean="0">
                              <a:latin typeface="Cambria Math" panose="02040503050406030204" pitchFamily="18" charset="0"/>
                            </a:rPr>
                          </m:ctrlPr>
                        </m:sSubSupPr>
                        <m:e>
                          <m:d>
                            <m:dPr>
                              <m:begChr m:val="["/>
                              <m:endChr m:val="]"/>
                              <m:ctrlPr>
                                <a:rPr lang="en-GB" sz="6000" i="1" smtClean="0">
                                  <a:latin typeface="Cambria Math" panose="02040503050406030204" pitchFamily="18" charset="0"/>
                                </a:rPr>
                              </m:ctrlPr>
                            </m:dPr>
                            <m:e>
                              <m:sSup>
                                <m:sSupPr>
                                  <m:ctrlPr>
                                    <a:rPr lang="en-GB" sz="6000" i="1" smtClean="0">
                                      <a:latin typeface="Cambria Math" panose="02040503050406030204" pitchFamily="18" charset="0"/>
                                    </a:rPr>
                                  </m:ctrlPr>
                                </m:sSupPr>
                                <m:e>
                                  <m:r>
                                    <a:rPr lang="en-GB" sz="6000" b="0" i="1" smtClean="0">
                                      <a:latin typeface="Cambria Math" panose="02040503050406030204" pitchFamily="18" charset="0"/>
                                    </a:rPr>
                                    <m:t>𝑥</m:t>
                                  </m:r>
                                </m:e>
                                <m:sup>
                                  <m:r>
                                    <a:rPr lang="en-GB" sz="6000" b="0" i="1" smtClean="0">
                                      <a:latin typeface="Cambria Math" panose="02040503050406030204" pitchFamily="18" charset="0"/>
                                    </a:rPr>
                                    <m:t>3</m:t>
                                  </m:r>
                                </m:sup>
                              </m:sSup>
                            </m:e>
                          </m:d>
                        </m:e>
                        <m:sub>
                          <m:r>
                            <a:rPr lang="en-GB" sz="6000" b="0" i="1" smtClean="0">
                              <a:latin typeface="Cambria Math" panose="02040503050406030204" pitchFamily="18" charset="0"/>
                            </a:rPr>
                            <m:t>1</m:t>
                          </m:r>
                        </m:sub>
                        <m:sup>
                          <m:r>
                            <a:rPr lang="en-GB" sz="6000" b="0" i="1" smtClean="0">
                              <a:latin typeface="Cambria Math" panose="02040503050406030204" pitchFamily="18" charset="0"/>
                            </a:rPr>
                            <m:t>3</m:t>
                          </m:r>
                        </m:sup>
                      </m:sSubSup>
                    </m:oMath>
                  </m:oMathPara>
                </a14:m>
                <a:br>
                  <a:rPr lang="en-GB" sz="6000" dirty="0"/>
                </a:br>
                <a:endParaRPr lang="en-GB" sz="6000" dirty="0"/>
              </a:p>
            </p:txBody>
          </p:sp>
        </mc:Choice>
        <mc:Fallback xmlns="">
          <p:sp>
            <p:nvSpPr>
              <p:cNvPr id="14" name="TextBox 13">
                <a:extLst>
                  <a:ext uri="{FF2B5EF4-FFF2-40B4-BE49-F238E27FC236}">
                    <a16:creationId xmlns:a16="http://schemas.microsoft.com/office/drawing/2014/main" id="{A157C743-617A-364F-DA4F-DE32D19B27B1}"/>
                  </a:ext>
                </a:extLst>
              </p:cNvPr>
              <p:cNvSpPr txBox="1">
                <a:spLocks noRot="1" noChangeAspect="1" noMove="1" noResize="1" noEditPoints="1" noAdjustHandles="1" noChangeArrowheads="1" noChangeShapeType="1" noTextEdit="1"/>
              </p:cNvSpPr>
              <p:nvPr/>
            </p:nvSpPr>
            <p:spPr>
              <a:xfrm>
                <a:off x="5230713" y="2457533"/>
                <a:ext cx="1841699" cy="1030923"/>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E850805-D888-92FD-9B94-D614DFA90FB3}"/>
                  </a:ext>
                </a:extLst>
              </p:cNvPr>
              <p:cNvSpPr txBox="1"/>
              <p:nvPr/>
            </p:nvSpPr>
            <p:spPr>
              <a:xfrm>
                <a:off x="4295800" y="3833201"/>
                <a:ext cx="4968552" cy="1134606"/>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6000" b="0" i="1" smtClean="0">
                          <a:latin typeface="Cambria Math" panose="02040503050406030204" pitchFamily="18" charset="0"/>
                        </a:rPr>
                        <m:t>=</m:t>
                      </m:r>
                      <m:d>
                        <m:dPr>
                          <m:ctrlPr>
                            <a:rPr lang="en-GB" sz="6000" b="0" i="1" smtClean="0">
                              <a:latin typeface="Cambria Math" panose="02040503050406030204" pitchFamily="18" charset="0"/>
                            </a:rPr>
                          </m:ctrlPr>
                        </m:dPr>
                        <m:e>
                          <m:sSup>
                            <m:sSupPr>
                              <m:ctrlPr>
                                <a:rPr lang="en-GB" sz="6000" b="0" i="1" smtClean="0">
                                  <a:latin typeface="Cambria Math" panose="02040503050406030204" pitchFamily="18" charset="0"/>
                                </a:rPr>
                              </m:ctrlPr>
                            </m:sSupPr>
                            <m:e>
                              <m:r>
                                <a:rPr lang="en-GB" sz="6000" b="0" i="1" smtClean="0">
                                  <a:latin typeface="Cambria Math" panose="02040503050406030204" pitchFamily="18" charset="0"/>
                                </a:rPr>
                                <m:t>3</m:t>
                              </m:r>
                            </m:e>
                            <m:sup>
                              <m:r>
                                <a:rPr lang="en-GB" sz="6000" b="0" i="1" smtClean="0">
                                  <a:latin typeface="Cambria Math" panose="02040503050406030204" pitchFamily="18" charset="0"/>
                                </a:rPr>
                                <m:t>3</m:t>
                              </m:r>
                            </m:sup>
                          </m:sSup>
                        </m:e>
                      </m:d>
                      <m:r>
                        <a:rPr lang="en-GB" sz="6000" b="0" i="1" smtClean="0">
                          <a:latin typeface="Cambria Math" panose="02040503050406030204" pitchFamily="18" charset="0"/>
                        </a:rPr>
                        <m:t>−</m:t>
                      </m:r>
                      <m:d>
                        <m:dPr>
                          <m:ctrlPr>
                            <a:rPr lang="en-GB" sz="6000" b="0" i="1" smtClean="0">
                              <a:latin typeface="Cambria Math" panose="02040503050406030204" pitchFamily="18" charset="0"/>
                            </a:rPr>
                          </m:ctrlPr>
                        </m:dPr>
                        <m:e>
                          <m:sSup>
                            <m:sSupPr>
                              <m:ctrlPr>
                                <a:rPr lang="en-GB" sz="6000" b="0" i="1" smtClean="0">
                                  <a:latin typeface="Cambria Math" panose="02040503050406030204" pitchFamily="18" charset="0"/>
                                </a:rPr>
                              </m:ctrlPr>
                            </m:sSupPr>
                            <m:e>
                              <m:r>
                                <a:rPr lang="en-GB" sz="6000" b="0" i="1" smtClean="0">
                                  <a:latin typeface="Cambria Math" panose="02040503050406030204" pitchFamily="18" charset="0"/>
                                </a:rPr>
                                <m:t>1</m:t>
                              </m:r>
                            </m:e>
                            <m:sup>
                              <m:r>
                                <a:rPr lang="en-GB" sz="6000" b="0" i="1" smtClean="0">
                                  <a:latin typeface="Cambria Math" panose="02040503050406030204" pitchFamily="18" charset="0"/>
                                </a:rPr>
                                <m:t>3</m:t>
                              </m:r>
                            </m:sup>
                          </m:sSup>
                        </m:e>
                      </m:d>
                    </m:oMath>
                  </m:oMathPara>
                </a14:m>
                <a:br>
                  <a:rPr lang="en-GB" sz="6000" b="0" i="1" dirty="0">
                    <a:latin typeface="Cambria Math" panose="02040503050406030204" pitchFamily="18" charset="0"/>
                  </a:rPr>
                </a:br>
                <a:endParaRPr lang="en-GB" sz="6000" dirty="0"/>
              </a:p>
            </p:txBody>
          </p:sp>
        </mc:Choice>
        <mc:Fallback xmlns="">
          <p:sp>
            <p:nvSpPr>
              <p:cNvPr id="15" name="TextBox 14">
                <a:extLst>
                  <a:ext uri="{FF2B5EF4-FFF2-40B4-BE49-F238E27FC236}">
                    <a16:creationId xmlns:a16="http://schemas.microsoft.com/office/drawing/2014/main" id="{EE850805-D888-92FD-9B94-D614DFA90FB3}"/>
                  </a:ext>
                </a:extLst>
              </p:cNvPr>
              <p:cNvSpPr txBox="1">
                <a:spLocks noRot="1" noChangeAspect="1" noMove="1" noResize="1" noEditPoints="1" noAdjustHandles="1" noChangeArrowheads="1" noChangeShapeType="1" noTextEdit="1"/>
              </p:cNvSpPr>
              <p:nvPr/>
            </p:nvSpPr>
            <p:spPr>
              <a:xfrm>
                <a:off x="4295800" y="3833201"/>
                <a:ext cx="4968552" cy="1134606"/>
              </a:xfrm>
              <a:prstGeom prst="rect">
                <a:avLst/>
              </a:prstGeom>
              <a:blipFill>
                <a:blip r:embed="rId5"/>
                <a:stretch>
                  <a:fillRect/>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F2EB41F1-D693-FCAA-B36E-0B102C03460D}"/>
              </a:ext>
            </a:extLst>
          </p:cNvPr>
          <p:cNvSpPr txBox="1"/>
          <p:nvPr/>
        </p:nvSpPr>
        <p:spPr>
          <a:xfrm>
            <a:off x="7845770" y="198885"/>
            <a:ext cx="3888432" cy="3108543"/>
          </a:xfrm>
          <a:prstGeom prst="rect">
            <a:avLst/>
          </a:prstGeom>
          <a:noFill/>
        </p:spPr>
        <p:txBody>
          <a:bodyPr wrap="square">
            <a:spAutoFit/>
          </a:bodyPr>
          <a:lstStyle/>
          <a:p>
            <a:r>
              <a:rPr kumimoji="0" lang="en-GB" sz="2800" b="0" i="0" u="none" strike="noStrike" kern="1200" cap="none" spc="0" normalizeH="0" baseline="0" noProof="0" dirty="0">
                <a:ln>
                  <a:noFill/>
                </a:ln>
                <a:solidFill>
                  <a:prstClr val="black"/>
                </a:solidFill>
                <a:effectLst/>
                <a:uLnTx/>
                <a:uFillTx/>
                <a:latin typeface="Calibri"/>
                <a:ea typeface="+mn-ea"/>
                <a:cs typeface="+mn-cs"/>
              </a:rPr>
              <a:t>Integrate as normal, </a:t>
            </a:r>
          </a:p>
          <a:p>
            <a:r>
              <a:rPr kumimoji="0" lang="en-GB" sz="2800" b="0" i="0" u="none" strike="noStrike" kern="1200" cap="none" spc="0" normalizeH="0" baseline="0" noProof="0" dirty="0">
                <a:ln>
                  <a:noFill/>
                </a:ln>
                <a:solidFill>
                  <a:prstClr val="black"/>
                </a:solidFill>
                <a:effectLst/>
                <a:uLnTx/>
                <a:uFillTx/>
                <a:latin typeface="Calibri"/>
                <a:ea typeface="+mn-ea"/>
                <a:cs typeface="+mn-cs"/>
              </a:rPr>
              <a:t>but put expression in </a:t>
            </a:r>
          </a:p>
          <a:p>
            <a:r>
              <a:rPr kumimoji="0" lang="en-GB" sz="2800" b="1" i="0" u="none" strike="noStrike" kern="1200" cap="none" spc="0" normalizeH="0" baseline="0" noProof="0" dirty="0">
                <a:ln>
                  <a:noFill/>
                </a:ln>
                <a:solidFill>
                  <a:prstClr val="black"/>
                </a:solidFill>
                <a:effectLst/>
                <a:uLnTx/>
                <a:uFillTx/>
                <a:latin typeface="Calibri"/>
                <a:ea typeface="+mn-ea"/>
                <a:cs typeface="+mn-cs"/>
              </a:rPr>
              <a:t>square brackets</a:t>
            </a:r>
            <a:r>
              <a:rPr kumimoji="0" lang="en-GB" sz="2800" b="0" i="0" u="none" strike="noStrike" kern="1200" cap="none" spc="0" normalizeH="0" baseline="0" noProof="0" dirty="0">
                <a:ln>
                  <a:noFill/>
                </a:ln>
                <a:solidFill>
                  <a:prstClr val="black"/>
                </a:solidFill>
                <a:effectLst/>
                <a:uLnTx/>
                <a:uFillTx/>
                <a:latin typeface="Calibri"/>
                <a:ea typeface="+mn-ea"/>
                <a:cs typeface="+mn-cs"/>
              </a:rPr>
              <a:t>, meaning </a:t>
            </a:r>
            <a:r>
              <a:rPr lang="en-GB" sz="2800" dirty="0">
                <a:solidFill>
                  <a:prstClr val="black"/>
                </a:solidFill>
                <a:latin typeface="Calibri"/>
              </a:rPr>
              <a:t>you</a:t>
            </a:r>
            <a:r>
              <a:rPr kumimoji="0" lang="en-GB" sz="2800" i="0" u="none" strike="noStrike" kern="1200" cap="none" spc="0" normalizeH="0" baseline="0" noProof="0" dirty="0">
                <a:ln>
                  <a:noFill/>
                </a:ln>
                <a:solidFill>
                  <a:prstClr val="black"/>
                </a:solidFill>
                <a:effectLst/>
                <a:uLnTx/>
                <a:uFillTx/>
                <a:latin typeface="Calibri"/>
                <a:ea typeface="+mn-ea"/>
                <a:cs typeface="+mn-cs"/>
              </a:rPr>
              <a:t> still need to evaluate the integrated expression using the limits</a:t>
            </a:r>
            <a:endParaRPr lang="en-GB" sz="3600"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51F0533-E7FC-5557-4FCE-4A66E71BFEDC}"/>
                  </a:ext>
                </a:extLst>
              </p:cNvPr>
              <p:cNvSpPr txBox="1"/>
              <p:nvPr/>
            </p:nvSpPr>
            <p:spPr>
              <a:xfrm>
                <a:off x="4295800" y="5312006"/>
                <a:ext cx="1811589" cy="10156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=26</m:t>
                      </m:r>
                    </m:oMath>
                  </m:oMathPara>
                </a14:m>
                <a:endParaRPr lang="en-GB" dirty="0"/>
              </a:p>
            </p:txBody>
          </p:sp>
        </mc:Choice>
        <mc:Fallback xmlns="">
          <p:sp>
            <p:nvSpPr>
              <p:cNvPr id="21" name="TextBox 20">
                <a:extLst>
                  <a:ext uri="{FF2B5EF4-FFF2-40B4-BE49-F238E27FC236}">
                    <a16:creationId xmlns:a16="http://schemas.microsoft.com/office/drawing/2014/main" id="{551F0533-E7FC-5557-4FCE-4A66E71BFEDC}"/>
                  </a:ext>
                </a:extLst>
              </p:cNvPr>
              <p:cNvSpPr txBox="1">
                <a:spLocks noRot="1" noChangeAspect="1" noMove="1" noResize="1" noEditPoints="1" noAdjustHandles="1" noChangeArrowheads="1" noChangeShapeType="1" noTextEdit="1"/>
              </p:cNvSpPr>
              <p:nvPr/>
            </p:nvSpPr>
            <p:spPr>
              <a:xfrm>
                <a:off x="4295800" y="5312006"/>
                <a:ext cx="1811589" cy="1015663"/>
              </a:xfrm>
              <a:prstGeom prst="rect">
                <a:avLst/>
              </a:prstGeom>
              <a:blipFill>
                <a:blip r:embed="rId6"/>
                <a:stretch>
                  <a:fillRect/>
                </a:stretch>
              </a:blipFill>
            </p:spPr>
            <p:txBody>
              <a:bodyPr/>
              <a:lstStyle/>
              <a:p>
                <a:r>
                  <a:rPr lang="en-GB">
                    <a:noFill/>
                  </a:rPr>
                  <a:t> </a:t>
                </a:r>
              </a:p>
            </p:txBody>
          </p:sp>
        </mc:Fallback>
      </mc:AlternateContent>
      <p:cxnSp>
        <p:nvCxnSpPr>
          <p:cNvPr id="23" name="Straight Arrow Connector 22">
            <a:extLst>
              <a:ext uri="{FF2B5EF4-FFF2-40B4-BE49-F238E27FC236}">
                <a16:creationId xmlns:a16="http://schemas.microsoft.com/office/drawing/2014/main" id="{DD708C19-C807-C7A9-EA7E-75B2F61AA934}"/>
              </a:ext>
            </a:extLst>
          </p:cNvPr>
          <p:cNvCxnSpPr>
            <a:cxnSpLocks/>
          </p:cNvCxnSpPr>
          <p:nvPr/>
        </p:nvCxnSpPr>
        <p:spPr>
          <a:xfrm flipH="1" flipV="1">
            <a:off x="7320136" y="4884746"/>
            <a:ext cx="618551" cy="534319"/>
          </a:xfrm>
          <a:prstGeom prst="straightConnector1">
            <a:avLst/>
          </a:prstGeom>
          <a:ln w="38100">
            <a:solidFill>
              <a:srgbClr val="00B050"/>
            </a:solidFill>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797CC715-DBB8-F789-763A-C33CC78A939E}"/>
                  </a:ext>
                </a:extLst>
              </p:cNvPr>
              <p:cNvSpPr txBox="1"/>
              <p:nvPr/>
            </p:nvSpPr>
            <p:spPr>
              <a:xfrm>
                <a:off x="6600056" y="5419065"/>
                <a:ext cx="5256583" cy="1384995"/>
              </a:xfrm>
              <a:prstGeom prst="rect">
                <a:avLst/>
              </a:prstGeom>
              <a:noFill/>
            </p:spPr>
            <p:txBody>
              <a:bodyPr wrap="square">
                <a:spAutoFit/>
              </a:bodyPr>
              <a:lstStyle/>
              <a:p>
                <a:pPr algn="ctr"/>
                <a:r>
                  <a:rPr lang="en-GB" sz="2800" dirty="0"/>
                  <a:t>Write </a:t>
                </a:r>
                <a14:m>
                  <m:oMath xmlns:m="http://schemas.openxmlformats.org/officeDocument/2006/math">
                    <m:d>
                      <m:dPr>
                        <m:ctrlPr>
                          <a:rPr lang="en-GB" sz="2800" b="0" i="1" smtClean="0">
                            <a:latin typeface="Cambria Math" panose="02040503050406030204" pitchFamily="18" charset="0"/>
                          </a:rPr>
                        </m:ctrlPr>
                      </m:dPr>
                      <m:e>
                        <m:r>
                          <a:rPr lang="en-GB" sz="2800" b="0" i="1" smtClean="0">
                            <a:latin typeface="Cambria Math" panose="02040503050406030204" pitchFamily="18" charset="0"/>
                          </a:rPr>
                          <m:t>…</m:t>
                        </m:r>
                      </m:e>
                    </m:d>
                    <m:r>
                      <a:rPr lang="en-GB" sz="2800" b="0" i="1" smtClean="0">
                        <a:latin typeface="Cambria Math" panose="02040503050406030204" pitchFamily="18" charset="0"/>
                      </a:rPr>
                      <m:t>−(…)</m:t>
                    </m:r>
                  </m:oMath>
                </a14:m>
                <a:r>
                  <a:rPr lang="en-GB" sz="2800" dirty="0"/>
                  <a:t> and evaluate the expression for each of the limits, top one first.</a:t>
                </a:r>
              </a:p>
            </p:txBody>
          </p:sp>
        </mc:Choice>
        <mc:Fallback xmlns="">
          <p:sp>
            <p:nvSpPr>
              <p:cNvPr id="25" name="TextBox 24">
                <a:extLst>
                  <a:ext uri="{FF2B5EF4-FFF2-40B4-BE49-F238E27FC236}">
                    <a16:creationId xmlns:a16="http://schemas.microsoft.com/office/drawing/2014/main" id="{797CC715-DBB8-F789-763A-C33CC78A939E}"/>
                  </a:ext>
                </a:extLst>
              </p:cNvPr>
              <p:cNvSpPr txBox="1">
                <a:spLocks noRot="1" noChangeAspect="1" noMove="1" noResize="1" noEditPoints="1" noAdjustHandles="1" noChangeArrowheads="1" noChangeShapeType="1" noTextEdit="1"/>
              </p:cNvSpPr>
              <p:nvPr/>
            </p:nvSpPr>
            <p:spPr>
              <a:xfrm>
                <a:off x="6600056" y="5419065"/>
                <a:ext cx="5256583" cy="1384995"/>
              </a:xfrm>
              <a:prstGeom prst="rect">
                <a:avLst/>
              </a:prstGeom>
              <a:blipFill>
                <a:blip r:embed="rId7"/>
                <a:stretch>
                  <a:fillRect l="-2088" t="-4405" r="-3596" b="-11894"/>
                </a:stretch>
              </a:blipFill>
            </p:spPr>
            <p:txBody>
              <a:bodyPr/>
              <a:lstStyle/>
              <a:p>
                <a:r>
                  <a:rPr lang="en-GB">
                    <a:noFill/>
                  </a:rPr>
                  <a:t> </a:t>
                </a:r>
              </a:p>
            </p:txBody>
          </p:sp>
        </mc:Fallback>
      </mc:AlternateContent>
    </p:spTree>
    <p:extLst>
      <p:ext uri="{BB962C8B-B14F-4D97-AF65-F5344CB8AC3E}">
        <p14:creationId xmlns:p14="http://schemas.microsoft.com/office/powerpoint/2010/main" val="46820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par>
                          <p:cTn id="18" fill="hold">
                            <p:stCondLst>
                              <p:cond delay="0"/>
                            </p:stCondLst>
                            <p:childTnLst>
                              <p:par>
                                <p:cTn id="19" presetID="22" presetClass="entr" presetSubtype="2"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right)">
                                      <p:cBhvr>
                                        <p:cTn id="21" dur="500"/>
                                        <p:tgtEl>
                                          <p:spTgt spid="13"/>
                                        </p:tgtEl>
                                      </p:cBhvr>
                                    </p:animEffect>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par>
                          <p:cTn id="29" fill="hold">
                            <p:stCondLst>
                              <p:cond delay="0"/>
                            </p:stCondLst>
                            <p:childTnLst>
                              <p:par>
                                <p:cTn id="30" presetID="22" presetClass="entr" presetSubtype="4"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par>
                          <p:cTn id="33" fill="hold">
                            <p:stCondLst>
                              <p:cond delay="500"/>
                            </p:stCondLst>
                            <p:childTnLst>
                              <p:par>
                                <p:cTn id="34" presetID="1" presetClass="entr" presetSubtype="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15" grpId="0"/>
      <p:bldP spid="17" grpId="0"/>
      <p:bldP spid="21"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3" name="TextBox 52"/>
              <p:cNvSpPr txBox="1"/>
              <p:nvPr/>
            </p:nvSpPr>
            <p:spPr>
              <a:xfrm>
                <a:off x="5663952" y="706944"/>
                <a:ext cx="3888432" cy="136280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Sup>
                        <m:sSubSupPr>
                          <m:ctrlPr>
                            <a:rPr lang="en-GB" sz="8000" i="1">
                              <a:latin typeface="Cambria Math" panose="02040503050406030204" pitchFamily="18" charset="0"/>
                            </a:rPr>
                          </m:ctrlPr>
                        </m:sSubSupPr>
                        <m:e>
                          <m:r>
                            <a:rPr lang="en-GB" sz="8000" i="1">
                              <a:latin typeface="Cambria Math" panose="02040503050406030204" pitchFamily="18" charset="0"/>
                            </a:rPr>
                            <m:t>= </m:t>
                          </m:r>
                          <m:d>
                            <m:dPr>
                              <m:begChr m:val="["/>
                              <m:endChr m:val="]"/>
                              <m:ctrlPr>
                                <a:rPr lang="en-GB" sz="8000" i="1">
                                  <a:latin typeface="Cambria Math" panose="02040503050406030204" pitchFamily="18" charset="0"/>
                                </a:rPr>
                              </m:ctrlPr>
                            </m:dPr>
                            <m:e>
                              <m:sSup>
                                <m:sSupPr>
                                  <m:ctrlPr>
                                    <a:rPr lang="en-GB" sz="8000" i="1">
                                      <a:latin typeface="Cambria Math" panose="02040503050406030204" pitchFamily="18" charset="0"/>
                                    </a:rPr>
                                  </m:ctrlPr>
                                </m:sSupPr>
                                <m:e>
                                  <m:r>
                                    <a:rPr lang="en-GB" sz="8000" i="1">
                                      <a:latin typeface="Cambria Math" panose="02040503050406030204" pitchFamily="18" charset="0"/>
                                    </a:rPr>
                                    <m:t>𝑥</m:t>
                                  </m:r>
                                </m:e>
                                <m:sup>
                                  <m:r>
                                    <a:rPr lang="en-GB" sz="8000" i="1">
                                      <a:latin typeface="Cambria Math" panose="02040503050406030204" pitchFamily="18" charset="0"/>
                                    </a:rPr>
                                    <m:t>4</m:t>
                                  </m:r>
                                </m:sup>
                              </m:sSup>
                            </m:e>
                          </m:d>
                        </m:e>
                        <m:sub>
                          <m:r>
                            <a:rPr lang="en-GB" sz="8000" i="1">
                              <a:latin typeface="Cambria Math" panose="02040503050406030204" pitchFamily="18" charset="0"/>
                            </a:rPr>
                            <m:t>1</m:t>
                          </m:r>
                        </m:sub>
                        <m:sup>
                          <m:r>
                            <a:rPr lang="en-GB" sz="8000" i="1">
                              <a:latin typeface="Cambria Math" panose="02040503050406030204" pitchFamily="18" charset="0"/>
                            </a:rPr>
                            <m:t>5</m:t>
                          </m:r>
                        </m:sup>
                      </m:sSubSup>
                    </m:oMath>
                  </m:oMathPara>
                </a14:m>
                <a:br>
                  <a:rPr lang="en-GB" sz="8000" dirty="0"/>
                </a:br>
                <a:endParaRPr lang="en-GB" sz="8000" dirty="0"/>
              </a:p>
            </p:txBody>
          </p:sp>
        </mc:Choice>
        <mc:Fallback xmlns="">
          <p:sp>
            <p:nvSpPr>
              <p:cNvPr id="53" name="TextBox 52"/>
              <p:cNvSpPr txBox="1">
                <a:spLocks noRot="1" noChangeAspect="1" noMove="1" noResize="1" noEditPoints="1" noAdjustHandles="1" noChangeArrowheads="1" noChangeShapeType="1" noTextEdit="1"/>
              </p:cNvSpPr>
              <p:nvPr/>
            </p:nvSpPr>
            <p:spPr>
              <a:xfrm>
                <a:off x="5663952" y="706944"/>
                <a:ext cx="3888432" cy="1362809"/>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5740342" y="4383494"/>
                <a:ext cx="3309969" cy="132343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8000" i="1">
                          <a:latin typeface="Cambria Math" panose="02040503050406030204" pitchFamily="18" charset="0"/>
                        </a:rPr>
                        <m:t>=</m:t>
                      </m:r>
                      <m:r>
                        <a:rPr lang="en-GB" sz="8000" b="1" i="1">
                          <a:latin typeface="Cambria Math" panose="02040503050406030204" pitchFamily="18" charset="0"/>
                        </a:rPr>
                        <m:t>𝟔𝟐𝟒</m:t>
                      </m:r>
                    </m:oMath>
                  </m:oMathPara>
                </a14:m>
                <a:endParaRPr lang="en-GB" sz="8000" b="1" dirty="0"/>
              </a:p>
            </p:txBody>
          </p:sp>
        </mc:Choice>
        <mc:Fallback xmlns="">
          <p:sp>
            <p:nvSpPr>
              <p:cNvPr id="54" name="TextBox 53"/>
              <p:cNvSpPr txBox="1">
                <a:spLocks noRot="1" noChangeAspect="1" noMove="1" noResize="1" noEditPoints="1" noAdjustHandles="1" noChangeArrowheads="1" noChangeShapeType="1" noTextEdit="1"/>
              </p:cNvSpPr>
              <p:nvPr/>
            </p:nvSpPr>
            <p:spPr>
              <a:xfrm>
                <a:off x="5740342" y="4383494"/>
                <a:ext cx="3309969" cy="1323439"/>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5663952" y="2564904"/>
                <a:ext cx="6264696" cy="132343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8000" i="1">
                          <a:solidFill>
                            <a:prstClr val="black"/>
                          </a:solidFill>
                          <a:latin typeface="Cambria Math" panose="02040503050406030204" pitchFamily="18" charset="0"/>
                        </a:rPr>
                        <m:t>=</m:t>
                      </m:r>
                      <m:d>
                        <m:dPr>
                          <m:ctrlPr>
                            <a:rPr lang="en-GB" sz="8000" i="1">
                              <a:solidFill>
                                <a:prstClr val="black"/>
                              </a:solidFill>
                              <a:latin typeface="Cambria Math" panose="02040503050406030204" pitchFamily="18" charset="0"/>
                            </a:rPr>
                          </m:ctrlPr>
                        </m:dPr>
                        <m:e>
                          <m:sSup>
                            <m:sSupPr>
                              <m:ctrlPr>
                                <a:rPr lang="en-GB" sz="8000" i="1">
                                  <a:solidFill>
                                    <a:prstClr val="black"/>
                                  </a:solidFill>
                                  <a:latin typeface="Cambria Math" panose="02040503050406030204" pitchFamily="18" charset="0"/>
                                </a:rPr>
                              </m:ctrlPr>
                            </m:sSupPr>
                            <m:e>
                              <m:r>
                                <a:rPr lang="en-GB" sz="8000" i="1">
                                  <a:solidFill>
                                    <a:prstClr val="black"/>
                                  </a:solidFill>
                                  <a:latin typeface="Cambria Math" panose="02040503050406030204" pitchFamily="18" charset="0"/>
                                </a:rPr>
                                <m:t>5</m:t>
                              </m:r>
                            </m:e>
                            <m:sup>
                              <m:r>
                                <a:rPr lang="en-GB" sz="8000" i="1">
                                  <a:solidFill>
                                    <a:prstClr val="black"/>
                                  </a:solidFill>
                                  <a:latin typeface="Cambria Math" panose="02040503050406030204" pitchFamily="18" charset="0"/>
                                </a:rPr>
                                <m:t>4</m:t>
                              </m:r>
                            </m:sup>
                          </m:sSup>
                        </m:e>
                      </m:d>
                      <m:r>
                        <a:rPr lang="en-GB" sz="8000" i="1">
                          <a:solidFill>
                            <a:prstClr val="black"/>
                          </a:solidFill>
                          <a:latin typeface="Cambria Math" panose="02040503050406030204" pitchFamily="18" charset="0"/>
                        </a:rPr>
                        <m:t>−</m:t>
                      </m:r>
                      <m:d>
                        <m:dPr>
                          <m:ctrlPr>
                            <a:rPr lang="en-GB" sz="8000" i="1">
                              <a:solidFill>
                                <a:prstClr val="black"/>
                              </a:solidFill>
                              <a:latin typeface="Cambria Math" panose="02040503050406030204" pitchFamily="18" charset="0"/>
                            </a:rPr>
                          </m:ctrlPr>
                        </m:dPr>
                        <m:e>
                          <m:sSup>
                            <m:sSupPr>
                              <m:ctrlPr>
                                <a:rPr lang="en-GB" sz="8000" i="1">
                                  <a:solidFill>
                                    <a:prstClr val="black"/>
                                  </a:solidFill>
                                  <a:latin typeface="Cambria Math" panose="02040503050406030204" pitchFamily="18" charset="0"/>
                                </a:rPr>
                              </m:ctrlPr>
                            </m:sSupPr>
                            <m:e>
                              <m:r>
                                <a:rPr lang="en-GB" sz="8000" i="1">
                                  <a:solidFill>
                                    <a:prstClr val="black"/>
                                  </a:solidFill>
                                  <a:latin typeface="Cambria Math" panose="02040503050406030204" pitchFamily="18" charset="0"/>
                                </a:rPr>
                                <m:t>1</m:t>
                              </m:r>
                            </m:e>
                            <m:sup>
                              <m:r>
                                <a:rPr lang="en-GB" sz="8000" i="1">
                                  <a:solidFill>
                                    <a:prstClr val="black"/>
                                  </a:solidFill>
                                  <a:latin typeface="Cambria Math" panose="02040503050406030204" pitchFamily="18" charset="0"/>
                                </a:rPr>
                                <m:t>4</m:t>
                              </m:r>
                            </m:sup>
                          </m:sSup>
                        </m:e>
                      </m:d>
                    </m:oMath>
                  </m:oMathPara>
                </a14:m>
                <a:endParaRPr lang="en-GB" sz="8000" dirty="0"/>
              </a:p>
            </p:txBody>
          </p:sp>
        </mc:Choice>
        <mc:Fallback xmlns="">
          <p:sp>
            <p:nvSpPr>
              <p:cNvPr id="6" name="Rectangle 5"/>
              <p:cNvSpPr>
                <a:spLocks noRot="1" noChangeAspect="1" noMove="1" noResize="1" noEditPoints="1" noAdjustHandles="1" noChangeArrowheads="1" noChangeShapeType="1" noTextEdit="1"/>
              </p:cNvSpPr>
              <p:nvPr/>
            </p:nvSpPr>
            <p:spPr>
              <a:xfrm>
                <a:off x="5663952" y="2564904"/>
                <a:ext cx="6264696" cy="1323439"/>
              </a:xfrm>
              <a:prstGeom prst="rect">
                <a:avLst/>
              </a:prstGeom>
              <a:blipFill>
                <a:blip r:embed="rId4"/>
                <a:stretch>
                  <a:fillRect/>
                </a:stretch>
              </a:blipFill>
            </p:spPr>
            <p:txBody>
              <a:bodyPr/>
              <a:lstStyle/>
              <a:p>
                <a:r>
                  <a:rPr lang="en-GB">
                    <a:noFill/>
                  </a:rPr>
                  <a:t> </a:t>
                </a:r>
              </a:p>
            </p:txBody>
          </p:sp>
        </mc:Fallback>
      </mc:AlternateContent>
      <p:grpSp>
        <p:nvGrpSpPr>
          <p:cNvPr id="36" name="Group 35"/>
          <p:cNvGrpSpPr/>
          <p:nvPr/>
        </p:nvGrpSpPr>
        <p:grpSpPr>
          <a:xfrm>
            <a:off x="479376" y="3049326"/>
            <a:ext cx="4941024" cy="3638826"/>
            <a:chOff x="2891744" y="3926397"/>
            <a:chExt cx="2239527" cy="1635753"/>
          </a:xfrm>
        </p:grpSpPr>
        <p:grpSp>
          <p:nvGrpSpPr>
            <p:cNvPr id="37" name="Group 36"/>
            <p:cNvGrpSpPr/>
            <p:nvPr/>
          </p:nvGrpSpPr>
          <p:grpSpPr>
            <a:xfrm>
              <a:off x="3112506" y="4015121"/>
              <a:ext cx="2018765" cy="1547029"/>
              <a:chOff x="3112506" y="4015121"/>
              <a:chExt cx="2018765" cy="1547029"/>
            </a:xfrm>
          </p:grpSpPr>
          <p:cxnSp>
            <p:nvCxnSpPr>
              <p:cNvPr id="39" name="Straight Arrow Connector 38"/>
              <p:cNvCxnSpPr/>
              <p:nvPr/>
            </p:nvCxnSpPr>
            <p:spPr>
              <a:xfrm flipV="1">
                <a:off x="3112506" y="4123457"/>
                <a:ext cx="0" cy="1152128"/>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3112506" y="5275585"/>
                <a:ext cx="1728192" cy="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4753455" y="5117718"/>
                    <a:ext cx="377816" cy="29054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𝑥</m:t>
                          </m:r>
                        </m:oMath>
                      </m:oMathPara>
                    </a14:m>
                    <a:endParaRPr lang="en-GB" sz="3600" dirty="0"/>
                  </a:p>
                </p:txBody>
              </p:sp>
            </mc:Choice>
            <mc:Fallback xmlns="">
              <p:sp>
                <p:nvSpPr>
                  <p:cNvPr id="42" name="TextBox 41"/>
                  <p:cNvSpPr txBox="1">
                    <a:spLocks noRot="1" noChangeAspect="1" noMove="1" noResize="1" noEditPoints="1" noAdjustHandles="1" noChangeArrowheads="1" noChangeShapeType="1" noTextEdit="1"/>
                  </p:cNvSpPr>
                  <p:nvPr/>
                </p:nvSpPr>
                <p:spPr>
                  <a:xfrm>
                    <a:off x="4753455" y="5117718"/>
                    <a:ext cx="377816" cy="290544"/>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3182034" y="4896495"/>
                    <a:ext cx="1317154" cy="2352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i="1">
                              <a:solidFill>
                                <a:schemeClr val="bg1"/>
                              </a:solidFill>
                              <a:latin typeface="Cambria Math" panose="02040503050406030204" pitchFamily="18" charset="0"/>
                            </a:rPr>
                            <m:t>𝐴𝑟𝑒𝑎</m:t>
                          </m:r>
                          <m:r>
                            <a:rPr lang="en-GB" sz="2800" i="1">
                              <a:solidFill>
                                <a:schemeClr val="bg1"/>
                              </a:solidFill>
                              <a:latin typeface="Cambria Math" panose="02040503050406030204" pitchFamily="18" charset="0"/>
                            </a:rPr>
                            <m:t>=</m:t>
                          </m:r>
                          <m:r>
                            <a:rPr lang="en-GB" sz="2800" i="1">
                              <a:solidFill>
                                <a:schemeClr val="bg1"/>
                              </a:solidFill>
                              <a:latin typeface="Cambria Math" panose="02040503050406030204" pitchFamily="18" charset="0"/>
                            </a:rPr>
                            <m:t>𝑑𝑖𝑠𝑡𝑎𝑛𝑐𝑒</m:t>
                          </m:r>
                        </m:oMath>
                      </m:oMathPara>
                    </a14:m>
                    <a:endParaRPr lang="en-GB" sz="2800" dirty="0">
                      <a:solidFill>
                        <a:schemeClr val="bg1"/>
                      </a:solidFill>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3182034" y="4896495"/>
                    <a:ext cx="1317154" cy="235202"/>
                  </a:xfrm>
                  <a:prstGeom prst="rect">
                    <a:avLst/>
                  </a:prstGeom>
                  <a:blipFill>
                    <a:blip r:embed="rId6"/>
                    <a:stretch>
                      <a:fillRect/>
                    </a:stretch>
                  </a:blipFill>
                </p:spPr>
                <p:txBody>
                  <a:bodyPr/>
                  <a:lstStyle/>
                  <a:p>
                    <a:r>
                      <a:rPr lang="en-GB">
                        <a:noFill/>
                      </a:rPr>
                      <a:t> </a:t>
                    </a:r>
                  </a:p>
                </p:txBody>
              </p:sp>
            </mc:Fallback>
          </mc:AlternateContent>
          <p:sp>
            <p:nvSpPr>
              <p:cNvPr id="45" name="Freeform: Shape 25"/>
              <p:cNvSpPr/>
              <p:nvPr/>
            </p:nvSpPr>
            <p:spPr>
              <a:xfrm>
                <a:off x="3114675" y="4015121"/>
                <a:ext cx="1457325" cy="1257300"/>
              </a:xfrm>
              <a:custGeom>
                <a:avLst/>
                <a:gdLst>
                  <a:gd name="connsiteX0" fmla="*/ 0 w 1457325"/>
                  <a:gd name="connsiteY0" fmla="*/ 1257300 h 1257300"/>
                  <a:gd name="connsiteX1" fmla="*/ 552450 w 1457325"/>
                  <a:gd name="connsiteY1" fmla="*/ 990600 h 1257300"/>
                  <a:gd name="connsiteX2" fmla="*/ 1066800 w 1457325"/>
                  <a:gd name="connsiteY2" fmla="*/ 590550 h 1257300"/>
                  <a:gd name="connsiteX3" fmla="*/ 1457325 w 1457325"/>
                  <a:gd name="connsiteY3" fmla="*/ 0 h 1257300"/>
                </a:gdLst>
                <a:ahLst/>
                <a:cxnLst>
                  <a:cxn ang="0">
                    <a:pos x="connsiteX0" y="connsiteY0"/>
                  </a:cxn>
                  <a:cxn ang="0">
                    <a:pos x="connsiteX1" y="connsiteY1"/>
                  </a:cxn>
                  <a:cxn ang="0">
                    <a:pos x="connsiteX2" y="connsiteY2"/>
                  </a:cxn>
                  <a:cxn ang="0">
                    <a:pos x="connsiteX3" y="connsiteY3"/>
                  </a:cxn>
                </a:cxnLst>
                <a:rect l="l" t="t" r="r" b="b"/>
                <a:pathLst>
                  <a:path w="1457325" h="1257300">
                    <a:moveTo>
                      <a:pt x="0" y="1257300"/>
                    </a:moveTo>
                    <a:cubicBezTo>
                      <a:pt x="187325" y="1179512"/>
                      <a:pt x="374650" y="1101725"/>
                      <a:pt x="552450" y="990600"/>
                    </a:cubicBezTo>
                    <a:cubicBezTo>
                      <a:pt x="730250" y="879475"/>
                      <a:pt x="915988" y="755650"/>
                      <a:pt x="1066800" y="590550"/>
                    </a:cubicBezTo>
                    <a:cubicBezTo>
                      <a:pt x="1217612" y="425450"/>
                      <a:pt x="1337468" y="212725"/>
                      <a:pt x="1457325" y="0"/>
                    </a:cubicBezTo>
                  </a:path>
                </a:pathLst>
              </a:cu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a:p>
            </p:txBody>
          </p:sp>
          <p:sp>
            <p:nvSpPr>
              <p:cNvPr id="47" name="Freeform: Shape 26"/>
              <p:cNvSpPr/>
              <p:nvPr/>
            </p:nvSpPr>
            <p:spPr>
              <a:xfrm>
                <a:off x="3676650" y="4205621"/>
                <a:ext cx="800100" cy="1066800"/>
              </a:xfrm>
              <a:custGeom>
                <a:avLst/>
                <a:gdLst>
                  <a:gd name="connsiteX0" fmla="*/ 0 w 800100"/>
                  <a:gd name="connsiteY0" fmla="*/ 1066800 h 1066800"/>
                  <a:gd name="connsiteX1" fmla="*/ 0 w 800100"/>
                  <a:gd name="connsiteY1" fmla="*/ 809625 h 1066800"/>
                  <a:gd name="connsiteX2" fmla="*/ 257175 w 800100"/>
                  <a:gd name="connsiteY2" fmla="*/ 619125 h 1066800"/>
                  <a:gd name="connsiteX3" fmla="*/ 457200 w 800100"/>
                  <a:gd name="connsiteY3" fmla="*/ 447675 h 1066800"/>
                  <a:gd name="connsiteX4" fmla="*/ 609600 w 800100"/>
                  <a:gd name="connsiteY4" fmla="*/ 285750 h 1066800"/>
                  <a:gd name="connsiteX5" fmla="*/ 800100 w 800100"/>
                  <a:gd name="connsiteY5" fmla="*/ 0 h 1066800"/>
                  <a:gd name="connsiteX6" fmla="*/ 800100 w 800100"/>
                  <a:gd name="connsiteY6" fmla="*/ 1066800 h 1066800"/>
                  <a:gd name="connsiteX7" fmla="*/ 0 w 800100"/>
                  <a:gd name="connsiteY7" fmla="*/ 1066800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0100" h="1066800">
                    <a:moveTo>
                      <a:pt x="0" y="1066800"/>
                    </a:moveTo>
                    <a:lnTo>
                      <a:pt x="0" y="809625"/>
                    </a:lnTo>
                    <a:lnTo>
                      <a:pt x="257175" y="619125"/>
                    </a:lnTo>
                    <a:lnTo>
                      <a:pt x="457200" y="447675"/>
                    </a:lnTo>
                    <a:lnTo>
                      <a:pt x="609600" y="285750"/>
                    </a:lnTo>
                    <a:lnTo>
                      <a:pt x="800100" y="0"/>
                    </a:lnTo>
                    <a:lnTo>
                      <a:pt x="800100" y="1066800"/>
                    </a:lnTo>
                    <a:lnTo>
                      <a:pt x="0" y="1066800"/>
                    </a:lnTo>
                    <a:close/>
                  </a:path>
                </a:pathLst>
              </a:cu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a:p>
            </p:txBody>
          </p:sp>
          <mc:AlternateContent xmlns:mc="http://schemas.openxmlformats.org/markup-compatibility/2006" xmlns:a14="http://schemas.microsoft.com/office/drawing/2010/main">
            <mc:Choice Requires="a14">
              <p:sp>
                <p:nvSpPr>
                  <p:cNvPr id="48" name="TextBox 47"/>
                  <p:cNvSpPr txBox="1"/>
                  <p:nvPr/>
                </p:nvSpPr>
                <p:spPr>
                  <a:xfrm>
                    <a:off x="3504432" y="5271606"/>
                    <a:ext cx="377816" cy="29054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1</m:t>
                          </m:r>
                        </m:oMath>
                      </m:oMathPara>
                    </a14:m>
                    <a:endParaRPr lang="en-GB" sz="3600" dirty="0"/>
                  </a:p>
                </p:txBody>
              </p:sp>
            </mc:Choice>
            <mc:Fallback xmlns="">
              <p:sp>
                <p:nvSpPr>
                  <p:cNvPr id="48" name="TextBox 47"/>
                  <p:cNvSpPr txBox="1">
                    <a:spLocks noRot="1" noChangeAspect="1" noMove="1" noResize="1" noEditPoints="1" noAdjustHandles="1" noChangeArrowheads="1" noChangeShapeType="1" noTextEdit="1"/>
                  </p:cNvSpPr>
                  <p:nvPr/>
                </p:nvSpPr>
                <p:spPr>
                  <a:xfrm>
                    <a:off x="3504432" y="5271606"/>
                    <a:ext cx="377816" cy="290544"/>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4276595" y="5271606"/>
                    <a:ext cx="377816" cy="29054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5</m:t>
                          </m:r>
                        </m:oMath>
                      </m:oMathPara>
                    </a14:m>
                    <a:endParaRPr lang="en-GB" sz="3600" dirty="0"/>
                  </a:p>
                </p:txBody>
              </p:sp>
            </mc:Choice>
            <mc:Fallback xmlns="">
              <p:sp>
                <p:nvSpPr>
                  <p:cNvPr id="50" name="TextBox 49"/>
                  <p:cNvSpPr txBox="1">
                    <a:spLocks noRot="1" noChangeAspect="1" noMove="1" noResize="1" noEditPoints="1" noAdjustHandles="1" noChangeArrowheads="1" noChangeShapeType="1" noTextEdit="1"/>
                  </p:cNvSpPr>
                  <p:nvPr/>
                </p:nvSpPr>
                <p:spPr>
                  <a:xfrm>
                    <a:off x="4276595" y="5271606"/>
                    <a:ext cx="377816" cy="290544"/>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3741279" y="4812813"/>
                    <a:ext cx="702260" cy="37355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4800" i="1">
                              <a:solidFill>
                                <a:schemeClr val="bg1"/>
                              </a:solidFill>
                              <a:latin typeface="Cambria Math" panose="02040503050406030204" pitchFamily="18" charset="0"/>
                            </a:rPr>
                            <m:t>?</m:t>
                          </m:r>
                        </m:oMath>
                      </m:oMathPara>
                    </a14:m>
                    <a:endParaRPr lang="en-GB" sz="2800" dirty="0">
                      <a:solidFill>
                        <a:schemeClr val="bg1"/>
                      </a:solidFill>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3741279" y="4812813"/>
                    <a:ext cx="702260" cy="373556"/>
                  </a:xfrm>
                  <a:prstGeom prst="rect">
                    <a:avLst/>
                  </a:prstGeom>
                  <a:blipFill>
                    <a:blip r:embed="rId9"/>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38" name="TextBox 37"/>
                <p:cNvSpPr txBox="1"/>
                <p:nvPr/>
              </p:nvSpPr>
              <p:spPr>
                <a:xfrm>
                  <a:off x="2891744" y="3926397"/>
                  <a:ext cx="377816" cy="29054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3600" i="1">
                            <a:latin typeface="Cambria Math" panose="02040503050406030204" pitchFamily="18" charset="0"/>
                          </a:rPr>
                          <m:t>𝑦</m:t>
                        </m:r>
                      </m:oMath>
                    </m:oMathPara>
                  </a14:m>
                  <a:endParaRPr lang="en-GB" sz="3600" dirty="0"/>
                </a:p>
              </p:txBody>
            </p:sp>
          </mc:Choice>
          <mc:Fallback xmlns="">
            <p:sp>
              <p:nvSpPr>
                <p:cNvPr id="38" name="TextBox 37"/>
                <p:cNvSpPr txBox="1">
                  <a:spLocks noRot="1" noChangeAspect="1" noMove="1" noResize="1" noEditPoints="1" noAdjustHandles="1" noChangeArrowheads="1" noChangeShapeType="1" noTextEdit="1"/>
                </p:cNvSpPr>
                <p:nvPr/>
              </p:nvSpPr>
              <p:spPr>
                <a:xfrm>
                  <a:off x="2891744" y="3926397"/>
                  <a:ext cx="377816" cy="290544"/>
                </a:xfrm>
                <a:prstGeom prst="rect">
                  <a:avLst/>
                </a:prstGeom>
                <a:blipFill>
                  <a:blip r:embed="rId10"/>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EC3D477-4686-6F51-729D-AB5CAA3A72F1}"/>
                  </a:ext>
                </a:extLst>
              </p:cNvPr>
              <p:cNvSpPr txBox="1"/>
              <p:nvPr/>
            </p:nvSpPr>
            <p:spPr>
              <a:xfrm>
                <a:off x="913984" y="395586"/>
                <a:ext cx="4233416" cy="238417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14:m>
                  <m:oMathPara xmlns:m="http://schemas.openxmlformats.org/officeDocument/2006/math">
                    <m:oMathParaPr>
                      <m:jc m:val="centerGroup"/>
                    </m:oMathParaPr>
                    <m:oMath xmlns:m="http://schemas.openxmlformats.org/officeDocument/2006/math">
                      <m:nary>
                        <m:naryPr>
                          <m:ctrlPr>
                            <a:rPr lang="en-GB" sz="6600" i="1" smtClean="0">
                              <a:latin typeface="Cambria Math" panose="02040503050406030204" pitchFamily="18" charset="0"/>
                            </a:rPr>
                          </m:ctrlPr>
                        </m:naryPr>
                        <m:sub>
                          <m:r>
                            <a:rPr lang="en-GB" sz="6600" i="1">
                              <a:latin typeface="Cambria Math" panose="02040503050406030204" pitchFamily="18" charset="0"/>
                            </a:rPr>
                            <m:t>1</m:t>
                          </m:r>
                        </m:sub>
                        <m:sup>
                          <m:r>
                            <a:rPr lang="en-GB" sz="6600" i="1">
                              <a:latin typeface="Cambria Math" panose="02040503050406030204" pitchFamily="18" charset="0"/>
                            </a:rPr>
                            <m:t>5</m:t>
                          </m:r>
                        </m:sup>
                        <m:e>
                          <m:r>
                            <a:rPr lang="en-GB" sz="6600" i="1">
                              <a:latin typeface="Cambria Math" panose="02040503050406030204" pitchFamily="18" charset="0"/>
                            </a:rPr>
                            <m:t>4</m:t>
                          </m:r>
                          <m:sSup>
                            <m:sSupPr>
                              <m:ctrlPr>
                                <a:rPr lang="en-GB" sz="6600" i="1">
                                  <a:latin typeface="Cambria Math" panose="02040503050406030204" pitchFamily="18" charset="0"/>
                                </a:rPr>
                              </m:ctrlPr>
                            </m:sSupPr>
                            <m:e>
                              <m:r>
                                <a:rPr lang="en-GB" sz="6600" i="1">
                                  <a:latin typeface="Cambria Math" panose="02040503050406030204" pitchFamily="18" charset="0"/>
                                </a:rPr>
                                <m:t>𝑥</m:t>
                              </m:r>
                            </m:e>
                            <m:sup>
                              <m:r>
                                <a:rPr lang="en-GB" sz="6600" i="1">
                                  <a:latin typeface="Cambria Math" panose="02040503050406030204" pitchFamily="18" charset="0"/>
                                </a:rPr>
                                <m:t>3</m:t>
                              </m:r>
                            </m:sup>
                          </m:sSup>
                          <m:r>
                            <a:rPr lang="en-GB" sz="6600" i="1">
                              <a:latin typeface="Cambria Math" panose="02040503050406030204" pitchFamily="18" charset="0"/>
                            </a:rPr>
                            <m:t> </m:t>
                          </m:r>
                          <m:r>
                            <a:rPr lang="en-GB" sz="6600" i="1">
                              <a:latin typeface="Cambria Math" panose="02040503050406030204" pitchFamily="18" charset="0"/>
                            </a:rPr>
                            <m:t>𝑑𝑥</m:t>
                          </m:r>
                        </m:e>
                      </m:nary>
                    </m:oMath>
                  </m:oMathPara>
                </a14:m>
                <a:endParaRPr lang="en-GB" sz="6600" dirty="0"/>
              </a:p>
            </p:txBody>
          </p:sp>
        </mc:Choice>
        <mc:Fallback xmlns="">
          <p:sp>
            <p:nvSpPr>
              <p:cNvPr id="5" name="TextBox 4">
                <a:extLst>
                  <a:ext uri="{FF2B5EF4-FFF2-40B4-BE49-F238E27FC236}">
                    <a16:creationId xmlns:a16="http://schemas.microsoft.com/office/drawing/2014/main" id="{FEC3D477-4686-6F51-729D-AB5CAA3A72F1}"/>
                  </a:ext>
                </a:extLst>
              </p:cNvPr>
              <p:cNvSpPr txBox="1">
                <a:spLocks noRot="1" noChangeAspect="1" noMove="1" noResize="1" noEditPoints="1" noAdjustHandles="1" noChangeArrowheads="1" noChangeShapeType="1" noTextEdit="1"/>
              </p:cNvSpPr>
              <p:nvPr/>
            </p:nvSpPr>
            <p:spPr>
              <a:xfrm>
                <a:off x="913984" y="395586"/>
                <a:ext cx="4233416" cy="2384179"/>
              </a:xfrm>
              <a:prstGeom prst="rect">
                <a:avLst/>
              </a:prstGeom>
              <a:blipFill>
                <a:blip r:embed="rId11"/>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28195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6600056" y="332656"/>
                <a:ext cx="4677960" cy="2218171"/>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Sup>
                        <m:sSubSupPr>
                          <m:ctrlPr>
                            <a:rPr lang="en-GB" sz="5400" i="1" smtClean="0">
                              <a:latin typeface="Cambria Math" panose="02040503050406030204" pitchFamily="18" charset="0"/>
                            </a:rPr>
                          </m:ctrlPr>
                        </m:sSubSupPr>
                        <m:e>
                          <m:r>
                            <a:rPr lang="en-GB" sz="5400" b="0" i="1" smtClean="0">
                              <a:latin typeface="Cambria Math" panose="02040503050406030204" pitchFamily="18" charset="0"/>
                            </a:rPr>
                            <m:t>=</m:t>
                          </m:r>
                          <m:d>
                            <m:dPr>
                              <m:begChr m:val="["/>
                              <m:endChr m:val="]"/>
                              <m:ctrlPr>
                                <a:rPr lang="en-GB" sz="5400" i="1">
                                  <a:latin typeface="Cambria Math" panose="02040503050406030204" pitchFamily="18" charset="0"/>
                                </a:rPr>
                              </m:ctrlPr>
                            </m:dPr>
                            <m:e>
                              <m:f>
                                <m:fPr>
                                  <m:ctrlPr>
                                    <a:rPr lang="en-GB" sz="5400" i="1">
                                      <a:latin typeface="Cambria Math" panose="02040503050406030204" pitchFamily="18" charset="0"/>
                                    </a:rPr>
                                  </m:ctrlPr>
                                </m:fPr>
                                <m:num>
                                  <m:r>
                                    <a:rPr lang="en-GB" sz="5400" i="1">
                                      <a:latin typeface="Cambria Math" panose="02040503050406030204" pitchFamily="18" charset="0"/>
                                    </a:rPr>
                                    <m:t>1</m:t>
                                  </m:r>
                                </m:num>
                                <m:den>
                                  <m:r>
                                    <a:rPr lang="en-GB" sz="5400" i="1">
                                      <a:latin typeface="Cambria Math" panose="02040503050406030204" pitchFamily="18" charset="0"/>
                                    </a:rPr>
                                    <m:t>3</m:t>
                                  </m:r>
                                </m:den>
                              </m:f>
                              <m:sSup>
                                <m:sSupPr>
                                  <m:ctrlPr>
                                    <a:rPr lang="en-GB" sz="5400" i="1">
                                      <a:latin typeface="Cambria Math" panose="02040503050406030204" pitchFamily="18" charset="0"/>
                                    </a:rPr>
                                  </m:ctrlPr>
                                </m:sSupPr>
                                <m:e>
                                  <m:r>
                                    <a:rPr lang="en-GB" sz="5400" i="1">
                                      <a:latin typeface="Cambria Math" panose="02040503050406030204" pitchFamily="18" charset="0"/>
                                    </a:rPr>
                                    <m:t>𝑥</m:t>
                                  </m:r>
                                </m:e>
                                <m:sup>
                                  <m:r>
                                    <a:rPr lang="en-GB" sz="5400" i="1">
                                      <a:latin typeface="Cambria Math" panose="02040503050406030204" pitchFamily="18" charset="0"/>
                                    </a:rPr>
                                    <m:t>3</m:t>
                                  </m:r>
                                </m:sup>
                              </m:sSup>
                              <m:r>
                                <a:rPr lang="en-GB" sz="5400" i="1">
                                  <a:latin typeface="Cambria Math" panose="02040503050406030204" pitchFamily="18" charset="0"/>
                                </a:rPr>
                                <m:t>+</m:t>
                              </m:r>
                              <m:r>
                                <a:rPr lang="en-GB" sz="5400" i="1">
                                  <a:latin typeface="Cambria Math" panose="02040503050406030204" pitchFamily="18" charset="0"/>
                                </a:rPr>
                                <m:t>𝑥</m:t>
                              </m:r>
                            </m:e>
                          </m:d>
                        </m:e>
                        <m:sub>
                          <m:r>
                            <a:rPr lang="en-GB" sz="5400" i="1">
                              <a:latin typeface="Cambria Math" panose="02040503050406030204" pitchFamily="18" charset="0"/>
                            </a:rPr>
                            <m:t>−3</m:t>
                          </m:r>
                        </m:sub>
                        <m:sup>
                          <m:r>
                            <a:rPr lang="en-GB" sz="5400" i="1">
                              <a:latin typeface="Cambria Math" panose="02040503050406030204" pitchFamily="18" charset="0"/>
                            </a:rPr>
                            <m:t>3</m:t>
                          </m:r>
                        </m:sup>
                      </m:sSubSup>
                    </m:oMath>
                  </m:oMathPara>
                </a14:m>
                <a:br>
                  <a:rPr lang="en-GB" sz="5400" i="1" dirty="0">
                    <a:latin typeface="Cambria Math" panose="02040503050406030204" pitchFamily="18" charset="0"/>
                  </a:rPr>
                </a:br>
                <a:endParaRPr lang="en-GB" sz="5400" dirty="0"/>
              </a:p>
            </p:txBody>
          </p:sp>
        </mc:Choice>
        <mc:Fallback xmlns="">
          <p:sp>
            <p:nvSpPr>
              <p:cNvPr id="6" name="TextBox 5"/>
              <p:cNvSpPr txBox="1">
                <a:spLocks noRot="1" noChangeAspect="1" noMove="1" noResize="1" noEditPoints="1" noAdjustHandles="1" noChangeArrowheads="1" noChangeShapeType="1" noTextEdit="1"/>
              </p:cNvSpPr>
              <p:nvPr/>
            </p:nvSpPr>
            <p:spPr>
              <a:xfrm>
                <a:off x="6600056" y="332656"/>
                <a:ext cx="4677960" cy="2218171"/>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535152C-3D32-5B13-949B-CBC78AF6220B}"/>
                  </a:ext>
                </a:extLst>
              </p:cNvPr>
              <p:cNvSpPr txBox="1"/>
              <p:nvPr/>
            </p:nvSpPr>
            <p:spPr>
              <a:xfrm>
                <a:off x="913984" y="395586"/>
                <a:ext cx="4965992" cy="237481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14:m>
                  <m:oMathPara xmlns:m="http://schemas.openxmlformats.org/officeDocument/2006/math">
                    <m:oMathParaPr>
                      <m:jc m:val="centerGroup"/>
                    </m:oMathParaPr>
                    <m:oMath xmlns:m="http://schemas.openxmlformats.org/officeDocument/2006/math">
                      <m:nary>
                        <m:naryPr>
                          <m:ctrlPr>
                            <a:rPr lang="en-GB" sz="6600" i="1">
                              <a:latin typeface="Cambria Math" panose="02040503050406030204" pitchFamily="18" charset="0"/>
                            </a:rPr>
                          </m:ctrlPr>
                        </m:naryPr>
                        <m:sub>
                          <m:r>
                            <m:rPr>
                              <m:brk m:alnAt="23"/>
                            </m:rPr>
                            <a:rPr lang="en-GB" sz="6600" i="1">
                              <a:latin typeface="Cambria Math" panose="02040503050406030204" pitchFamily="18" charset="0"/>
                            </a:rPr>
                            <m:t>−</m:t>
                          </m:r>
                          <m:r>
                            <a:rPr lang="en-GB" sz="6600" i="1">
                              <a:latin typeface="Cambria Math" panose="02040503050406030204" pitchFamily="18" charset="0"/>
                            </a:rPr>
                            <m:t>3</m:t>
                          </m:r>
                        </m:sub>
                        <m:sup>
                          <m:r>
                            <a:rPr lang="en-GB" sz="6600" i="1">
                              <a:latin typeface="Cambria Math" panose="02040503050406030204" pitchFamily="18" charset="0"/>
                            </a:rPr>
                            <m:t>3</m:t>
                          </m:r>
                        </m:sup>
                        <m:e>
                          <m:sSup>
                            <m:sSupPr>
                              <m:ctrlPr>
                                <a:rPr lang="en-GB" sz="6600" i="1">
                                  <a:latin typeface="Cambria Math" panose="02040503050406030204" pitchFamily="18" charset="0"/>
                                </a:rPr>
                              </m:ctrlPr>
                            </m:sSupPr>
                            <m:e>
                              <m:r>
                                <a:rPr lang="en-GB" sz="6600" i="1">
                                  <a:latin typeface="Cambria Math" panose="02040503050406030204" pitchFamily="18" charset="0"/>
                                </a:rPr>
                                <m:t>𝑥</m:t>
                              </m:r>
                            </m:e>
                            <m:sup>
                              <m:r>
                                <a:rPr lang="en-GB" sz="6600" i="1">
                                  <a:latin typeface="Cambria Math" panose="02040503050406030204" pitchFamily="18" charset="0"/>
                                </a:rPr>
                                <m:t>2</m:t>
                              </m:r>
                            </m:sup>
                          </m:sSup>
                          <m:r>
                            <a:rPr lang="en-GB" sz="6600" i="1">
                              <a:latin typeface="Cambria Math" panose="02040503050406030204" pitchFamily="18" charset="0"/>
                            </a:rPr>
                            <m:t>+1 </m:t>
                          </m:r>
                          <m:r>
                            <a:rPr lang="en-GB" sz="6600" i="1">
                              <a:latin typeface="Cambria Math" panose="02040503050406030204" pitchFamily="18" charset="0"/>
                            </a:rPr>
                            <m:t>𝑑𝑥</m:t>
                          </m:r>
                        </m:e>
                      </m:nary>
                    </m:oMath>
                  </m:oMathPara>
                </a14:m>
                <a:endParaRPr lang="en-GB" sz="6600" dirty="0"/>
              </a:p>
            </p:txBody>
          </p:sp>
        </mc:Choice>
        <mc:Fallback xmlns="">
          <p:sp>
            <p:nvSpPr>
              <p:cNvPr id="5" name="TextBox 4">
                <a:extLst>
                  <a:ext uri="{FF2B5EF4-FFF2-40B4-BE49-F238E27FC236}">
                    <a16:creationId xmlns:a16="http://schemas.microsoft.com/office/drawing/2014/main" id="{6535152C-3D32-5B13-949B-CBC78AF6220B}"/>
                  </a:ext>
                </a:extLst>
              </p:cNvPr>
              <p:cNvSpPr txBox="1">
                <a:spLocks noRot="1" noChangeAspect="1" noMove="1" noResize="1" noEditPoints="1" noAdjustHandles="1" noChangeArrowheads="1" noChangeShapeType="1" noTextEdit="1"/>
              </p:cNvSpPr>
              <p:nvPr/>
            </p:nvSpPr>
            <p:spPr>
              <a:xfrm>
                <a:off x="913984" y="395586"/>
                <a:ext cx="4965992" cy="2374817"/>
              </a:xfrm>
              <a:prstGeom prst="rect">
                <a:avLst/>
              </a:prstGeom>
              <a:blipFill>
                <a:blip r:embed="rId3"/>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697CC35-DE13-5D6A-AEE5-53B0CB16BBBD}"/>
                  </a:ext>
                </a:extLst>
              </p:cNvPr>
              <p:cNvSpPr txBox="1"/>
              <p:nvPr/>
            </p:nvSpPr>
            <p:spPr>
              <a:xfrm>
                <a:off x="3038128" y="4799577"/>
                <a:ext cx="3600400" cy="8310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=12−−12</m:t>
                      </m:r>
                    </m:oMath>
                  </m:oMathPara>
                </a14:m>
                <a:br>
                  <a:rPr kumimoji="0" lang="en-GB" sz="4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a:br>
                <a:endParaRPr lang="en-GB" sz="3600" dirty="0"/>
              </a:p>
            </p:txBody>
          </p:sp>
        </mc:Choice>
        <mc:Fallback xmlns="">
          <p:sp>
            <p:nvSpPr>
              <p:cNvPr id="11" name="TextBox 10">
                <a:extLst>
                  <a:ext uri="{FF2B5EF4-FFF2-40B4-BE49-F238E27FC236}">
                    <a16:creationId xmlns:a16="http://schemas.microsoft.com/office/drawing/2014/main" id="{D697CC35-DE13-5D6A-AEE5-53B0CB16BBBD}"/>
                  </a:ext>
                </a:extLst>
              </p:cNvPr>
              <p:cNvSpPr txBox="1">
                <a:spLocks noRot="1" noChangeAspect="1" noMove="1" noResize="1" noEditPoints="1" noAdjustHandles="1" noChangeArrowheads="1" noChangeShapeType="1" noTextEdit="1"/>
              </p:cNvSpPr>
              <p:nvPr/>
            </p:nvSpPr>
            <p:spPr>
              <a:xfrm>
                <a:off x="3038128" y="4799577"/>
                <a:ext cx="3600400" cy="831061"/>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6AE240D-B24C-B3BC-0CD5-59D96BD361C6}"/>
                  </a:ext>
                </a:extLst>
              </p:cNvPr>
              <p:cNvSpPr txBox="1"/>
              <p:nvPr/>
            </p:nvSpPr>
            <p:spPr>
              <a:xfrm>
                <a:off x="3143672" y="2935514"/>
                <a:ext cx="8712968" cy="175201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4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f>
                            <m:f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en>
                          </m:f>
                          <m:sSup>
                            <m:sSup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d>
                                <m:d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e>
                              </m:d>
                            </m:e>
                            <m:sup>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sup>
                          </m:sSup>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e>
                      </m:d>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d>
                        <m:d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f>
                            <m:f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en>
                          </m:f>
                          <m:sSup>
                            <m:sSup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d>
                                <m:dPr>
                                  <m:ctrlP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e>
                              </m:d>
                            </m:e>
                            <m:sup>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sup>
                          </m:sSup>
                          <m:r>
                            <a:rPr kumimoji="0" lang="en-GB" sz="4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e>
                      </m:d>
                    </m:oMath>
                  </m:oMathPara>
                </a14:m>
                <a:endParaRPr lang="en-GB" sz="3600" dirty="0"/>
              </a:p>
            </p:txBody>
          </p:sp>
        </mc:Choice>
        <mc:Fallback xmlns="">
          <p:sp>
            <p:nvSpPr>
              <p:cNvPr id="13" name="TextBox 12">
                <a:extLst>
                  <a:ext uri="{FF2B5EF4-FFF2-40B4-BE49-F238E27FC236}">
                    <a16:creationId xmlns:a16="http://schemas.microsoft.com/office/drawing/2014/main" id="{66AE240D-B24C-B3BC-0CD5-59D96BD361C6}"/>
                  </a:ext>
                </a:extLst>
              </p:cNvPr>
              <p:cNvSpPr txBox="1">
                <a:spLocks noRot="1" noChangeAspect="1" noMove="1" noResize="1" noEditPoints="1" noAdjustHandles="1" noChangeArrowheads="1" noChangeShapeType="1" noTextEdit="1"/>
              </p:cNvSpPr>
              <p:nvPr/>
            </p:nvSpPr>
            <p:spPr>
              <a:xfrm>
                <a:off x="3143672" y="2935514"/>
                <a:ext cx="8712968" cy="1752018"/>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23FB1A1-00B3-3F0E-2E4E-D9184CF4E080}"/>
                  </a:ext>
                </a:extLst>
              </p:cNvPr>
              <p:cNvSpPr txBox="1"/>
              <p:nvPr/>
            </p:nvSpPr>
            <p:spPr>
              <a:xfrm>
                <a:off x="3038128" y="5885709"/>
                <a:ext cx="1771402" cy="83099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4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4800" b="1" i="1" u="none" strike="noStrike" kern="1200" cap="none" spc="0" normalizeH="0" baseline="0" noProof="0" smtClean="0">
                          <a:ln>
                            <a:noFill/>
                          </a:ln>
                          <a:solidFill>
                            <a:prstClr val="black"/>
                          </a:solidFill>
                          <a:effectLst/>
                          <a:uLnTx/>
                          <a:uFillTx/>
                          <a:latin typeface="Cambria Math" panose="02040503050406030204" pitchFamily="18" charset="0"/>
                        </a:rPr>
                        <m:t>𝟐𝟒</m:t>
                      </m:r>
                    </m:oMath>
                  </m:oMathPara>
                </a14:m>
                <a:endParaRPr lang="en-GB" sz="3600" b="1" dirty="0"/>
              </a:p>
            </p:txBody>
          </p:sp>
        </mc:Choice>
        <mc:Fallback xmlns="">
          <p:sp>
            <p:nvSpPr>
              <p:cNvPr id="16" name="TextBox 15">
                <a:extLst>
                  <a:ext uri="{FF2B5EF4-FFF2-40B4-BE49-F238E27FC236}">
                    <a16:creationId xmlns:a16="http://schemas.microsoft.com/office/drawing/2014/main" id="{F23FB1A1-00B3-3F0E-2E4E-D9184CF4E080}"/>
                  </a:ext>
                </a:extLst>
              </p:cNvPr>
              <p:cNvSpPr txBox="1">
                <a:spLocks noRot="1" noChangeAspect="1" noMove="1" noResize="1" noEditPoints="1" noAdjustHandles="1" noChangeArrowheads="1" noChangeShapeType="1" noTextEdit="1"/>
              </p:cNvSpPr>
              <p:nvPr/>
            </p:nvSpPr>
            <p:spPr>
              <a:xfrm>
                <a:off x="3038128" y="5885709"/>
                <a:ext cx="1771402" cy="830997"/>
              </a:xfrm>
              <a:prstGeom prst="rect">
                <a:avLst/>
              </a:prstGeom>
              <a:blipFill>
                <a:blip r:embed="rId6"/>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91772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551384" y="332656"/>
                <a:ext cx="11233248" cy="21126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3900" dirty="0"/>
                  <a:t>Given that </a:t>
                </a:r>
                <a14:m>
                  <m:oMath xmlns:m="http://schemas.openxmlformats.org/officeDocument/2006/math">
                    <m:r>
                      <a:rPr lang="en-GB" sz="3900" i="1">
                        <a:latin typeface="Cambria Math" panose="02040503050406030204" pitchFamily="18" charset="0"/>
                      </a:rPr>
                      <m:t>𝑃</m:t>
                    </m:r>
                  </m:oMath>
                </a14:m>
                <a:r>
                  <a:rPr lang="en-GB" sz="3900" dirty="0"/>
                  <a:t> is a constant and </a:t>
                </a:r>
                <a14:m>
                  <m:oMath xmlns:m="http://schemas.openxmlformats.org/officeDocument/2006/math">
                    <m:nary>
                      <m:naryPr>
                        <m:ctrlPr>
                          <a:rPr lang="en-GB" sz="3900" i="1">
                            <a:latin typeface="Cambria Math" panose="02040503050406030204" pitchFamily="18" charset="0"/>
                          </a:rPr>
                        </m:ctrlPr>
                      </m:naryPr>
                      <m:sub>
                        <m:r>
                          <a:rPr lang="en-GB" sz="3900" i="1">
                            <a:latin typeface="Cambria Math" panose="02040503050406030204" pitchFamily="18" charset="0"/>
                          </a:rPr>
                          <m:t>1</m:t>
                        </m:r>
                      </m:sub>
                      <m:sup>
                        <m:r>
                          <a:rPr lang="en-GB" sz="3900" i="1">
                            <a:latin typeface="Cambria Math" panose="02040503050406030204" pitchFamily="18" charset="0"/>
                          </a:rPr>
                          <m:t>5</m:t>
                        </m:r>
                      </m:sup>
                      <m:e>
                        <m:d>
                          <m:dPr>
                            <m:ctrlPr>
                              <a:rPr lang="en-GB" sz="3900" i="1">
                                <a:latin typeface="Cambria Math" panose="02040503050406030204" pitchFamily="18" charset="0"/>
                              </a:rPr>
                            </m:ctrlPr>
                          </m:dPr>
                          <m:e>
                            <m:r>
                              <a:rPr lang="en-GB" sz="3900" i="1">
                                <a:latin typeface="Cambria Math" panose="02040503050406030204" pitchFamily="18" charset="0"/>
                              </a:rPr>
                              <m:t>2</m:t>
                            </m:r>
                            <m:r>
                              <a:rPr lang="en-GB" sz="3900" i="1">
                                <a:latin typeface="Cambria Math" panose="02040503050406030204" pitchFamily="18" charset="0"/>
                              </a:rPr>
                              <m:t>𝑃𝑥</m:t>
                            </m:r>
                            <m:r>
                              <a:rPr lang="en-GB" sz="3900" i="1">
                                <a:latin typeface="Cambria Math" panose="02040503050406030204" pitchFamily="18" charset="0"/>
                              </a:rPr>
                              <m:t>+7</m:t>
                            </m:r>
                          </m:e>
                        </m:d>
                        <m:r>
                          <a:rPr lang="en-GB" sz="3900" i="1">
                            <a:latin typeface="Cambria Math" panose="02040503050406030204" pitchFamily="18" charset="0"/>
                          </a:rPr>
                          <m:t> </m:t>
                        </m:r>
                        <m:r>
                          <a:rPr lang="en-GB" sz="3900" i="1">
                            <a:latin typeface="Cambria Math" panose="02040503050406030204" pitchFamily="18" charset="0"/>
                          </a:rPr>
                          <m:t>𝑑𝑥</m:t>
                        </m:r>
                      </m:e>
                    </m:nary>
                    <m:r>
                      <a:rPr lang="en-GB" sz="3900" i="1">
                        <a:latin typeface="Cambria Math" panose="02040503050406030204" pitchFamily="18" charset="0"/>
                      </a:rPr>
                      <m:t>=4</m:t>
                    </m:r>
                    <m:sSup>
                      <m:sSupPr>
                        <m:ctrlPr>
                          <a:rPr lang="en-GB" sz="3900" i="1">
                            <a:latin typeface="Cambria Math" panose="02040503050406030204" pitchFamily="18" charset="0"/>
                          </a:rPr>
                        </m:ctrlPr>
                      </m:sSupPr>
                      <m:e>
                        <m:r>
                          <a:rPr lang="en-GB" sz="3900" i="1">
                            <a:latin typeface="Cambria Math" panose="02040503050406030204" pitchFamily="18" charset="0"/>
                          </a:rPr>
                          <m:t>𝑃</m:t>
                        </m:r>
                      </m:e>
                      <m:sup>
                        <m:r>
                          <a:rPr lang="en-GB" sz="3900" i="1">
                            <a:latin typeface="Cambria Math" panose="02040503050406030204" pitchFamily="18" charset="0"/>
                          </a:rPr>
                          <m:t>2</m:t>
                        </m:r>
                      </m:sup>
                    </m:sSup>
                  </m:oMath>
                </a14:m>
                <a:r>
                  <a:rPr lang="en-GB" sz="3900" dirty="0"/>
                  <a:t> </a:t>
                </a:r>
              </a:p>
              <a:p>
                <a:r>
                  <a:rPr lang="en-GB" sz="3900" dirty="0"/>
                  <a:t>show that there are two possible values for </a:t>
                </a:r>
                <a14:m>
                  <m:oMath xmlns:m="http://schemas.openxmlformats.org/officeDocument/2006/math">
                    <m:r>
                      <a:rPr lang="en-GB" sz="3900" i="1">
                        <a:latin typeface="Cambria Math" panose="02040503050406030204" pitchFamily="18" charset="0"/>
                      </a:rPr>
                      <m:t>𝑃</m:t>
                    </m:r>
                  </m:oMath>
                </a14:m>
                <a:r>
                  <a:rPr lang="en-GB" sz="3900" dirty="0"/>
                  <a:t> </a:t>
                </a:r>
              </a:p>
              <a:p>
                <a:r>
                  <a:rPr lang="en-GB" sz="3900" dirty="0"/>
                  <a:t>and find these values.</a:t>
                </a:r>
              </a:p>
            </p:txBody>
          </p:sp>
        </mc:Choice>
        <mc:Fallback xmlns="">
          <p:sp>
            <p:nvSpPr>
              <p:cNvPr id="5" name="TextBox 4"/>
              <p:cNvSpPr txBox="1">
                <a:spLocks noRot="1" noChangeAspect="1" noMove="1" noResize="1" noEditPoints="1" noAdjustHandles="1" noChangeArrowheads="1" noChangeShapeType="1" noTextEdit="1"/>
              </p:cNvSpPr>
              <p:nvPr/>
            </p:nvSpPr>
            <p:spPr>
              <a:xfrm>
                <a:off x="551384" y="332656"/>
                <a:ext cx="11233248" cy="2112630"/>
              </a:xfrm>
              <a:prstGeom prst="rect">
                <a:avLst/>
              </a:prstGeom>
              <a:blipFill>
                <a:blip r:embed="rId2"/>
                <a:stretch>
                  <a:fillRect l="-263" b="-6684"/>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757940" y="3012804"/>
                <a:ext cx="3456385" cy="64639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3600" i="1">
                          <a:latin typeface="Cambria Math" panose="02040503050406030204" pitchFamily="18" charset="0"/>
                        </a:rPr>
                        <m:t>24</m:t>
                      </m:r>
                      <m:r>
                        <a:rPr lang="en-GB" sz="3600" i="1">
                          <a:latin typeface="Cambria Math" panose="02040503050406030204" pitchFamily="18" charset="0"/>
                        </a:rPr>
                        <m:t>𝑃</m:t>
                      </m:r>
                      <m:r>
                        <a:rPr lang="en-GB" sz="3600" i="1">
                          <a:latin typeface="Cambria Math" panose="02040503050406030204" pitchFamily="18" charset="0"/>
                        </a:rPr>
                        <m:t>+28=4</m:t>
                      </m:r>
                      <m:sSup>
                        <m:sSupPr>
                          <m:ctrlPr>
                            <a:rPr lang="en-GB" sz="3600" i="1">
                              <a:latin typeface="Cambria Math" panose="02040503050406030204" pitchFamily="18" charset="0"/>
                            </a:rPr>
                          </m:ctrlPr>
                        </m:sSupPr>
                        <m:e>
                          <m:r>
                            <a:rPr lang="en-GB" sz="3600" i="1">
                              <a:latin typeface="Cambria Math" panose="02040503050406030204" pitchFamily="18" charset="0"/>
                            </a:rPr>
                            <m:t>𝑃</m:t>
                          </m:r>
                        </m:e>
                        <m:sup>
                          <m:r>
                            <a:rPr lang="en-GB" sz="3600" i="1">
                              <a:latin typeface="Cambria Math" panose="02040503050406030204" pitchFamily="18" charset="0"/>
                            </a:rPr>
                            <m:t>2</m:t>
                          </m:r>
                        </m:sup>
                      </m:sSup>
                    </m:oMath>
                  </m:oMathPara>
                </a14:m>
                <a:br>
                  <a:rPr lang="en-GB" sz="3600" i="1" dirty="0">
                    <a:latin typeface="Cambria Math" panose="02040503050406030204" pitchFamily="18" charset="0"/>
                  </a:rPr>
                </a:br>
                <a:endParaRPr lang="en-GB" sz="3600" dirty="0"/>
              </a:p>
            </p:txBody>
          </p:sp>
        </mc:Choice>
        <mc:Fallback xmlns="">
          <p:sp>
            <p:nvSpPr>
              <p:cNvPr id="6" name="TextBox 5"/>
              <p:cNvSpPr txBox="1">
                <a:spLocks noRot="1" noChangeAspect="1" noMove="1" noResize="1" noEditPoints="1" noAdjustHandles="1" noChangeArrowheads="1" noChangeShapeType="1" noTextEdit="1"/>
              </p:cNvSpPr>
              <p:nvPr/>
            </p:nvSpPr>
            <p:spPr>
              <a:xfrm>
                <a:off x="7757940" y="3012804"/>
                <a:ext cx="3456385" cy="646395"/>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4F057EC-15BC-2620-A9DB-10B5BBF08739}"/>
                  </a:ext>
                </a:extLst>
              </p:cNvPr>
              <p:cNvSpPr txBox="1"/>
              <p:nvPr/>
            </p:nvSpPr>
            <p:spPr>
              <a:xfrm>
                <a:off x="878433" y="2604654"/>
                <a:ext cx="3456385" cy="13424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nary>
                        <m:naryPr>
                          <m:ctrlP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sub>
                        <m:sup>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5</m:t>
                          </m:r>
                        </m:sup>
                        <m:e>
                          <m:d>
                            <m:dPr>
                              <m:ctrlP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𝑃𝑥</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+7</m:t>
                              </m:r>
                            </m:e>
                          </m:d>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𝑑𝑥</m:t>
                          </m:r>
                        </m:e>
                      </m:nary>
                    </m:oMath>
                  </m:oMathPara>
                </a14:m>
                <a:br>
                  <a:rPr kumimoji="0" lang="en-GB" sz="36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a:b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9" name="TextBox 8">
                <a:extLst>
                  <a:ext uri="{FF2B5EF4-FFF2-40B4-BE49-F238E27FC236}">
                    <a16:creationId xmlns:a16="http://schemas.microsoft.com/office/drawing/2014/main" id="{F4F057EC-15BC-2620-A9DB-10B5BBF08739}"/>
                  </a:ext>
                </a:extLst>
              </p:cNvPr>
              <p:cNvSpPr txBox="1">
                <a:spLocks noRot="1" noChangeAspect="1" noMove="1" noResize="1" noEditPoints="1" noAdjustHandles="1" noChangeArrowheads="1" noChangeShapeType="1" noTextEdit="1"/>
              </p:cNvSpPr>
              <p:nvPr/>
            </p:nvSpPr>
            <p:spPr>
              <a:xfrm>
                <a:off x="878433" y="2604654"/>
                <a:ext cx="3456385" cy="1342483"/>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ECF7D02-CDF5-4CFF-47F0-EFD074E8EF2C}"/>
                  </a:ext>
                </a:extLst>
              </p:cNvPr>
              <p:cNvSpPr txBox="1"/>
              <p:nvPr/>
            </p:nvSpPr>
            <p:spPr>
              <a:xfrm>
                <a:off x="771030" y="5028541"/>
                <a:ext cx="5120220" cy="64639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25</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+35</m:t>
                          </m:r>
                        </m:e>
                      </m:d>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d>
                        <m:dPr>
                          <m:ctrlP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+7</m:t>
                          </m:r>
                        </m:e>
                      </m:d>
                    </m:oMath>
                  </m:oMathPara>
                </a14:m>
                <a:br>
                  <a:rPr kumimoji="0" lang="en-GB" sz="36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a:br>
                <a:endParaRPr lang="en-GB" sz="2000" dirty="0"/>
              </a:p>
            </p:txBody>
          </p:sp>
        </mc:Choice>
        <mc:Fallback xmlns="">
          <p:sp>
            <p:nvSpPr>
              <p:cNvPr id="11" name="TextBox 10">
                <a:extLst>
                  <a:ext uri="{FF2B5EF4-FFF2-40B4-BE49-F238E27FC236}">
                    <a16:creationId xmlns:a16="http://schemas.microsoft.com/office/drawing/2014/main" id="{2ECF7D02-CDF5-4CFF-47F0-EFD074E8EF2C}"/>
                  </a:ext>
                </a:extLst>
              </p:cNvPr>
              <p:cNvSpPr txBox="1">
                <a:spLocks noRot="1" noChangeAspect="1" noMove="1" noResize="1" noEditPoints="1" noAdjustHandles="1" noChangeArrowheads="1" noChangeShapeType="1" noTextEdit="1"/>
              </p:cNvSpPr>
              <p:nvPr/>
            </p:nvSpPr>
            <p:spPr>
              <a:xfrm>
                <a:off x="771030" y="5028541"/>
                <a:ext cx="5120220" cy="646395"/>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9F5DF4B-D899-8419-1CD5-0F6710224626}"/>
                  </a:ext>
                </a:extLst>
              </p:cNvPr>
              <p:cNvSpPr txBox="1"/>
              <p:nvPr/>
            </p:nvSpPr>
            <p:spPr>
              <a:xfrm>
                <a:off x="774056" y="5879013"/>
                <a:ext cx="2729656" cy="64633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=24</m:t>
                      </m:r>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𝑃</m:t>
                      </m:r>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+28</m:t>
                      </m:r>
                    </m:oMath>
                  </m:oMathPara>
                </a14:m>
                <a:endParaRPr lang="en-GB" sz="2000" dirty="0"/>
              </a:p>
            </p:txBody>
          </p:sp>
        </mc:Choice>
        <mc:Fallback xmlns="">
          <p:sp>
            <p:nvSpPr>
              <p:cNvPr id="13" name="TextBox 12">
                <a:extLst>
                  <a:ext uri="{FF2B5EF4-FFF2-40B4-BE49-F238E27FC236}">
                    <a16:creationId xmlns:a16="http://schemas.microsoft.com/office/drawing/2014/main" id="{E9F5DF4B-D899-8419-1CD5-0F6710224626}"/>
                  </a:ext>
                </a:extLst>
              </p:cNvPr>
              <p:cNvSpPr txBox="1">
                <a:spLocks noRot="1" noChangeAspect="1" noMove="1" noResize="1" noEditPoints="1" noAdjustHandles="1" noChangeArrowheads="1" noChangeShapeType="1" noTextEdit="1"/>
              </p:cNvSpPr>
              <p:nvPr/>
            </p:nvSpPr>
            <p:spPr>
              <a:xfrm>
                <a:off x="774056" y="5879013"/>
                <a:ext cx="2729656" cy="646331"/>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0291BFE-7D6D-CF9B-852F-81CED4A2275B}"/>
                  </a:ext>
                </a:extLst>
              </p:cNvPr>
              <p:cNvSpPr txBox="1"/>
              <p:nvPr/>
            </p:nvSpPr>
            <p:spPr>
              <a:xfrm>
                <a:off x="695399" y="4106506"/>
                <a:ext cx="3456385" cy="66409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begChr m:val="["/>
                              <m:endChr m:val="]"/>
                              <m:ctrlP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m:t>
                              </m:r>
                              <m:sSup>
                                <m:sSupPr>
                                  <m:ctrlP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+7</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d>
                        </m:e>
                        <m:sub>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sub>
                        <m:sup>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5</m:t>
                          </m:r>
                        </m:sup>
                      </m:sSubSup>
                    </m:oMath>
                  </m:oMathPara>
                </a14:m>
                <a:endParaRPr lang="en-GB" sz="2000" dirty="0"/>
              </a:p>
            </p:txBody>
          </p:sp>
        </mc:Choice>
        <mc:Fallback xmlns="">
          <p:sp>
            <p:nvSpPr>
              <p:cNvPr id="15" name="TextBox 14">
                <a:extLst>
                  <a:ext uri="{FF2B5EF4-FFF2-40B4-BE49-F238E27FC236}">
                    <a16:creationId xmlns:a16="http://schemas.microsoft.com/office/drawing/2014/main" id="{E0291BFE-7D6D-CF9B-852F-81CED4A2275B}"/>
                  </a:ext>
                </a:extLst>
              </p:cNvPr>
              <p:cNvSpPr txBox="1">
                <a:spLocks noRot="1" noChangeAspect="1" noMove="1" noResize="1" noEditPoints="1" noAdjustHandles="1" noChangeArrowheads="1" noChangeShapeType="1" noTextEdit="1"/>
              </p:cNvSpPr>
              <p:nvPr/>
            </p:nvSpPr>
            <p:spPr>
              <a:xfrm>
                <a:off x="695399" y="4106506"/>
                <a:ext cx="3456385" cy="664093"/>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6DB74DF-D8D9-F5BE-7564-5B2690DC28C6}"/>
                  </a:ext>
                </a:extLst>
              </p:cNvPr>
              <p:cNvSpPr txBox="1"/>
              <p:nvPr/>
            </p:nvSpPr>
            <p:spPr>
              <a:xfrm>
                <a:off x="7842224" y="5232682"/>
                <a:ext cx="2934296" cy="6463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GB" sz="3600" b="1" i="1" u="none" strike="noStrike" kern="1200" cap="none" spc="0" normalizeH="0" baseline="0" noProof="0" smtClean="0">
                          <a:ln>
                            <a:noFill/>
                          </a:ln>
                          <a:solidFill>
                            <a:prstClr val="black"/>
                          </a:solidFill>
                          <a:effectLst/>
                          <a:uLnTx/>
                          <a:uFillTx/>
                          <a:latin typeface="Cambria Math" panose="02040503050406030204" pitchFamily="18" charset="0"/>
                        </a:rPr>
                        <m:t>𝑷</m:t>
                      </m:r>
                      <m:r>
                        <a:rPr kumimoji="0" lang="en-GB" sz="3600" b="1"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GB" sz="3600" b="1" i="1" u="none" strike="noStrike" kern="1200" cap="none" spc="0" normalizeH="0" baseline="0" noProof="0" smtClean="0">
                          <a:ln>
                            <a:noFill/>
                          </a:ln>
                          <a:solidFill>
                            <a:prstClr val="black"/>
                          </a:solidFill>
                          <a:effectLst/>
                          <a:uLnTx/>
                          <a:uFillTx/>
                          <a:latin typeface="Cambria Math" panose="02040503050406030204" pitchFamily="18" charset="0"/>
                        </a:rPr>
                        <m:t>𝟏</m:t>
                      </m:r>
                      <m:r>
                        <a:rPr kumimoji="0" lang="en-GB" sz="3600" b="1" i="1" u="none" strike="noStrike" kern="1200" cap="none" spc="0" normalizeH="0" baseline="0" noProof="0" smtClean="0">
                          <a:ln>
                            <a:noFill/>
                          </a:ln>
                          <a:solidFill>
                            <a:prstClr val="black"/>
                          </a:solidFill>
                          <a:effectLst/>
                          <a:uLnTx/>
                          <a:uFillTx/>
                          <a:latin typeface="Cambria Math" panose="02040503050406030204" pitchFamily="18" charset="0"/>
                        </a:rPr>
                        <m:t> </m:t>
                      </m:r>
                      <m:r>
                        <a:rPr kumimoji="0" lang="en-GB" sz="3600" b="1" i="1" u="none" strike="noStrike" kern="1200" cap="none" spc="0" normalizeH="0" baseline="0" noProof="0" smtClean="0">
                          <a:ln>
                            <a:noFill/>
                          </a:ln>
                          <a:solidFill>
                            <a:prstClr val="black"/>
                          </a:solidFill>
                          <a:effectLst/>
                          <a:uLnTx/>
                          <a:uFillTx/>
                          <a:latin typeface="Cambria Math" panose="02040503050406030204" pitchFamily="18" charset="0"/>
                        </a:rPr>
                        <m:t>𝒐𝒓</m:t>
                      </m:r>
                      <m:r>
                        <a:rPr kumimoji="0" lang="en-GB" sz="3600" b="1" i="1" u="none" strike="noStrike" kern="1200" cap="none" spc="0" normalizeH="0" baseline="0" noProof="0" smtClean="0">
                          <a:ln>
                            <a:noFill/>
                          </a:ln>
                          <a:solidFill>
                            <a:prstClr val="black"/>
                          </a:solidFill>
                          <a:effectLst/>
                          <a:uLnTx/>
                          <a:uFillTx/>
                          <a:latin typeface="Cambria Math" panose="02040503050406030204" pitchFamily="18" charset="0"/>
                        </a:rPr>
                        <m:t> </m:t>
                      </m:r>
                      <m:r>
                        <a:rPr kumimoji="0" lang="en-GB" sz="3600" b="1" i="1" u="none" strike="noStrike" kern="1200" cap="none" spc="0" normalizeH="0" baseline="0" noProof="0" smtClean="0">
                          <a:ln>
                            <a:noFill/>
                          </a:ln>
                          <a:solidFill>
                            <a:prstClr val="black"/>
                          </a:solidFill>
                          <a:effectLst/>
                          <a:uLnTx/>
                          <a:uFillTx/>
                          <a:latin typeface="Cambria Math" panose="02040503050406030204" pitchFamily="18" charset="0"/>
                        </a:rPr>
                        <m:t>𝟕</m:t>
                      </m:r>
                    </m:oMath>
                  </m:oMathPara>
                </a14:m>
                <a:endParaRPr lang="en-GB" b="1" dirty="0"/>
              </a:p>
            </p:txBody>
          </p:sp>
        </mc:Choice>
        <mc:Fallback xmlns="">
          <p:sp>
            <p:nvSpPr>
              <p:cNvPr id="17" name="TextBox 16">
                <a:extLst>
                  <a:ext uri="{FF2B5EF4-FFF2-40B4-BE49-F238E27FC236}">
                    <a16:creationId xmlns:a16="http://schemas.microsoft.com/office/drawing/2014/main" id="{F6DB74DF-D8D9-F5BE-7564-5B2690DC28C6}"/>
                  </a:ext>
                </a:extLst>
              </p:cNvPr>
              <p:cNvSpPr txBox="1">
                <a:spLocks noRot="1" noChangeAspect="1" noMove="1" noResize="1" noEditPoints="1" noAdjustHandles="1" noChangeArrowheads="1" noChangeShapeType="1" noTextEdit="1"/>
              </p:cNvSpPr>
              <p:nvPr/>
            </p:nvSpPr>
            <p:spPr>
              <a:xfrm>
                <a:off x="7842224" y="5232682"/>
                <a:ext cx="2934296" cy="646331"/>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0BFFFAA-AB22-7518-6283-BC3C5050DBC3}"/>
                  </a:ext>
                </a:extLst>
              </p:cNvPr>
              <p:cNvSpPr txBox="1"/>
              <p:nvPr/>
            </p:nvSpPr>
            <p:spPr>
              <a:xfrm>
                <a:off x="7104112" y="4089549"/>
                <a:ext cx="3672408" cy="6463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m:t>
                          </m:r>
                        </m:e>
                        <m:sup>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−6</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m:t>
                      </m:r>
                      <m:r>
                        <a:rPr kumimoji="0" lang="en-GB" sz="3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−7=0 </m:t>
                      </m:r>
                    </m:oMath>
                  </m:oMathPara>
                </a14:m>
                <a:endParaRPr lang="en-GB" dirty="0"/>
              </a:p>
            </p:txBody>
          </p:sp>
        </mc:Choice>
        <mc:Fallback xmlns="">
          <p:sp>
            <p:nvSpPr>
              <p:cNvPr id="19" name="TextBox 18">
                <a:extLst>
                  <a:ext uri="{FF2B5EF4-FFF2-40B4-BE49-F238E27FC236}">
                    <a16:creationId xmlns:a16="http://schemas.microsoft.com/office/drawing/2014/main" id="{80BFFFAA-AB22-7518-6283-BC3C5050DBC3}"/>
                  </a:ext>
                </a:extLst>
              </p:cNvPr>
              <p:cNvSpPr txBox="1">
                <a:spLocks noRot="1" noChangeAspect="1" noMove="1" noResize="1" noEditPoints="1" noAdjustHandles="1" noChangeArrowheads="1" noChangeShapeType="1" noTextEdit="1"/>
              </p:cNvSpPr>
              <p:nvPr/>
            </p:nvSpPr>
            <p:spPr>
              <a:xfrm>
                <a:off x="7104112" y="4089549"/>
                <a:ext cx="3672408" cy="646331"/>
              </a:xfrm>
              <a:prstGeom prst="rect">
                <a:avLst/>
              </a:prstGeom>
              <a:blipFill>
                <a:blip r:embed="rId9"/>
                <a:stretch>
                  <a:fillRect/>
                </a:stretch>
              </a:blipFill>
            </p:spPr>
            <p:txBody>
              <a:bodyPr/>
              <a:lstStyle/>
              <a:p>
                <a:r>
                  <a:rPr lang="en-GB">
                    <a:noFill/>
                  </a:rPr>
                  <a:t> </a:t>
                </a:r>
              </a:p>
            </p:txBody>
          </p:sp>
        </mc:Fallback>
      </mc:AlternateContent>
      <p:cxnSp>
        <p:nvCxnSpPr>
          <p:cNvPr id="21" name="Straight Connector 20">
            <a:extLst>
              <a:ext uri="{FF2B5EF4-FFF2-40B4-BE49-F238E27FC236}">
                <a16:creationId xmlns:a16="http://schemas.microsoft.com/office/drawing/2014/main" id="{1394504B-058D-29FB-4F15-4EC7FA1A2057}"/>
              </a:ext>
            </a:extLst>
          </p:cNvPr>
          <p:cNvCxnSpPr/>
          <p:nvPr/>
        </p:nvCxnSpPr>
        <p:spPr>
          <a:xfrm>
            <a:off x="6456040" y="2852936"/>
            <a:ext cx="0" cy="35283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51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13" grpId="0"/>
      <p:bldP spid="15" grpId="0"/>
      <p:bldP spid="17" grpId="0"/>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39080</TotalTime>
  <Words>560</Words>
  <Application>Microsoft Office PowerPoint</Application>
  <PresentationFormat>Widescreen</PresentationFormat>
  <Paragraphs>119</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Stewart Gale</cp:lastModifiedBy>
  <cp:revision>1448</cp:revision>
  <dcterms:created xsi:type="dcterms:W3CDTF">2013-02-28T07:36:55Z</dcterms:created>
  <dcterms:modified xsi:type="dcterms:W3CDTF">2025-01-28T06:58:57Z</dcterms:modified>
</cp:coreProperties>
</file>