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7" r:id="rId21"/>
    <p:sldId id="296" r:id="rId22"/>
    <p:sldId id="275" r:id="rId23"/>
    <p:sldId id="295" r:id="rId24"/>
    <p:sldId id="281" r:id="rId25"/>
    <p:sldId id="298" r:id="rId26"/>
    <p:sldId id="283" r:id="rId27"/>
    <p:sldId id="299" r:id="rId28"/>
    <p:sldId id="285" r:id="rId29"/>
    <p:sldId id="30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79" autoAdjust="0"/>
    <p:restoredTop sz="94660"/>
  </p:normalViewPr>
  <p:slideViewPr>
    <p:cSldViewPr snapToGrid="0">
      <p:cViewPr varScale="1">
        <p:scale>
          <a:sx n="86" d="100"/>
          <a:sy n="86" d="100"/>
        </p:scale>
        <p:origin x="-204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D937228-C847-46D8-99DE-8653B2B677A1}"/>
    <pc:docChg chg="modSld">
      <pc:chgData name="Stewart Gale" userId="3647ddd2-6040-41ae-a96d-232c23482af8" providerId="ADAL" clId="{CD937228-C847-46D8-99DE-8653B2B677A1}" dt="2022-08-22T17:58:02.431" v="16" actId="20577"/>
      <pc:docMkLst>
        <pc:docMk/>
      </pc:docMkLst>
      <pc:sldChg chg="modSp mod">
        <pc:chgData name="Stewart Gale" userId="3647ddd2-6040-41ae-a96d-232c23482af8" providerId="ADAL" clId="{CD937228-C847-46D8-99DE-8653B2B677A1}" dt="2022-08-22T17:58:02.431" v="16" actId="20577"/>
        <pc:sldMkLst>
          <pc:docMk/>
          <pc:sldMk cId="3220382278" sldId="272"/>
        </pc:sldMkLst>
        <pc:spChg chg="mod">
          <ac:chgData name="Stewart Gale" userId="3647ddd2-6040-41ae-a96d-232c23482af8" providerId="ADAL" clId="{CD937228-C847-46D8-99DE-8653B2B677A1}" dt="2022-08-22T17:58:02.431" v="16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3</a:t>
            </a:r>
            <a:endParaRPr lang="en-GB" sz="11500" dirty="0"/>
          </a:p>
          <a:p>
            <a:pPr algn="ctr"/>
            <a:r>
              <a:rPr lang="en-GB" sz="11500" dirty="0"/>
              <a:t> Unit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B17ED8"/>
          </a:solidFill>
          <a:ln w="57150">
            <a:solidFill>
              <a:srgbClr val="B17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69076" y="3193665"/>
            <a:ext cx="2765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Inequalities </a:t>
            </a:r>
          </a:p>
          <a:p>
            <a:pPr algn="ctr"/>
            <a:r>
              <a:rPr lang="en-GB" sz="2000" b="1" dirty="0"/>
              <a:t>Solving Equations involving Fractions</a:t>
            </a:r>
          </a:p>
          <a:p>
            <a:pPr algn="ctr"/>
            <a:r>
              <a:rPr lang="en-GB" sz="2000" b="1" dirty="0"/>
              <a:t>Changing the subject of the formula </a:t>
            </a:r>
          </a:p>
          <a:p>
            <a:pPr algn="ctr"/>
            <a:r>
              <a:rPr lang="en-GB" sz="2000" b="1" dirty="0"/>
              <a:t>Algebraic Fractions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5 – Solving Equations involving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33550" y="1238250"/>
                <a:ext cx="8515350" cy="4035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the equation</a:t>
                </a:r>
              </a:p>
              <a:p>
                <a:pPr algn="ctr"/>
                <a:endParaRPr lang="en-GB" sz="44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 −5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50" y="1238250"/>
                <a:ext cx="8515350" cy="4035848"/>
              </a:xfrm>
              <a:prstGeom prst="rect">
                <a:avLst/>
              </a:prstGeom>
              <a:blipFill>
                <a:blip r:embed="rId2"/>
                <a:stretch>
                  <a:fillRect t="-58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5 – Solving Equations involving Fractions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128682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-2 x 4 = -8 then add 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-13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got -8 but then subtracted 5.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3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forgot the negative.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added 5 first then multiplied by 4.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19851" y="887916"/>
                <a:ext cx="3905250" cy="16650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 −5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851" y="887916"/>
                <a:ext cx="3905250" cy="16650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242124" y="1308128"/>
            <a:ext cx="48665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dirty="0"/>
              <a:t>Solve the equation</a:t>
            </a:r>
          </a:p>
        </p:txBody>
      </p:sp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6 – Solving Equations involving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33550" y="1238250"/>
                <a:ext cx="8515350" cy="3958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the equation</a:t>
                </a:r>
              </a:p>
              <a:p>
                <a:pPr algn="ctr"/>
                <a:endParaRPr lang="en-GB" sz="44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+6=11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50" y="1238250"/>
                <a:ext cx="8515350" cy="3958969"/>
              </a:xfrm>
              <a:prstGeom prst="rect">
                <a:avLst/>
              </a:prstGeom>
              <a:blipFill>
                <a:blip r:embed="rId2"/>
                <a:stretch>
                  <a:fillRect t="-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6 – Solving Equations involving Fractions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525507"/>
              </p:ext>
            </p:extLst>
          </p:nvPr>
        </p:nvGraphicFramePr>
        <p:xfrm>
          <a:off x="186011" y="3090104"/>
          <a:ext cx="11845276" cy="349304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en-US" sz="3200" b="0" baseline="0" dirty="0">
                          <a:solidFill>
                            <a:schemeClr val="tx1"/>
                          </a:solidFill>
                          <a:effectLst/>
                        </a:rPr>
                        <a:t> – 6 = 5 then 5 x 8 = 40 then 40 ÷ 10 = 4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13.6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 student add 6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instead of subtracting.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8.2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Then student multiplied by 8 first instead of subtracting 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= 400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Then student multiplied by 10 instead of dividing by 10 </a:t>
                      </a:r>
                      <a:r>
                        <a:rPr lang="en-US" sz="28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9861" y="1059286"/>
                <a:ext cx="10901089" cy="12731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Solve the equation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+6=11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61" y="1059286"/>
                <a:ext cx="10901089" cy="1273169"/>
              </a:xfrm>
              <a:prstGeom prst="rect">
                <a:avLst/>
              </a:prstGeom>
              <a:blipFill>
                <a:blip r:embed="rId2"/>
                <a:stretch>
                  <a:fillRect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7 – Solving Equations involving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33550" y="1238250"/>
                <a:ext cx="8515350" cy="4000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Solve the equation</a:t>
                </a:r>
              </a:p>
              <a:p>
                <a:pPr algn="ctr"/>
                <a:endParaRPr lang="en-GB" sz="44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50" y="1238250"/>
                <a:ext cx="8515350" cy="4000006"/>
              </a:xfrm>
              <a:prstGeom prst="rect">
                <a:avLst/>
              </a:prstGeom>
              <a:blipFill>
                <a:blip r:embed="rId2"/>
                <a:stretch>
                  <a:fillRect t="-59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7 – Solving Equations involving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2365448"/>
                  </p:ext>
                </p:extLst>
              </p:nvPr>
            </p:nvGraphicFramePr>
            <p:xfrm>
              <a:off x="173362" y="2896691"/>
              <a:ext cx="11845276" cy="374215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12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5 = 12x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+ 4 subtract 4 to get  1 = 12x hence x =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28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sz="2800" b="0" i="1" baseline="0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subtract 1 from 4 then multiplied by 3.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add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4 to the 5 instead of subtracting.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added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4 instead of subtracting.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2365448"/>
                  </p:ext>
                </p:extLst>
              </p:nvPr>
            </p:nvGraphicFramePr>
            <p:xfrm>
              <a:off x="173362" y="2896691"/>
              <a:ext cx="11845276" cy="3742156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41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3698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74138" r="-136" b="-3698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2735" r="-315812" b="-196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subtract 1 from 4 then multiplied by 3.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93137" r="-315812" b="-1254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add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4 to the 5 instead of subtracting.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51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33621" r="-315812" b="-10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added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4 instead of subtracting.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7224" y="899049"/>
                <a:ext cx="10572751" cy="141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Solve the equation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24" y="899049"/>
                <a:ext cx="10572751" cy="1416093"/>
              </a:xfrm>
              <a:prstGeom prst="rect">
                <a:avLst/>
              </a:prstGeom>
              <a:blipFill>
                <a:blip r:embed="rId3"/>
                <a:stretch>
                  <a:fillRect b="-145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8 – Changing the subject of the formula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360" t="17709" r="58500" b="74702"/>
          <a:stretch/>
        </p:blipFill>
        <p:spPr>
          <a:xfrm>
            <a:off x="2867025" y="1362076"/>
            <a:ext cx="6155684" cy="10572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8770" t="1" b="-1444"/>
          <a:stretch/>
        </p:blipFill>
        <p:spPr>
          <a:xfrm>
            <a:off x="1152525" y="2681434"/>
            <a:ext cx="9773046" cy="128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8 – Changing the subject of the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4504522"/>
                  </p:ext>
                </p:extLst>
              </p:nvPr>
            </p:nvGraphicFramePr>
            <p:xfrm>
              <a:off x="186011" y="3090104"/>
              <a:ext cx="11845276" cy="3643731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Subtract </a:t>
                          </a:r>
                          <a:r>
                            <a:rPr lang="en-US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32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from </a:t>
                          </a:r>
                          <a:r>
                            <a:rPr lang="en-US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32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then divide by </a:t>
                          </a:r>
                          <a:r>
                            <a:rPr lang="en-US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en-US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 −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student divided by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first instead of subtracting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en-US" sz="28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− 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subtract the </a:t>
                          </a:r>
                          <a:r>
                            <a:rPr lang="en-US" sz="28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instead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of dividing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box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They divided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by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first instead of subtracting </a:t>
                          </a:r>
                          <a:r>
                            <a:rPr lang="en-US" sz="28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en-US" sz="28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4504522"/>
                  </p:ext>
                </p:extLst>
              </p:nvPr>
            </p:nvGraphicFramePr>
            <p:xfrm>
              <a:off x="186011" y="3090104"/>
              <a:ext cx="11845276" cy="3643731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730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7477" r="-315812" b="-379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3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Subtract </a:t>
                          </a:r>
                          <a:r>
                            <a:rPr lang="en-US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32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from </a:t>
                          </a:r>
                          <a:r>
                            <a:rPr lang="en-US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</a:t>
                          </a:r>
                          <a:r>
                            <a:rPr lang="en-US" sz="32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then divide by </a:t>
                          </a:r>
                          <a:r>
                            <a:rPr lang="en-US" sz="3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endParaRPr lang="en-US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730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51351" r="-315812" b="-2054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student divided by </a:t>
                          </a:r>
                          <a:r>
                            <a:rPr lang="en-US" sz="28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first instead of subtracting </a:t>
                          </a:r>
                          <a:r>
                            <a:rPr lang="en-US" sz="28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en-US" sz="28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82353" r="-315812" b="-123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subtract the </a:t>
                          </a:r>
                          <a:r>
                            <a:rPr lang="en-US" sz="28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instead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of dividing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730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43243" r="-315812" b="-135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They divided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by </a:t>
                          </a:r>
                          <a:r>
                            <a:rPr lang="en-US" sz="28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first instead of subtracting </a:t>
                          </a:r>
                          <a:r>
                            <a:rPr lang="en-US" sz="28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endParaRPr lang="en-US" sz="28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360" t="17709" r="58500" b="74702"/>
          <a:stretch/>
        </p:blipFill>
        <p:spPr>
          <a:xfrm>
            <a:off x="3030807" y="802422"/>
            <a:ext cx="6155684" cy="10572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8770" t="1" b="-1444"/>
          <a:stretch/>
        </p:blipFill>
        <p:spPr>
          <a:xfrm>
            <a:off x="1295400" y="1661994"/>
            <a:ext cx="9773046" cy="128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9 – Changing the subject of the formula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189" t="19062" r="11796" b="50729"/>
          <a:stretch/>
        </p:blipFill>
        <p:spPr>
          <a:xfrm>
            <a:off x="423452" y="1266824"/>
            <a:ext cx="11345095" cy="338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Answer 9 – Changing the subject of the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6714263"/>
                  </p:ext>
                </p:extLst>
              </p:nvPr>
            </p:nvGraphicFramePr>
            <p:xfrm>
              <a:off x="173362" y="2864907"/>
              <a:ext cx="11845276" cy="385880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ad>
                                  <m:rad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g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−5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is correct. 5 has been subtracted from both sides so as to leave the p term on its own. Then the cube root of both sides has been taken.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ad>
                                  <m:rad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g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rad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incorrect. The 5 has to be subtracted from both sides first and then the cube root of both sides can be taken.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+5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 but is a common mistake. The symbols p  and q have just been interchanged. There is no algebraic basis for this.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 and it is unclear what has been done.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6714263"/>
                  </p:ext>
                </p:extLst>
              </p:nvPr>
            </p:nvGraphicFramePr>
            <p:xfrm>
              <a:off x="173362" y="2864907"/>
              <a:ext cx="11845276" cy="3858804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9106" r="-315812" b="-35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is correct. 5 has been subtracted from both sides so as to leave the p term on its own. Then the cube root of both sides has been taken.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37705" r="-315812" b="-1868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incorrect. The 5 has to be subtracted from both sides first and then the cube root of both sides can be taken.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4959" r="-315812" b="-853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 but is a common mistake. The symbols p  and q have just been interchanged. There is no algebraic basis for this.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524510" r="-315812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is incorrect and it is unclear what has been done.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2189" t="21955" r="11796" b="53793"/>
          <a:stretch/>
        </p:blipFill>
        <p:spPr>
          <a:xfrm>
            <a:off x="2319875" y="830997"/>
            <a:ext cx="7863297" cy="188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Inequalities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943" t="15682" r="6080" b="41590"/>
          <a:stretch/>
        </p:blipFill>
        <p:spPr>
          <a:xfrm>
            <a:off x="424681" y="1338966"/>
            <a:ext cx="11342637" cy="4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10 – Changing the subject of the formula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44190" y="1455241"/>
                <a:ext cx="9903619" cy="243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Make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5400" dirty="0"/>
                  <a:t> the subject of the formula   </a:t>
                </a:r>
                <a:endParaRPr lang="en-GB" sz="6600" b="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32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 −13=5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𝑡𝑢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190" y="1455241"/>
                <a:ext cx="9903619" cy="2431435"/>
              </a:xfrm>
              <a:prstGeom prst="rect">
                <a:avLst/>
              </a:prstGeom>
              <a:blipFill>
                <a:blip r:embed="rId2"/>
                <a:stretch>
                  <a:fillRect l="-2032" t="-7769" r="-67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Two Way Tables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9609689"/>
                  </p:ext>
                </p:extLst>
              </p:nvPr>
            </p:nvGraphicFramePr>
            <p:xfrm>
              <a:off x="173362" y="3528254"/>
              <a:ext cx="11845276" cy="313108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−13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 + 2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Factorise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out 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get 7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– 13 =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(5 + 2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) then divide by the bracket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−13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took a </a:t>
                          </a:r>
                          <a:r>
                            <a:rPr lang="en-US" sz="24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from both sides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then collect terms.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−13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took a 2</a:t>
                          </a:r>
                          <a:r>
                            <a:rPr lang="en-US" sz="20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from both sides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then collect terms.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89609689"/>
                  </p:ext>
                </p:extLst>
              </p:nvPr>
            </p:nvGraphicFramePr>
            <p:xfrm>
              <a:off x="173362" y="3528254"/>
              <a:ext cx="11845276" cy="3131089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3504" r="-315812" b="-2717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Factorise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out the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get 7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– 13 =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(5 + 2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) then divide by the bracket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5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45690" r="-315812" b="-1034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took a </a:t>
                          </a:r>
                          <a:r>
                            <a:rPr lang="en-US" sz="24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from both sides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then collect terms.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71520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9831" r="-315812" b="-16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took a 2</a:t>
                          </a:r>
                          <a:r>
                            <a:rPr lang="en-US" sz="20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from both sides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then collect terms.</a:t>
                          </a:r>
                          <a:endParaRPr lang="en-US" sz="20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77540" y="998041"/>
                <a:ext cx="990361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Make </a:t>
                </a:r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r>
                  <a:rPr lang="en-GB" sz="4000" dirty="0"/>
                  <a:t> the subject of the formula   </a:t>
                </a:r>
                <a:endParaRPr lang="en-GB" sz="4800" b="0" i="1" dirty="0">
                  <a:latin typeface="Cambria Math" panose="02040503050406030204" pitchFamily="18" charset="0"/>
                </a:endParaRPr>
              </a:p>
              <a:p>
                <a:pPr algn="ctr"/>
                <a:endParaRPr lang="en-GB" sz="20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 −13=5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𝑡𝑢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540" y="998041"/>
                <a:ext cx="9903619" cy="1754326"/>
              </a:xfrm>
              <a:prstGeom prst="rect">
                <a:avLst/>
              </a:prstGeom>
              <a:blipFill>
                <a:blip r:embed="rId3"/>
                <a:stretch>
                  <a:fillRect t="-65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Question 11 – Changing the subject of the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04874" y="1151885"/>
                <a:ext cx="10144125" cy="3699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Make t the subject of the formula</a:t>
                </a:r>
              </a:p>
              <a:p>
                <a:pPr algn="ctr"/>
                <a:endParaRPr lang="en-GB" sz="54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4 −5</m:t>
                          </m:r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4" y="1151885"/>
                <a:ext cx="10144125" cy="3699987"/>
              </a:xfrm>
              <a:prstGeom prst="rect">
                <a:avLst/>
              </a:prstGeom>
              <a:blipFill>
                <a:blip r:embed="rId2"/>
                <a:stretch>
                  <a:fillRect l="-180" t="-4613" r="-2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Answer 11 – Changing the subject of the formula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69939939"/>
                  </p:ext>
                </p:extLst>
              </p:nvPr>
            </p:nvGraphicFramePr>
            <p:xfrm>
              <a:off x="173362" y="3723959"/>
              <a:ext cx="11845276" cy="2952139"/>
            </p:xfrm>
            <a:graphic>
              <a:graphicData uri="http://schemas.openxmlformats.org/drawingml/2006/table">
                <a:tbl>
                  <a:tblPr/>
                  <a:tblGrid>
                    <a:gridCol w="307153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773737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4 −3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+5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Cross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multioply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get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+ 3h = 4 – 5t </a:t>
                          </a:r>
                        </a:p>
                        <a:p>
                          <a:pPr fontAlgn="ctr"/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then collect h terms </a:t>
                          </a:r>
                          <a:r>
                            <a:rPr lang="en-US" sz="2400" b="0" baseline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ht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+ 5t = 4 – 3h next </a:t>
                          </a:r>
                          <a:r>
                            <a:rPr lang="en-US" sz="2400" b="0" baseline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factorise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out the h to get </a:t>
                          </a:r>
                        </a:p>
                        <a:p>
                          <a:pPr fontAlgn="ctr"/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h(t + 5) = 4 – 3h then finally divide by the brackets 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32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= </m:t>
                                </m:r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4 −5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− 3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h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only got the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 the denominator as the subject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69939939"/>
                  </p:ext>
                </p:extLst>
              </p:nvPr>
            </p:nvGraphicFramePr>
            <p:xfrm>
              <a:off x="173362" y="3723959"/>
              <a:ext cx="11845276" cy="2952139"/>
            </p:xfrm>
            <a:graphic>
              <a:graphicData uri="http://schemas.openxmlformats.org/drawingml/2006/table">
                <a:tbl>
                  <a:tblPr/>
                  <a:tblGrid>
                    <a:gridCol w="3071539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773737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12324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42365" r="-286111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Cross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multioply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get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ht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+ 3h = 4 – 5t </a:t>
                          </a:r>
                        </a:p>
                        <a:p>
                          <a:pPr fontAlgn="ct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then collect h terms </a:t>
                          </a:r>
                          <a:r>
                            <a:rPr lang="en-US" sz="2400" b="0" baseline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ht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+ 5t = 4 – 3h next </a:t>
                          </a:r>
                          <a:r>
                            <a:rPr lang="en-US" sz="2400" b="0" baseline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factorise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out the h to get </a:t>
                          </a:r>
                        </a:p>
                        <a:p>
                          <a:pPr fontAlgn="ctr"/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h(t + 5) = 4 – 3h then finally divide by the brackets 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179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8" t="-315254" r="-286111" b="-16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Then student only got the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 the denominator as the subject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21681" y="940891"/>
                <a:ext cx="8148638" cy="2361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Make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GB" sz="4400" dirty="0"/>
                  <a:t> the subject of the formula   </a:t>
                </a:r>
                <a:endParaRPr lang="en-GB" sz="5400" b="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4 − 5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 + 3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1681" y="940891"/>
                <a:ext cx="8148638" cy="2361352"/>
              </a:xfrm>
              <a:prstGeom prst="rect">
                <a:avLst/>
              </a:prstGeom>
              <a:blipFill>
                <a:blip r:embed="rId3"/>
                <a:stretch>
                  <a:fillRect l="-823" t="-5412" r="-53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Algebraic Fractions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469" t="11250" r="5390" b="75000"/>
          <a:stretch/>
        </p:blipFill>
        <p:spPr>
          <a:xfrm>
            <a:off x="762000" y="1133475"/>
            <a:ext cx="10868025" cy="1257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9091" t="62996" r="43358" b="-1"/>
          <a:stretch/>
        </p:blipFill>
        <p:spPr>
          <a:xfrm>
            <a:off x="4733924" y="2693253"/>
            <a:ext cx="2724151" cy="172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Algebraic Fractions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511241"/>
                  </p:ext>
                </p:extLst>
              </p:nvPr>
            </p:nvGraphicFramePr>
            <p:xfrm>
              <a:off x="173362" y="2880554"/>
              <a:ext cx="11845276" cy="390090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Make the fractions have a common denominator </a:t>
                          </a:r>
                          <a14:m>
                            <m:oMath xmlns:m="http://schemas.openxmlformats.org/officeDocument/2006/math">
                              <m:box>
                                <m:box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e>
                              </m:box>
                              <m:box>
                                <m:box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r>
                                    <m:rPr>
                                      <m:brk m:alnAt="63"/>
                                    </m:r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en-US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num>
                                    <m:den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sz="3200" b="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e>
                              </m:box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found a common denominator then subtract to get 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−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it correctly as a single fraction but has not simplified.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just subtracted the numerator and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511241"/>
                  </p:ext>
                </p:extLst>
              </p:nvPr>
            </p:nvGraphicFramePr>
            <p:xfrm>
              <a:off x="173362" y="2880554"/>
              <a:ext cx="11845276" cy="3900905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018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74138" r="-315812" b="-3836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775" t="-74138" r="-136" b="-3836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found a common denominator then subtract to get 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9930" r="-315812" b="-825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written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it correctly as a single fraction but has not simplified.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077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456034" r="-315812" b="-17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just subtracted the numerator and denominator.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469" t="11250" r="5390" b="76667"/>
          <a:stretch/>
        </p:blipFill>
        <p:spPr>
          <a:xfrm>
            <a:off x="871537" y="804054"/>
            <a:ext cx="10868025" cy="1104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9063" t="32813" r="42656" b="53229"/>
          <a:stretch/>
        </p:blipFill>
        <p:spPr>
          <a:xfrm>
            <a:off x="7981949" y="1433299"/>
            <a:ext cx="2409826" cy="137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Algebraic Fractions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469" t="11250" r="5390" b="75000"/>
          <a:stretch/>
        </p:blipFill>
        <p:spPr>
          <a:xfrm>
            <a:off x="762000" y="1133475"/>
            <a:ext cx="10868025" cy="1257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38649" y="2693253"/>
                <a:ext cx="3514725" cy="2173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649" y="2693253"/>
                <a:ext cx="3514725" cy="21738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Algebraic Fractions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0558088"/>
                  </p:ext>
                </p:extLst>
              </p:nvPr>
            </p:nvGraphicFramePr>
            <p:xfrm>
              <a:off x="173362" y="2899604"/>
              <a:ext cx="11845276" cy="372367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+ 2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𝑎𝑏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Multiply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first fraction by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the second fraction by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</a:t>
                          </a:r>
                          <a:r>
                            <a:rPr lang="en-US" sz="2400" b="0" i="0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cs typeface="Times New Roman" panose="02020603050405020304" pitchFamily="18" charset="0"/>
                            </a:rPr>
                            <a:t>then add the fraction</a:t>
                          </a:r>
                          <a:endParaRPr lang="en-US" sz="24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𝑎𝑏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simply add the numerators and denominators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 + 2</m:t>
                                        </m:r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𝑏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𝑎𝑏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m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ultiply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first fraction by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(instead of b)</a:t>
                          </a:r>
                          <a:r>
                            <a:rPr lang="en-US" sz="24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the second fraction by </a:t>
                          </a:r>
                          <a:r>
                            <a:rPr lang="en-US" sz="24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 (instead of a) </a:t>
                          </a:r>
                          <a:r>
                            <a:rPr lang="en-US" sz="2400" b="0" i="0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cs typeface="Times New Roman" panose="02020603050405020304" pitchFamily="18" charset="0"/>
                            </a:rPr>
                            <a:t>then add the fraction</a:t>
                          </a:r>
                          <a:endParaRPr lang="en-US" sz="24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0558088"/>
                  </p:ext>
                </p:extLst>
              </p:nvPr>
            </p:nvGraphicFramePr>
            <p:xfrm>
              <a:off x="173362" y="2899604"/>
              <a:ext cx="11845276" cy="3723670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9516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60140" r="-315812" b="-2839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Multiply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first fraction by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and the second fraction by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</a:t>
                          </a:r>
                          <a:r>
                            <a:rPr lang="en-US" sz="2400" b="0" i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cs typeface="Times New Roman" panose="02020603050405020304" pitchFamily="18" charset="0"/>
                            </a:rPr>
                            <a:t>then add the fraction</a:t>
                          </a:r>
                          <a:endParaRPr lang="en-US" sz="24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9885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190798" r="-315812" b="-987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</a:t>
                          </a:r>
                          <a:r>
                            <a:rPr lang="en-US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simply add the numerators and denominators 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333803" r="-315812" b="-133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ctr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m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ultiply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first fraction by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 (instead of b)</a:t>
                          </a:r>
                          <a:r>
                            <a:rPr lang="en-US" sz="24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and the second fraction by </a:t>
                          </a:r>
                          <a:r>
                            <a:rPr lang="en-US" sz="24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 (instead of a) </a:t>
                          </a:r>
                          <a:r>
                            <a:rPr lang="en-US" sz="2400" b="0" i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cs typeface="Times New Roman" panose="02020603050405020304" pitchFamily="18" charset="0"/>
                            </a:rPr>
                            <a:t>then add the fraction</a:t>
                          </a:r>
                          <a:endParaRPr lang="en-US" sz="2400" b="0" i="1" dirty="0" smtClean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839200" y="923330"/>
                <a:ext cx="2581276" cy="18269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200" y="923330"/>
                <a:ext cx="2581276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469" t="11250" r="5390" b="76667"/>
          <a:stretch/>
        </p:blipFill>
        <p:spPr>
          <a:xfrm>
            <a:off x="423862" y="1202283"/>
            <a:ext cx="8317417" cy="8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Algebraic Fractions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703" t="18542" r="26407" b="52812"/>
          <a:stretch/>
        </p:blipFill>
        <p:spPr>
          <a:xfrm>
            <a:off x="1609725" y="1295399"/>
            <a:ext cx="9384586" cy="421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Algebraic Fractions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170569"/>
              </p:ext>
            </p:extLst>
          </p:nvPr>
        </p:nvGraphicFramePr>
        <p:xfrm>
          <a:off x="173362" y="3671129"/>
          <a:ext cx="11845276" cy="2992150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 + 3m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Because 6 + 9m is all over 3, each term must be divided by 3. So 6 ÷ 3 = 2 and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9m ÷ 3 = 3m, giving a complete answer of 2 + 3m.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 + 3m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second term only.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 + 9m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student has divided the first term only</a:t>
                      </a:r>
                      <a:endParaRPr lang="en-GB" sz="2400" dirty="0"/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5703" t="18542" r="26407" b="74329"/>
          <a:stretch/>
        </p:blipFill>
        <p:spPr>
          <a:xfrm>
            <a:off x="1085850" y="1613886"/>
            <a:ext cx="6848475" cy="7646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2229" t="30208" r="43043" b="54886"/>
          <a:stretch/>
        </p:blipFill>
        <p:spPr>
          <a:xfrm>
            <a:off x="8029575" y="1272691"/>
            <a:ext cx="2295525" cy="174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27715"/>
              </p:ext>
            </p:extLst>
          </p:nvPr>
        </p:nvGraphicFramePr>
        <p:xfrm>
          <a:off x="186011" y="3052004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&lt; 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noted that line is above numbers that are less than the number with the circle above it. The fact that the circle is open means that -2 is not included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≤ 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correctly identified that it is less than, but the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</a:rPr>
                        <a:t>coloured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circle means that the number below it is also included.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&gt; -2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represents 𝑥 is greater than -2, in which case the line would be over the numbers that are greater than -2, so would point to the right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x ≥ -2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represents 𝑥 is greater than or equal to -2, so the circle would be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</a:rPr>
                        <a:t>coloured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and the line would be above numbers that are greater than -2.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Inequalities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943" t="19207" r="6080" b="46709"/>
          <a:stretch/>
        </p:blipFill>
        <p:spPr>
          <a:xfrm>
            <a:off x="2389555" y="828080"/>
            <a:ext cx="7203340" cy="206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Inequalities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687" t="14791" r="18359" b="61146"/>
          <a:stretch/>
        </p:blipFill>
        <p:spPr>
          <a:xfrm>
            <a:off x="537276" y="1666875"/>
            <a:ext cx="11117448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744200"/>
              </p:ext>
            </p:extLst>
          </p:nvPr>
        </p:nvGraphicFramePr>
        <p:xfrm>
          <a:off x="173362" y="3023429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whole numbers or integers which are greater than or equal to -2, and less than 2 are -3. -2. -1. 0 and 1.   2 is not included so there are 5 valid numbers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included the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integers have to be positive numbers, in this case just number 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omitted 0, or the 3 both of which should be included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9687" t="17410" r="18359" b="66737"/>
          <a:stretch/>
        </p:blipFill>
        <p:spPr>
          <a:xfrm>
            <a:off x="1337376" y="923330"/>
            <a:ext cx="9854499" cy="18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Inequalities </a:t>
            </a:r>
          </a:p>
        </p:txBody>
      </p:sp>
      <p:pic>
        <p:nvPicPr>
          <p:cNvPr id="3074" name="Picture 2" descr="https://images.diagnosticquestions.com/uploads/questions/ce1ca099-10e6-4ca8-bf57-4fcedaccbc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9" t="16128" r="14870" b="62726"/>
          <a:stretch/>
        </p:blipFill>
        <p:spPr bwMode="auto">
          <a:xfrm>
            <a:off x="189186" y="1419225"/>
            <a:ext cx="11813628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764883"/>
              </p:ext>
            </p:extLst>
          </p:nvPr>
        </p:nvGraphicFramePr>
        <p:xfrm>
          <a:off x="173362" y="3007717"/>
          <a:ext cx="11845276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9516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-3 &lt;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Solve like it is an equation, doing the same to the left,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centre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and right of the inequality. First -1 to give -6 &lt; 2𝑥 &lt; 4. Now divide by 2 to give -3 &lt; 𝑥 &lt;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-9 &lt;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11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multiplied the outside numbers by 2 and then added 1, almost treating this like a substitution question rather than using the inverses to get the 𝑥 on its own.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 &lt;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 mistake when subtracting 1 from the -5, getting -4 instead of -6.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-3.5 &lt; 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&lt; 1.5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by 2 first and then subtracted 1, which is the wrong order when doing the inverse.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6" name="Picture 2" descr="https://images.diagnosticquestions.com/uploads/questions/ce1ca099-10e6-4ca8-bf57-4fcedaccbc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9" t="16128" r="14870" b="66564"/>
          <a:stretch/>
        </p:blipFill>
        <p:spPr bwMode="auto">
          <a:xfrm>
            <a:off x="1427436" y="977173"/>
            <a:ext cx="8735739" cy="161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Inequalities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234" t="12500" r="8672" b="6980"/>
          <a:stretch/>
        </p:blipFill>
        <p:spPr>
          <a:xfrm>
            <a:off x="2095500" y="923330"/>
            <a:ext cx="8001000" cy="561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Inequalities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82554"/>
              </p:ext>
            </p:extLst>
          </p:nvPr>
        </p:nvGraphicFramePr>
        <p:xfrm>
          <a:off x="178730" y="2862036"/>
          <a:ext cx="11834539" cy="3919764"/>
        </p:xfrm>
        <a:graphic>
          <a:graphicData uri="http://schemas.openxmlformats.org/drawingml/2006/table">
            <a:tbl>
              <a:tblPr/>
              <a:tblGrid>
                <a:gridCol w="2847524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8701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510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94511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Solve the inequality in the same way as in an equation and do not change any inequality signs. This will give 2𝑥 ≤ 2, and dividing by 2 gives 𝑥 ≤ 1. Represent this with a closed circle over the 1, and the line going over the numbers that are less than 1.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5105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5608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3 rather than subtracting to give 2𝑥 ≤ 8. They have then found 𝑥 ≤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608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solved the inequality as an equation, replacing the ≤ with an =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608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solved the inequality, but has instead represented 𝑥 ≤ 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34" t="13328" r="8672" b="43662"/>
          <a:stretch/>
        </p:blipFill>
        <p:spPr>
          <a:xfrm>
            <a:off x="685801" y="742355"/>
            <a:ext cx="5117040" cy="1917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234" t="56197" r="16714" b="6980"/>
          <a:stretch/>
        </p:blipFill>
        <p:spPr>
          <a:xfrm>
            <a:off x="6488642" y="825322"/>
            <a:ext cx="5254676" cy="18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1556</Words>
  <Application>Microsoft Office PowerPoint</Application>
  <PresentationFormat>Widescreen</PresentationFormat>
  <Paragraphs>221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51</cp:revision>
  <dcterms:created xsi:type="dcterms:W3CDTF">2020-06-17T17:33:36Z</dcterms:created>
  <dcterms:modified xsi:type="dcterms:W3CDTF">2022-08-22T17:58:04Z</dcterms:modified>
</cp:coreProperties>
</file>