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39" r:id="rId2"/>
    <p:sldId id="640" r:id="rId3"/>
    <p:sldId id="641" r:id="rId4"/>
    <p:sldId id="642" r:id="rId5"/>
    <p:sldId id="637" r:id="rId6"/>
    <p:sldId id="645" r:id="rId7"/>
    <p:sldId id="646" r:id="rId8"/>
    <p:sldId id="643" r:id="rId9"/>
    <p:sldId id="638" r:id="rId10"/>
    <p:sldId id="63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8C844D-D870-47D8-B3B7-33A8E1E92D54}" v="16" dt="2021-10-11T11:04:37.0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02" autoAdjust="0"/>
    <p:restoredTop sz="95373" autoAdjust="0"/>
  </p:normalViewPr>
  <p:slideViewPr>
    <p:cSldViewPr>
      <p:cViewPr>
        <p:scale>
          <a:sx n="80" d="100"/>
          <a:sy n="80" d="100"/>
        </p:scale>
        <p:origin x="420" y="24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48C844D-D870-47D8-B3B7-33A8E1E92D54}"/>
    <pc:docChg chg="custSel addSld delSld modSld sldOrd">
      <pc:chgData name="Stewart Gale" userId="3647ddd2-6040-41ae-a96d-232c23482af8" providerId="ADAL" clId="{848C844D-D870-47D8-B3B7-33A8E1E92D54}" dt="2023-01-02T04:41:58.986" v="24" actId="47"/>
      <pc:docMkLst>
        <pc:docMk/>
      </pc:docMkLst>
      <pc:sldChg chg="ord">
        <pc:chgData name="Stewart Gale" userId="3647ddd2-6040-41ae-a96d-232c23482af8" providerId="ADAL" clId="{848C844D-D870-47D8-B3B7-33A8E1E92D54}" dt="2021-10-11T10:51:22.380" v="20"/>
        <pc:sldMkLst>
          <pc:docMk/>
          <pc:sldMk cId="493787261" sldId="637"/>
        </pc:sldMkLst>
      </pc:sldChg>
      <pc:sldChg chg="modSp">
        <pc:chgData name="Stewart Gale" userId="3647ddd2-6040-41ae-a96d-232c23482af8" providerId="ADAL" clId="{848C844D-D870-47D8-B3B7-33A8E1E92D54}" dt="2021-10-11T11:04:37.039" v="22" actId="20577"/>
        <pc:sldMkLst>
          <pc:docMk/>
          <pc:sldMk cId="2169115440" sldId="638"/>
        </pc:sldMkLst>
        <pc:spChg chg="mod">
          <ac:chgData name="Stewart Gale" userId="3647ddd2-6040-41ae-a96d-232c23482af8" providerId="ADAL" clId="{848C844D-D870-47D8-B3B7-33A8E1E92D54}" dt="2021-10-11T11:04:37.039" v="22" actId="20577"/>
          <ac:spMkLst>
            <pc:docMk/>
            <pc:sldMk cId="2169115440" sldId="638"/>
            <ac:spMk id="20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848C844D-D870-47D8-B3B7-33A8E1E92D54}" dt="2021-10-10T10:24:28.950" v="18" actId="20577"/>
        <pc:sldMkLst>
          <pc:docMk/>
          <pc:sldMk cId="521591815" sldId="646"/>
        </pc:sldMkLst>
        <pc:spChg chg="mod">
          <ac:chgData name="Stewart Gale" userId="3647ddd2-6040-41ae-a96d-232c23482af8" providerId="ADAL" clId="{848C844D-D870-47D8-B3B7-33A8E1E92D54}" dt="2021-10-10T10:23:55.262" v="5" actId="20577"/>
          <ac:spMkLst>
            <pc:docMk/>
            <pc:sldMk cId="521591815" sldId="646"/>
            <ac:spMk id="5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6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0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3:49.539" v="2" actId="1076"/>
          <ac:spMkLst>
            <pc:docMk/>
            <pc:sldMk cId="521591815" sldId="646"/>
            <ac:spMk id="11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03.659" v="11" actId="20577"/>
          <ac:spMkLst>
            <pc:docMk/>
            <pc:sldMk cId="521591815" sldId="646"/>
            <ac:spMk id="12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19.450" v="16" actId="20577"/>
          <ac:spMkLst>
            <pc:docMk/>
            <pc:sldMk cId="521591815" sldId="646"/>
            <ac:spMk id="13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28.950" v="18" actId="20577"/>
          <ac:spMkLst>
            <pc:docMk/>
            <pc:sldMk cId="521591815" sldId="646"/>
            <ac:spMk id="14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5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6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7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8" creationId="{00000000-0000-0000-0000-000000000000}"/>
          </ac:spMkLst>
        </pc:spChg>
      </pc:sldChg>
      <pc:sldChg chg="new del">
        <pc:chgData name="Stewart Gale" userId="3647ddd2-6040-41ae-a96d-232c23482af8" providerId="ADAL" clId="{848C844D-D870-47D8-B3B7-33A8E1E92D54}" dt="2023-01-02T04:41:58.986" v="24" actId="47"/>
        <pc:sldMkLst>
          <pc:docMk/>
          <pc:sldMk cId="2951746540" sldId="6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360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3432" y="1484784"/>
            <a:ext cx="102971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FM: Tangents </a:t>
            </a:r>
          </a:p>
          <a:p>
            <a:pPr algn="ctr"/>
            <a:r>
              <a:rPr lang="en-GB" sz="11500" b="1" dirty="0"/>
              <a:t>and Normal</a:t>
            </a:r>
          </a:p>
        </p:txBody>
      </p:sp>
    </p:spTree>
    <p:extLst>
      <p:ext uri="{BB962C8B-B14F-4D97-AF65-F5344CB8AC3E}">
        <p14:creationId xmlns:p14="http://schemas.microsoft.com/office/powerpoint/2010/main" val="126870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31404" y="318126"/>
                <a:ext cx="10729191" cy="14539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</a:t>
                </a:r>
                <a:r>
                  <a:rPr lang="en-GB" sz="4400" b="1" dirty="0"/>
                  <a:t>normal</a:t>
                </a:r>
                <a:r>
                  <a:rPr lang="en-GB" sz="4400" dirty="0"/>
                  <a:t> to the curve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+3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GB" sz="4400" dirty="0"/>
                  <a:t> when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</a:rPr>
                      <m:t>=9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318126"/>
                <a:ext cx="10729191" cy="1453988"/>
              </a:xfrm>
              <a:prstGeom prst="rect">
                <a:avLst/>
              </a:prstGeom>
              <a:blipFill>
                <a:blip r:embed="rId2"/>
                <a:stretch>
                  <a:fillRect t="-2642" r="-55" b="-124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271464" y="2060848"/>
                <a:ext cx="3384376" cy="4261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=9+3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en-GB" sz="3200" i="1"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en-GB" sz="3200" dirty="0"/>
              </a:p>
              <a:p>
                <a:endParaRPr lang="en-GB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dirty="0"/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060848"/>
                <a:ext cx="3384376" cy="4261295"/>
              </a:xfrm>
              <a:prstGeom prst="rect">
                <a:avLst/>
              </a:prstGeom>
              <a:blipFill>
                <a:blip r:embed="rId3"/>
                <a:stretch>
                  <a:fillRect l="-4685" t="-1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960097" y="2163631"/>
                <a:ext cx="3312367" cy="1384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Tangent Gradient </a:t>
                </a:r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7" y="2163631"/>
                <a:ext cx="3312367" cy="1384674"/>
              </a:xfrm>
              <a:prstGeom prst="rect">
                <a:avLst/>
              </a:prstGeom>
              <a:blipFill>
                <a:blip r:embed="rId4"/>
                <a:stretch>
                  <a:fillRect l="-3867" t="-44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888088" y="3838999"/>
                <a:ext cx="3923864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Normal</m:t>
                      </m:r>
                      <m: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838999"/>
                <a:ext cx="3923864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941808" y="5198980"/>
                <a:ext cx="3816424" cy="1332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prstClr val="black"/>
                    </a:solidFill>
                  </a:rPr>
                  <a:t>Equation of normal: </a:t>
                </a:r>
                <a:endParaRPr lang="en-GB" sz="2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d>
                        <m:d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808" y="5198980"/>
                <a:ext cx="3816424" cy="1332673"/>
              </a:xfrm>
              <a:prstGeom prst="rect">
                <a:avLst/>
              </a:prstGeom>
              <a:blipFill>
                <a:blip r:embed="rId6"/>
                <a:stretch>
                  <a:fillRect l="-3355" t="-4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5879976" y="2163631"/>
            <a:ext cx="0" cy="42304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76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988840"/>
            <a:ext cx="4976220" cy="45417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1384" y="188640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</a:t>
            </a:r>
            <a:r>
              <a:rPr lang="en-GB" sz="5400" dirty="0">
                <a:solidFill>
                  <a:srgbClr val="0000FF"/>
                </a:solidFill>
              </a:rPr>
              <a:t>normal</a:t>
            </a:r>
            <a:r>
              <a:rPr lang="en-GB" sz="5400" dirty="0"/>
              <a:t> is perpendicular </a:t>
            </a:r>
          </a:p>
          <a:p>
            <a:pPr algn="ctr"/>
            <a:r>
              <a:rPr lang="en-GB" sz="5400" dirty="0"/>
              <a:t>to the </a:t>
            </a:r>
            <a:r>
              <a:rPr lang="en-GB" sz="5400" dirty="0">
                <a:solidFill>
                  <a:srgbClr val="FF0000"/>
                </a:solidFill>
              </a:rPr>
              <a:t>tangent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317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6116" y="1195515"/>
            <a:ext cx="936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</a:rPr>
              <a:t>Tangent</a:t>
            </a:r>
            <a:r>
              <a:rPr lang="en-US" sz="8000" dirty="0"/>
              <a:t> </a:t>
            </a:r>
            <a:r>
              <a:rPr lang="en-US" sz="8000" dirty="0">
                <a:solidFill>
                  <a:srgbClr val="FF0000"/>
                </a:solidFill>
              </a:rPr>
              <a:t>Gradient</a:t>
            </a:r>
            <a:r>
              <a:rPr lang="en-US" sz="8000" dirty="0"/>
              <a:t> = 4</a:t>
            </a:r>
            <a:endParaRPr lang="en-GB" sz="8000" dirty="0"/>
          </a:p>
        </p:txBody>
      </p:sp>
      <p:sp>
        <p:nvSpPr>
          <p:cNvPr id="8" name="TextBox 7"/>
          <p:cNvSpPr txBox="1"/>
          <p:nvPr/>
        </p:nvSpPr>
        <p:spPr>
          <a:xfrm>
            <a:off x="1343472" y="3861048"/>
            <a:ext cx="7948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0000FF"/>
                </a:solidFill>
              </a:rPr>
              <a:t>Normal Gradient </a:t>
            </a:r>
            <a:r>
              <a:rPr lang="en-US" sz="8000" dirty="0"/>
              <a:t>=</a:t>
            </a:r>
            <a:endParaRPr lang="en-GB" sz="8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356252" y="3211739"/>
                <a:ext cx="1921808" cy="2397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8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6252" y="3211739"/>
                <a:ext cx="1921808" cy="23971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3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00" y="1129815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Tangent</a:t>
            </a:r>
            <a:r>
              <a:rPr lang="en-US" sz="7200" dirty="0"/>
              <a:t> </a:t>
            </a:r>
            <a:r>
              <a:rPr lang="en-US" sz="7200" dirty="0">
                <a:solidFill>
                  <a:srgbClr val="FF0000"/>
                </a:solidFill>
              </a:rPr>
              <a:t>Gradient</a:t>
            </a:r>
            <a:r>
              <a:rPr lang="en-US" sz="7200" dirty="0"/>
              <a:t> =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915573" y="4115559"/>
            <a:ext cx="740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0000FF"/>
                </a:solidFill>
              </a:rPr>
              <a:t>Normal Gradient </a:t>
            </a:r>
            <a:r>
              <a:rPr lang="en-US" sz="7200" dirty="0"/>
              <a:t>=</a:t>
            </a:r>
            <a:endParaRPr lang="en-GB" sz="7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169829" y="3501008"/>
                <a:ext cx="1194045" cy="2166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9829" y="3501008"/>
                <a:ext cx="1194045" cy="21666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8616280" y="548680"/>
                <a:ext cx="1747594" cy="2173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7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48680"/>
                <a:ext cx="1747594" cy="21738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6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091444" y="3933056"/>
                <a:ext cx="10009112" cy="1295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8000" b="1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8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b="1" i="1">
                        <a:latin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8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8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GB" sz="8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4" y="3933056"/>
                <a:ext cx="10009112" cy="12950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63352" y="332656"/>
                <a:ext cx="11593288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800" dirty="0"/>
                  <a:t>Finding the equation of a linear line that passes through point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5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5800" dirty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GB" sz="5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5800" dirty="0"/>
                  <a:t>) given the gradient.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32656"/>
                <a:ext cx="11593288" cy="2862322"/>
              </a:xfrm>
              <a:prstGeom prst="rect">
                <a:avLst/>
              </a:prstGeom>
              <a:blipFill>
                <a:blip r:embed="rId3"/>
                <a:stretch>
                  <a:fillRect t="-6397" r="-999" b="-9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78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240015" y="2509233"/>
                <a:ext cx="4393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5" y="2509233"/>
                <a:ext cx="439306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703512" y="151919"/>
            <a:ext cx="87849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 linear graph has a gradient of </a:t>
            </a:r>
            <a:r>
              <a:rPr lang="en-US" sz="4400" b="1" dirty="0"/>
              <a:t>2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/>
              <a:t>and passes through (</a:t>
            </a:r>
            <a:r>
              <a:rPr lang="en-US" sz="4400" dirty="0">
                <a:solidFill>
                  <a:srgbClr val="0000FF"/>
                </a:solidFill>
              </a:rPr>
              <a:t>1</a:t>
            </a:r>
            <a:r>
              <a:rPr lang="en-US" sz="4400" dirty="0"/>
              <a:t>,</a:t>
            </a:r>
            <a:r>
              <a:rPr lang="en-US" sz="4400" dirty="0">
                <a:solidFill>
                  <a:srgbClr val="FF0000"/>
                </a:solidFill>
              </a:rPr>
              <a:t>4</a:t>
            </a:r>
            <a:r>
              <a:rPr lang="en-US" sz="4400" dirty="0"/>
              <a:t>).</a:t>
            </a:r>
          </a:p>
          <a:p>
            <a:pPr algn="ctr"/>
            <a:r>
              <a:rPr lang="en-US" sz="4400" dirty="0"/>
              <a:t>Find the equation of the graph. </a:t>
            </a:r>
            <a:endParaRPr lang="en-GB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097583" y="2438523"/>
                <a:ext cx="26280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583" y="2438523"/>
                <a:ext cx="262800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270346" y="3501008"/>
                <a:ext cx="4393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−4=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346" y="3501008"/>
                <a:ext cx="439306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254824" y="4492783"/>
                <a:ext cx="43056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−4=2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 −2 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824" y="4492783"/>
                <a:ext cx="430567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536160" y="5517232"/>
                <a:ext cx="24878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517232"/>
                <a:ext cx="248789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089633" y="3251046"/>
                <a:ext cx="27720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633" y="3251046"/>
                <a:ext cx="277202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804637" y="4147339"/>
                <a:ext cx="27408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637" y="4147339"/>
                <a:ext cx="274086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150368" y="4980212"/>
                <a:ext cx="14208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68" y="4980212"/>
                <a:ext cx="142083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150368" y="5689963"/>
                <a:ext cx="2650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68" y="5689963"/>
                <a:ext cx="265055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174703" y="3824172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OR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40876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76935" y="2669586"/>
                <a:ext cx="4393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3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935" y="2669586"/>
                <a:ext cx="439306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55540" y="260648"/>
            <a:ext cx="82809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 linear graph has a gradient of </a:t>
            </a:r>
            <a:r>
              <a:rPr lang="en-US" sz="4400" b="1" dirty="0"/>
              <a:t>3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/>
              <a:t>and passes through (</a:t>
            </a:r>
            <a:r>
              <a:rPr lang="en-US" sz="4400" dirty="0">
                <a:solidFill>
                  <a:srgbClr val="0000FF"/>
                </a:solidFill>
              </a:rPr>
              <a:t>2</a:t>
            </a:r>
            <a:r>
              <a:rPr lang="en-US" sz="4400" dirty="0"/>
              <a:t>,</a:t>
            </a:r>
            <a:r>
              <a:rPr lang="en-US" sz="4400" dirty="0">
                <a:solidFill>
                  <a:srgbClr val="FF0000"/>
                </a:solidFill>
              </a:rPr>
              <a:t>3</a:t>
            </a:r>
            <a:r>
              <a:rPr lang="en-US" sz="4400" dirty="0"/>
              <a:t>).</a:t>
            </a:r>
          </a:p>
          <a:p>
            <a:pPr algn="ctr"/>
            <a:r>
              <a:rPr lang="en-US" sz="4400" dirty="0"/>
              <a:t>Find the equation of the graph. </a:t>
            </a:r>
            <a:endParaRPr lang="en-GB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807266" y="3661361"/>
                <a:ext cx="4393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−3=3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266" y="3661361"/>
                <a:ext cx="439306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791744" y="4653136"/>
                <a:ext cx="43056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−3=3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 −6 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653136"/>
                <a:ext cx="430567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073080" y="5677585"/>
                <a:ext cx="24878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+3 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080" y="5677585"/>
                <a:ext cx="248789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5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034405" y="2226806"/>
            <a:ext cx="3056082" cy="2594264"/>
          </a:xfrm>
          <a:custGeom>
            <a:avLst/>
            <a:gdLst>
              <a:gd name="connsiteX0" fmla="*/ 0 w 3094182"/>
              <a:gd name="connsiteY0" fmla="*/ 2937164 h 2937164"/>
              <a:gd name="connsiteX1" fmla="*/ 655782 w 3094182"/>
              <a:gd name="connsiteY1" fmla="*/ 2835564 h 2937164"/>
              <a:gd name="connsiteX2" fmla="*/ 1246909 w 3094182"/>
              <a:gd name="connsiteY2" fmla="*/ 2669309 h 2937164"/>
              <a:gd name="connsiteX3" fmla="*/ 1764146 w 3094182"/>
              <a:gd name="connsiteY3" fmla="*/ 2401454 h 2937164"/>
              <a:gd name="connsiteX4" fmla="*/ 2235200 w 3094182"/>
              <a:gd name="connsiteY4" fmla="*/ 2013527 h 2937164"/>
              <a:gd name="connsiteX5" fmla="*/ 2715491 w 3094182"/>
              <a:gd name="connsiteY5" fmla="*/ 1339273 h 2937164"/>
              <a:gd name="connsiteX6" fmla="*/ 2983346 w 3094182"/>
              <a:gd name="connsiteY6" fmla="*/ 628073 h 2937164"/>
              <a:gd name="connsiteX7" fmla="*/ 3094182 w 3094182"/>
              <a:gd name="connsiteY7" fmla="*/ 0 h 2937164"/>
              <a:gd name="connsiteX0" fmla="*/ 0 w 3056082"/>
              <a:gd name="connsiteY0" fmla="*/ 2594264 h 2594264"/>
              <a:gd name="connsiteX1" fmla="*/ 655782 w 3056082"/>
              <a:gd name="connsiteY1" fmla="*/ 2492664 h 2594264"/>
              <a:gd name="connsiteX2" fmla="*/ 1246909 w 3056082"/>
              <a:gd name="connsiteY2" fmla="*/ 2326409 h 2594264"/>
              <a:gd name="connsiteX3" fmla="*/ 1764146 w 3056082"/>
              <a:gd name="connsiteY3" fmla="*/ 2058554 h 2594264"/>
              <a:gd name="connsiteX4" fmla="*/ 2235200 w 3056082"/>
              <a:gd name="connsiteY4" fmla="*/ 1670627 h 2594264"/>
              <a:gd name="connsiteX5" fmla="*/ 2715491 w 3056082"/>
              <a:gd name="connsiteY5" fmla="*/ 996373 h 2594264"/>
              <a:gd name="connsiteX6" fmla="*/ 2983346 w 3056082"/>
              <a:gd name="connsiteY6" fmla="*/ 285173 h 2594264"/>
              <a:gd name="connsiteX7" fmla="*/ 3056082 w 3056082"/>
              <a:gd name="connsiteY7" fmla="*/ 0 h 2594264"/>
              <a:gd name="connsiteX0" fmla="*/ 0 w 3056082"/>
              <a:gd name="connsiteY0" fmla="*/ 2594264 h 2594264"/>
              <a:gd name="connsiteX1" fmla="*/ 655782 w 3056082"/>
              <a:gd name="connsiteY1" fmla="*/ 2492664 h 2594264"/>
              <a:gd name="connsiteX2" fmla="*/ 1246909 w 3056082"/>
              <a:gd name="connsiteY2" fmla="*/ 2326409 h 2594264"/>
              <a:gd name="connsiteX3" fmla="*/ 1764146 w 3056082"/>
              <a:gd name="connsiteY3" fmla="*/ 2058554 h 2594264"/>
              <a:gd name="connsiteX4" fmla="*/ 2235200 w 3056082"/>
              <a:gd name="connsiteY4" fmla="*/ 1670627 h 2594264"/>
              <a:gd name="connsiteX5" fmla="*/ 2715491 w 3056082"/>
              <a:gd name="connsiteY5" fmla="*/ 996373 h 2594264"/>
              <a:gd name="connsiteX6" fmla="*/ 2983346 w 3056082"/>
              <a:gd name="connsiteY6" fmla="*/ 285173 h 2594264"/>
              <a:gd name="connsiteX7" fmla="*/ 3056082 w 3056082"/>
              <a:gd name="connsiteY7" fmla="*/ 0 h 25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6082" h="2594264">
                <a:moveTo>
                  <a:pt x="0" y="2594264"/>
                </a:moveTo>
                <a:cubicBezTo>
                  <a:pt x="223982" y="2565785"/>
                  <a:pt x="447964" y="2537307"/>
                  <a:pt x="655782" y="2492664"/>
                </a:cubicBezTo>
                <a:cubicBezTo>
                  <a:pt x="863600" y="2448021"/>
                  <a:pt x="1062182" y="2398761"/>
                  <a:pt x="1246909" y="2326409"/>
                </a:cubicBezTo>
                <a:cubicBezTo>
                  <a:pt x="1431636" y="2254057"/>
                  <a:pt x="1599431" y="2167851"/>
                  <a:pt x="1764146" y="2058554"/>
                </a:cubicBezTo>
                <a:cubicBezTo>
                  <a:pt x="1928861" y="1949257"/>
                  <a:pt x="2076643" y="1847657"/>
                  <a:pt x="2235200" y="1670627"/>
                </a:cubicBezTo>
                <a:cubicBezTo>
                  <a:pt x="2393757" y="1493597"/>
                  <a:pt x="2590800" y="1227282"/>
                  <a:pt x="2715491" y="996373"/>
                </a:cubicBezTo>
                <a:cubicBezTo>
                  <a:pt x="2840182" y="765464"/>
                  <a:pt x="2920231" y="508385"/>
                  <a:pt x="2983346" y="285173"/>
                </a:cubicBezTo>
                <a:cubicBezTo>
                  <a:pt x="3046461" y="61961"/>
                  <a:pt x="3003646" y="221480"/>
                  <a:pt x="3056082" y="0"/>
                </a:cubicBez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738731" y="4147063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584270" y="4394445"/>
                <a:ext cx="9704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(3,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270" y="4394445"/>
                <a:ext cx="97041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69008" y="307288"/>
                <a:ext cx="10971608" cy="14618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</a:t>
                </a:r>
                <a:r>
                  <a:rPr lang="en-GB" sz="4400" b="1" dirty="0"/>
                  <a:t>tangent</a:t>
                </a:r>
                <a:r>
                  <a:rPr lang="en-GB" sz="4400" dirty="0"/>
                  <a:t> to the curve </a:t>
                </a:r>
                <a:endParaRPr lang="en-GB" sz="4400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/>
                      </a:rPr>
                      <m:t>𝒚</m:t>
                    </m:r>
                    <m:r>
                      <a:rPr lang="en-GB" sz="44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44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4400" dirty="0"/>
                  <a:t> when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/>
                      </a:rPr>
                      <m:t>𝒙</m:t>
                    </m:r>
                    <m:r>
                      <a:rPr lang="en-GB" sz="4400" b="1" i="1">
                        <a:latin typeface="Cambria Math"/>
                      </a:rPr>
                      <m:t>=</m:t>
                    </m:r>
                    <m:r>
                      <a:rPr lang="en-GB" sz="4400" b="1" i="1">
                        <a:latin typeface="Cambria Math"/>
                      </a:rPr>
                      <m:t>𝟑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08" y="307288"/>
                <a:ext cx="10971608" cy="1461875"/>
              </a:xfrm>
              <a:prstGeom prst="rect">
                <a:avLst/>
              </a:prstGeom>
              <a:blipFill>
                <a:blip r:embed="rId3"/>
                <a:stretch>
                  <a:fillRect t="-2256" b="-124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2403860" y="3417144"/>
            <a:ext cx="3112654" cy="1616363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20026094">
            <a:off x="4520106" y="3647941"/>
            <a:ext cx="125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tangent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141986" y="5266764"/>
                <a:ext cx="2016224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𝒅𝒚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986" y="5266764"/>
                <a:ext cx="2016224" cy="1144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676567" y="5333726"/>
                <a:ext cx="333876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400" dirty="0">
                    <a:solidFill>
                      <a:prstClr val="black"/>
                    </a:solidFill>
                  </a:rPr>
                  <a:t>Equation of tangent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−9=6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567" y="5333726"/>
                <a:ext cx="3338766" cy="1323439"/>
              </a:xfrm>
              <a:prstGeom prst="rect">
                <a:avLst/>
              </a:prstGeom>
              <a:blipFill>
                <a:blip r:embed="rId5"/>
                <a:stretch>
                  <a:fillRect t="-36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600056" y="2132856"/>
                <a:ext cx="3168352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 Tangent Gradient </a:t>
                </a: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/>
                      </a:rPr>
                      <m:t>=3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:         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𝒎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2132856"/>
                <a:ext cx="3168352" cy="1384995"/>
              </a:xfrm>
              <a:prstGeom prst="rect">
                <a:avLst/>
              </a:prstGeom>
              <a:blipFill>
                <a:blip r:embed="rId6"/>
                <a:stretch>
                  <a:fillRect t="-4405" r="-115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984961" y="3648512"/>
                <a:ext cx="254611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-value </a:t>
                </a: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/>
                      </a:rPr>
                      <m:t>=3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          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961" y="3648512"/>
                <a:ext cx="2546118" cy="1384995"/>
              </a:xfrm>
              <a:prstGeom prst="rect">
                <a:avLst/>
              </a:prstGeom>
              <a:blipFill>
                <a:blip r:embed="rId7"/>
                <a:stretch>
                  <a:fillRect t="-44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5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054137" y="2255322"/>
            <a:ext cx="3094182" cy="2937164"/>
          </a:xfrm>
          <a:custGeom>
            <a:avLst/>
            <a:gdLst>
              <a:gd name="connsiteX0" fmla="*/ 0 w 3094182"/>
              <a:gd name="connsiteY0" fmla="*/ 2937164 h 2937164"/>
              <a:gd name="connsiteX1" fmla="*/ 655782 w 3094182"/>
              <a:gd name="connsiteY1" fmla="*/ 2835564 h 2937164"/>
              <a:gd name="connsiteX2" fmla="*/ 1246909 w 3094182"/>
              <a:gd name="connsiteY2" fmla="*/ 2669309 h 2937164"/>
              <a:gd name="connsiteX3" fmla="*/ 1764146 w 3094182"/>
              <a:gd name="connsiteY3" fmla="*/ 2401454 h 2937164"/>
              <a:gd name="connsiteX4" fmla="*/ 2235200 w 3094182"/>
              <a:gd name="connsiteY4" fmla="*/ 2013527 h 2937164"/>
              <a:gd name="connsiteX5" fmla="*/ 2715491 w 3094182"/>
              <a:gd name="connsiteY5" fmla="*/ 1339273 h 2937164"/>
              <a:gd name="connsiteX6" fmla="*/ 2983346 w 3094182"/>
              <a:gd name="connsiteY6" fmla="*/ 628073 h 2937164"/>
              <a:gd name="connsiteX7" fmla="*/ 3094182 w 3094182"/>
              <a:gd name="connsiteY7" fmla="*/ 0 h 293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182" h="2937164">
                <a:moveTo>
                  <a:pt x="0" y="2937164"/>
                </a:moveTo>
                <a:cubicBezTo>
                  <a:pt x="223982" y="2908685"/>
                  <a:pt x="447964" y="2880207"/>
                  <a:pt x="655782" y="2835564"/>
                </a:cubicBezTo>
                <a:cubicBezTo>
                  <a:pt x="863600" y="2790921"/>
                  <a:pt x="1062182" y="2741661"/>
                  <a:pt x="1246909" y="2669309"/>
                </a:cubicBezTo>
                <a:cubicBezTo>
                  <a:pt x="1431636" y="2596957"/>
                  <a:pt x="1599431" y="2510751"/>
                  <a:pt x="1764146" y="2401454"/>
                </a:cubicBezTo>
                <a:cubicBezTo>
                  <a:pt x="1928861" y="2292157"/>
                  <a:pt x="2076643" y="2190557"/>
                  <a:pt x="2235200" y="2013527"/>
                </a:cubicBezTo>
                <a:cubicBezTo>
                  <a:pt x="2393757" y="1836497"/>
                  <a:pt x="2590800" y="1570182"/>
                  <a:pt x="2715491" y="1339273"/>
                </a:cubicBezTo>
                <a:cubicBezTo>
                  <a:pt x="2840182" y="1108364"/>
                  <a:pt x="2920231" y="851285"/>
                  <a:pt x="2983346" y="628073"/>
                </a:cubicBezTo>
                <a:cubicBezTo>
                  <a:pt x="3046461" y="404861"/>
                  <a:pt x="3070321" y="202430"/>
                  <a:pt x="3094182" y="0"/>
                </a:cubicBez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758463" y="4518479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703512" y="348334"/>
                <a:ext cx="9022153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</a:t>
                </a:r>
                <a:r>
                  <a:rPr lang="en-GB" sz="4400" b="1" dirty="0"/>
                  <a:t>normal</a:t>
                </a:r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to the curve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𝑦</m:t>
                    </m:r>
                    <m:r>
                      <a:rPr lang="en-GB" sz="4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/>
                  <a:t> when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</a:rPr>
                      <m:t>=3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48334"/>
                <a:ext cx="9022153" cy="1446550"/>
              </a:xfrm>
              <a:prstGeom prst="rect">
                <a:avLst/>
              </a:prstGeom>
              <a:blipFill>
                <a:blip r:embed="rId2"/>
                <a:stretch>
                  <a:fillRect t="-2662" b="-129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2423593" y="2502256"/>
            <a:ext cx="2198967" cy="3168445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500813" y="3209246"/>
            <a:ext cx="3327991" cy="2413591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9435175">
            <a:off x="4397228" y="3808006"/>
            <a:ext cx="1249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tangent</a:t>
            </a:r>
          </a:p>
        </p:txBody>
      </p:sp>
      <p:sp>
        <p:nvSpPr>
          <p:cNvPr id="19" name="TextBox 18"/>
          <p:cNvSpPr txBox="1"/>
          <p:nvPr/>
        </p:nvSpPr>
        <p:spPr>
          <a:xfrm rot="3276129">
            <a:off x="2340928" y="3478105"/>
            <a:ext cx="1312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normal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3391351" y="4861555"/>
                <a:ext cx="7920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(3,9)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351" y="4861555"/>
                <a:ext cx="792088" cy="461665"/>
              </a:xfrm>
              <a:prstGeom prst="rect">
                <a:avLst/>
              </a:prstGeom>
              <a:blipFill>
                <a:blip r:embed="rId3"/>
                <a:stretch>
                  <a:fillRect l="-6154" r="-13077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820178" y="5656925"/>
                <a:ext cx="20120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178" y="5656925"/>
                <a:ext cx="201208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6268094" y="2187326"/>
                <a:ext cx="321228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Tangent</m:t>
                      </m:r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094" y="2187326"/>
                <a:ext cx="321228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300911" y="3114355"/>
                <a:ext cx="314849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Normal</m:t>
                      </m:r>
                      <m:r>
                        <a:rPr lang="en-GB" sz="28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911" y="3114355"/>
                <a:ext cx="314849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439844" y="4112635"/>
                <a:ext cx="3679246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𝑦</m:t>
                      </m:r>
                      <m:r>
                        <a:rPr lang="en-GB" sz="3200" i="1">
                          <a:latin typeface="Cambria Math"/>
                        </a:rPr>
                        <m:t>−9=−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844" y="4112635"/>
                <a:ext cx="3679246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7032104" y="5445224"/>
                <a:ext cx="3307736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𝒚</m:t>
                      </m:r>
                      <m:r>
                        <a:rPr lang="en-GB" sz="3200" b="1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/>
                            </a:rPr>
                            <m:t>𝟏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445224"/>
                <a:ext cx="3307736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449407" y="2187326"/>
                <a:ext cx="4651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407" y="2187326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326372" y="2896615"/>
                <a:ext cx="792718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372" y="2896615"/>
                <a:ext cx="792718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1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14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347</Words>
  <Application>Microsoft Office PowerPoint</Application>
  <PresentationFormat>Widescreen</PresentationFormat>
  <Paragraphs>74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Stewart Gale</cp:lastModifiedBy>
  <cp:revision>17</cp:revision>
  <dcterms:created xsi:type="dcterms:W3CDTF">2018-03-13T09:32:08Z</dcterms:created>
  <dcterms:modified xsi:type="dcterms:W3CDTF">2023-06-19T18:10:48Z</dcterms:modified>
</cp:coreProperties>
</file>