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190" autoAdjust="0"/>
    <p:restoredTop sz="94660"/>
  </p:normalViewPr>
  <p:slideViewPr>
    <p:cSldViewPr snapToGrid="0">
      <p:cViewPr varScale="1">
        <p:scale>
          <a:sx n="70" d="100"/>
          <a:sy n="70" d="100"/>
        </p:scale>
        <p:origin x="48" y="4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15/06/2020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24287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15/06/2020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96196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15/06/2020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68021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15/06/2020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62652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15/06/2020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79003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15/06/2020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81218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15/06/2020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23560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15/06/2020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9789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15/06/2020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68815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15/06/2020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34248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15/06/2020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83046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086171-84EB-44DE-8B35-AFE34171BF18}" type="datetimeFigureOut">
              <a:rPr lang="en-GB" smtClean="0"/>
              <a:t>15/06/2020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32218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UKMT | Diagnostic Question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876" y="787940"/>
            <a:ext cx="4859357" cy="49403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817141" y="957750"/>
            <a:ext cx="5437762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b="1" dirty="0" smtClean="0">
                <a:solidFill>
                  <a:srgbClr val="FFC000"/>
                </a:solidFill>
              </a:rPr>
              <a:t>Junior Challenge 1</a:t>
            </a:r>
          </a:p>
          <a:p>
            <a:pPr algn="ctr"/>
            <a:endParaRPr lang="en-GB" sz="4000" b="1" dirty="0" smtClean="0">
              <a:solidFill>
                <a:srgbClr val="FFC000"/>
              </a:solidFill>
            </a:endParaRPr>
          </a:p>
          <a:p>
            <a:pPr algn="ctr"/>
            <a:r>
              <a:rPr lang="en-GB" sz="9600" b="1" dirty="0" smtClean="0">
                <a:solidFill>
                  <a:srgbClr val="FFC000"/>
                </a:solidFill>
              </a:rPr>
              <a:t>GOLD</a:t>
            </a:r>
            <a:endParaRPr lang="en-GB" sz="9600" b="1" dirty="0">
              <a:solidFill>
                <a:srgbClr val="FFC00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8094" y="68094"/>
            <a:ext cx="12052570" cy="6721813"/>
          </a:xfrm>
          <a:prstGeom prst="rect">
            <a:avLst/>
          </a:prstGeom>
          <a:noFill/>
          <a:ln w="1397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8191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4105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 smtClean="0"/>
              <a:t>Q1.</a:t>
            </a:r>
            <a:endParaRPr lang="en-GB" sz="6000" b="1" dirty="0"/>
          </a:p>
        </p:txBody>
      </p:sp>
      <p:pic>
        <p:nvPicPr>
          <p:cNvPr id="1028" name="Picture 4" descr="https://images.diagnosticquestions.com/uploads/questions/a1c3ec33-c311-414b-94b7-efe00e183f4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5755" y="1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/>
          <p:cNvSpPr/>
          <p:nvPr/>
        </p:nvSpPr>
        <p:spPr>
          <a:xfrm>
            <a:off x="3668813" y="1763376"/>
            <a:ext cx="1463258" cy="787940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Rectangle 1"/>
              <p:cNvSpPr/>
              <p:nvPr/>
            </p:nvSpPr>
            <p:spPr>
              <a:xfrm>
                <a:off x="2122229" y="2646613"/>
                <a:ext cx="7983940" cy="200260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3200" b="1" dirty="0" smtClean="0">
                    <a:solidFill>
                      <a:srgbClr val="FFC000"/>
                    </a:solidFill>
                  </a:rPr>
                  <a:t>The </a:t>
                </a:r>
                <a:r>
                  <a:rPr lang="en-US" sz="3200" b="1" dirty="0">
                    <a:solidFill>
                      <a:srgbClr val="FFC000"/>
                    </a:solidFill>
                  </a:rPr>
                  <a:t>common denominator between the to fractions which is 24 so you the get </a:t>
                </a:r>
                <a:endParaRPr lang="en-US" sz="3200" b="1" dirty="0" smtClean="0">
                  <a:solidFill>
                    <a:srgbClr val="FFC000"/>
                  </a:solidFill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b="1" i="1" smtClean="0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b="1" i="1" smtClean="0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en-GB" sz="3200" b="1" i="1" smtClean="0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  <m:t>𝟐𝟒</m:t>
                          </m:r>
                        </m:den>
                      </m:f>
                      <m:r>
                        <a:rPr lang="en-GB" sz="3200" b="1" i="1" smtClean="0">
                          <a:solidFill>
                            <a:srgbClr val="FFC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GB" sz="3200" b="1" i="1" smtClean="0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b="1" i="1" smtClean="0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GB" sz="3200" b="1" i="1" smtClean="0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  <m:t>𝟐𝟒</m:t>
                          </m:r>
                        </m:den>
                      </m:f>
                      <m:r>
                        <a:rPr lang="en-GB" sz="3200" b="1" i="1" smtClean="0">
                          <a:solidFill>
                            <a:srgbClr val="FFC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3200" b="1" i="1" smtClean="0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b="1" i="1" smtClean="0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GB" sz="3200" b="1" i="1" smtClean="0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  <m:t>𝟐𝟒</m:t>
                          </m:r>
                        </m:den>
                      </m:f>
                      <m:r>
                        <a:rPr lang="en-GB" sz="3200" b="1" i="1" smtClean="0">
                          <a:solidFill>
                            <a:srgbClr val="FFC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3200" b="1" i="1" smtClean="0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b="1" i="1" smtClean="0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GB" sz="3200" b="1" i="1" smtClean="0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  <m:t>𝟖</m:t>
                          </m:r>
                        </m:den>
                      </m:f>
                    </m:oMath>
                  </m:oMathPara>
                </a14:m>
                <a:endParaRPr lang="en-GB" sz="3200" b="1" dirty="0">
                  <a:solidFill>
                    <a:srgbClr val="FFC000"/>
                  </a:solidFill>
                </a:endParaRPr>
              </a:p>
            </p:txBody>
          </p:sp>
        </mc:Choice>
        <mc:Fallback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22229" y="2646613"/>
                <a:ext cx="7983940" cy="2002600"/>
              </a:xfrm>
              <a:prstGeom prst="rect">
                <a:avLst/>
              </a:prstGeom>
              <a:blipFill>
                <a:blip r:embed="rId3"/>
                <a:stretch>
                  <a:fillRect l="-1908" t="-395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31735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4105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 smtClean="0"/>
              <a:t>Q2.</a:t>
            </a:r>
            <a:endParaRPr lang="en-GB" sz="6000" b="1" dirty="0"/>
          </a:p>
        </p:txBody>
      </p:sp>
      <p:pic>
        <p:nvPicPr>
          <p:cNvPr id="2052" name="Picture 4" descr="https://images.diagnosticquestions.com/uploads/questions/a4096652-6ed1-4964-8316-d7b95b524ec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5930" y="1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/>
          <p:cNvSpPr/>
          <p:nvPr/>
        </p:nvSpPr>
        <p:spPr>
          <a:xfrm>
            <a:off x="7441134" y="2748674"/>
            <a:ext cx="1209475" cy="584751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Rectangle 1"/>
          <p:cNvSpPr/>
          <p:nvPr/>
        </p:nvSpPr>
        <p:spPr>
          <a:xfrm>
            <a:off x="2135425" y="3499090"/>
            <a:ext cx="82296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smtClean="0">
                <a:solidFill>
                  <a:srgbClr val="FFC000"/>
                </a:solidFill>
              </a:rPr>
              <a:t>There </a:t>
            </a:r>
            <a:r>
              <a:rPr lang="en-US" sz="2000" b="1" dirty="0">
                <a:solidFill>
                  <a:srgbClr val="FFC000"/>
                </a:solidFill>
              </a:rPr>
              <a:t>are only 9 different possibilities of what </a:t>
            </a:r>
            <a:r>
              <a:rPr lang="en-US" sz="2000" b="1" dirty="0" err="1">
                <a:solidFill>
                  <a:srgbClr val="FFC000"/>
                </a:solidFill>
              </a:rPr>
              <a:t>Evariste</a:t>
            </a:r>
            <a:r>
              <a:rPr lang="en-US" sz="2000" b="1" dirty="0">
                <a:solidFill>
                  <a:srgbClr val="FFC000"/>
                </a:solidFill>
              </a:rPr>
              <a:t> could have paid: £1.10 £2.20 £3.30 £4.40 £5.50 £6.60 £7.70 £8.80 £9.90. If </a:t>
            </a:r>
            <a:r>
              <a:rPr lang="en-US" sz="2000" b="1" dirty="0" err="1">
                <a:solidFill>
                  <a:srgbClr val="FFC000"/>
                </a:solidFill>
              </a:rPr>
              <a:t>Evariste</a:t>
            </a:r>
            <a:r>
              <a:rPr lang="en-US" sz="2000" b="1" dirty="0">
                <a:solidFill>
                  <a:srgbClr val="FFC000"/>
                </a:solidFill>
              </a:rPr>
              <a:t> pays £4.40, that means Sophie will have paid £5.60, which is divisible by 70p. Therefore </a:t>
            </a:r>
            <a:r>
              <a:rPr lang="en-US" sz="2000" b="1" dirty="0" smtClean="0">
                <a:solidFill>
                  <a:srgbClr val="FFC000"/>
                </a:solidFill>
              </a:rPr>
              <a:t>Sophie </a:t>
            </a:r>
            <a:r>
              <a:rPr lang="en-US" sz="2000" b="1" dirty="0">
                <a:solidFill>
                  <a:srgbClr val="FFC000"/>
                </a:solidFill>
              </a:rPr>
              <a:t>buys 8, and </a:t>
            </a:r>
            <a:r>
              <a:rPr lang="en-US" sz="2000" b="1" dirty="0" err="1">
                <a:solidFill>
                  <a:srgbClr val="FFC000"/>
                </a:solidFill>
              </a:rPr>
              <a:t>Evariste</a:t>
            </a:r>
            <a:r>
              <a:rPr lang="en-US" sz="2000" b="1" dirty="0">
                <a:solidFill>
                  <a:srgbClr val="FFC000"/>
                </a:solidFill>
              </a:rPr>
              <a:t> buys 4. Altogether they buy 12.</a:t>
            </a:r>
            <a:endParaRPr lang="en-GB" sz="2000" b="1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698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4105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 smtClean="0"/>
              <a:t>Q3.</a:t>
            </a:r>
            <a:endParaRPr lang="en-GB" sz="6000" b="1" dirty="0"/>
          </a:p>
        </p:txBody>
      </p:sp>
      <p:pic>
        <p:nvPicPr>
          <p:cNvPr id="3076" name="Picture 4" descr="https://images.diagnosticquestions.com/uploads/questions/7b5bf52e-00e3-4908-80ee-420c3552dd7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8615" y="1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/>
          <p:cNvSpPr/>
          <p:nvPr/>
        </p:nvSpPr>
        <p:spPr>
          <a:xfrm>
            <a:off x="4003534" y="2661313"/>
            <a:ext cx="1496514" cy="620974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Rectangle 1"/>
          <p:cNvSpPr/>
          <p:nvPr/>
        </p:nvSpPr>
        <p:spPr>
          <a:xfrm>
            <a:off x="2795517" y="3282287"/>
            <a:ext cx="769278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rgbClr val="FFC000"/>
                </a:solidFill>
              </a:rPr>
              <a:t>If </a:t>
            </a:r>
            <a:r>
              <a:rPr lang="en-US" sz="2400" b="1" dirty="0">
                <a:solidFill>
                  <a:srgbClr val="FFC000"/>
                </a:solidFill>
              </a:rPr>
              <a:t>the perimeter is 16, then the two sides of the base can be 6cm x 2cm, 4cm x 4cm, 7cm x 1cm or 5cm x 3cm. Only if the base is 6cm x 2cm will Sally be able to use all the remaining cubes to make a cuboid, so this must be the correct length of sides. Therefore the </a:t>
            </a:r>
            <a:r>
              <a:rPr lang="en-US" sz="2400" b="1" dirty="0" smtClean="0">
                <a:solidFill>
                  <a:srgbClr val="FFC000"/>
                </a:solidFill>
              </a:rPr>
              <a:t>height </a:t>
            </a:r>
            <a:r>
              <a:rPr lang="en-US" sz="2400" b="1" dirty="0">
                <a:solidFill>
                  <a:srgbClr val="FFC000"/>
                </a:solidFill>
              </a:rPr>
              <a:t>is 6cm</a:t>
            </a:r>
            <a:endParaRPr lang="en-GB" sz="2400" b="1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34941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4105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 smtClean="0"/>
              <a:t>Q4.</a:t>
            </a:r>
            <a:endParaRPr lang="en-GB" sz="6000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3603" y="-297"/>
            <a:ext cx="9144793" cy="6858594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1802767" y="2980531"/>
            <a:ext cx="1157603" cy="787940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Rectangle 2"/>
          <p:cNvSpPr/>
          <p:nvPr/>
        </p:nvSpPr>
        <p:spPr>
          <a:xfrm>
            <a:off x="3128349" y="3768471"/>
            <a:ext cx="7223477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rgbClr val="FFC000"/>
                </a:solidFill>
                <a:latin typeface="robotolight"/>
              </a:rPr>
              <a:t>27 is the only number ending in 7 that is not prime and can be done with two single digits. 9 and 3 are the only possible numbers for the first </a:t>
            </a:r>
            <a:r>
              <a:rPr lang="en-US" sz="2000" b="1" dirty="0" smtClean="0">
                <a:solidFill>
                  <a:srgbClr val="FFC000"/>
                </a:solidFill>
                <a:latin typeface="robotolight"/>
              </a:rPr>
              <a:t>multiplication. </a:t>
            </a:r>
            <a:r>
              <a:rPr lang="en-US" sz="2000" b="1" dirty="0">
                <a:solidFill>
                  <a:srgbClr val="FFC000"/>
                </a:solidFill>
                <a:latin typeface="robotolight"/>
              </a:rPr>
              <a:t>The question asks for P + Q + R, we know that 9 and 3 must be in </a:t>
            </a:r>
            <a:r>
              <a:rPr lang="en-US" sz="2000" b="1" dirty="0" smtClean="0">
                <a:solidFill>
                  <a:srgbClr val="FFC000"/>
                </a:solidFill>
                <a:latin typeface="robotolight"/>
              </a:rPr>
              <a:t>there so the </a:t>
            </a:r>
            <a:r>
              <a:rPr lang="en-US" sz="2000" b="1" dirty="0">
                <a:solidFill>
                  <a:srgbClr val="FFC000"/>
                </a:solidFill>
                <a:latin typeface="robotolight"/>
              </a:rPr>
              <a:t>only number greater than 12 is 13.</a:t>
            </a:r>
            <a:endParaRPr lang="en-GB" sz="2000" b="1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2457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4105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 smtClean="0"/>
              <a:t>Q5.</a:t>
            </a:r>
            <a:endParaRPr lang="en-GB" sz="6000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8780" y="0"/>
            <a:ext cx="9144000" cy="68580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7403677" y="3574670"/>
            <a:ext cx="1077383" cy="597280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Rectangle 2"/>
          <p:cNvSpPr/>
          <p:nvPr/>
        </p:nvSpPr>
        <p:spPr>
          <a:xfrm>
            <a:off x="3343702" y="4186786"/>
            <a:ext cx="7240138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b="1" dirty="0">
                <a:solidFill>
                  <a:srgbClr val="FFC000"/>
                </a:solidFill>
                <a:latin typeface="robotolight"/>
              </a:rPr>
              <a:t>Call the columns A,B,C,D (L to R) and the rows 1,2,3,4 (Top down). Join the points as follows: B2, B1, A1, A2, B3, A3, A4, B4, C3, C4, D4, D3, C2, D2, D1, C1, B2. This forms a 16 sided quadrilateral with points on each corner.</a:t>
            </a:r>
            <a:endParaRPr lang="en-GB" sz="2200" b="1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37263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3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159</TotalTime>
  <Words>298</Words>
  <Application>Microsoft Office PowerPoint</Application>
  <PresentationFormat>Widescreen</PresentationFormat>
  <Paragraphs>14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Arial</vt:lpstr>
      <vt:lpstr>Calibri</vt:lpstr>
      <vt:lpstr>Calibri Light</vt:lpstr>
      <vt:lpstr>Cambria Math</vt:lpstr>
      <vt:lpstr>robotolight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DCSCCM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11</cp:revision>
  <dcterms:created xsi:type="dcterms:W3CDTF">2020-06-11T04:03:37Z</dcterms:created>
  <dcterms:modified xsi:type="dcterms:W3CDTF">2020-06-15T06:29:20Z</dcterms:modified>
</cp:coreProperties>
</file>