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47" r:id="rId2"/>
    <p:sldId id="348" r:id="rId3"/>
    <p:sldId id="349" r:id="rId4"/>
    <p:sldId id="343" r:id="rId5"/>
    <p:sldId id="344" r:id="rId6"/>
    <p:sldId id="346" r:id="rId7"/>
    <p:sldId id="34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C45C59-67B2-4BAF-95A8-C53AF091E8B6}" v="2" dt="2023-01-18T07:49:30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3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8C45C59-67B2-4BAF-95A8-C53AF091E8B6}"/>
    <pc:docChg chg="modSld">
      <pc:chgData name="Stewart Gale" userId="3647ddd2-6040-41ae-a96d-232c23482af8" providerId="ADAL" clId="{68C45C59-67B2-4BAF-95A8-C53AF091E8B6}" dt="2025-01-16T06:07:00.817" v="2" actId="20577"/>
      <pc:docMkLst>
        <pc:docMk/>
      </pc:docMkLst>
      <pc:sldChg chg="modSp mod">
        <pc:chgData name="Stewart Gale" userId="3647ddd2-6040-41ae-a96d-232c23482af8" providerId="ADAL" clId="{68C45C59-67B2-4BAF-95A8-C53AF091E8B6}" dt="2025-01-16T06:07:00.817" v="2" actId="20577"/>
        <pc:sldMkLst>
          <pc:docMk/>
          <pc:sldMk cId="0" sldId="343"/>
        </pc:sldMkLst>
        <pc:spChg chg="mod">
          <ac:chgData name="Stewart Gale" userId="3647ddd2-6040-41ae-a96d-232c23482af8" providerId="ADAL" clId="{68C45C59-67B2-4BAF-95A8-C53AF091E8B6}" dt="2025-01-16T06:07:00.817" v="2" actId="20577"/>
          <ac:spMkLst>
            <pc:docMk/>
            <pc:sldMk cId="0" sldId="343"/>
            <ac:spMk id="18465" creationId="{870F9DD7-8811-48E5-9417-D1679AF0DCB4}"/>
          </ac:spMkLst>
        </pc:spChg>
      </pc:sldChg>
      <pc:sldChg chg="modAnim">
        <pc:chgData name="Stewart Gale" userId="3647ddd2-6040-41ae-a96d-232c23482af8" providerId="ADAL" clId="{68C45C59-67B2-4BAF-95A8-C53AF091E8B6}" dt="2023-01-18T07:49:30.220" v="1"/>
        <pc:sldMkLst>
          <pc:docMk/>
          <pc:sldMk cId="1885952549" sldId="34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19910-E380-4A7F-B232-0819C404C81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AB9C1-0150-49C7-8B57-2F5DFD868C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62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6496CD92-D82B-4061-9EF7-2F33A97B83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449C8A4-D471-4CC5-BF77-C9EB43C4864D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862812C-DADE-477C-A8AB-9A4FF8E01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CC96B798-A07F-4308-89C9-27E1CB265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6496CD92-D82B-4061-9EF7-2F33A97B83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449C8A4-D471-4CC5-BF77-C9EB43C4864D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862812C-DADE-477C-A8AB-9A4FF8E01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CC96B798-A07F-4308-89C9-27E1CB265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472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6496CD92-D82B-4061-9EF7-2F33A97B83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449C8A4-D471-4CC5-BF77-C9EB43C4864D}" type="slidenum">
              <a:rPr lang="en-US" altLang="en-US" sz="1200"/>
              <a:pPr algn="r" eaLnBrk="1" hangingPunct="1"/>
              <a:t>6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862812C-DADE-477C-A8AB-9A4FF8E01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CC96B798-A07F-4308-89C9-27E1CB265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08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6496CD92-D82B-4061-9EF7-2F33A97B83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449C8A4-D471-4CC5-BF77-C9EB43C4864D}" type="slidenum">
              <a:rPr lang="en-US" altLang="en-US" sz="1200"/>
              <a:pPr algn="r" eaLnBrk="1" hangingPunct="1"/>
              <a:t>7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862812C-DADE-477C-A8AB-9A4FF8E01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CC96B798-A07F-4308-89C9-27E1CB265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4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A18B4-FB4B-41C6-A51D-F91DA7DDA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E0C18-EC86-469B-A73A-51E2E2337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2805E-857F-49BF-B61B-035714B9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BE839-9CD3-4DFB-8E51-6A0B7CAA7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A8062-0B0E-460C-ADC5-DCFCDDD5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460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24245-B19B-4C40-8465-3FF02C45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0A652-52BB-4C94-B926-99AD2DC2B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51C84-1B41-46A1-B53C-F0AEF33F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A684D-7709-4617-9B68-A247973F8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9AB5B-4FE7-4F66-9995-EEB369E67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461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A62D-B9F0-45CC-98EE-B6FFFB14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71EA1-B143-475E-B7BD-0F1E78CA3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E0272-28E3-49F8-B3C3-4B9ACF37B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C030A-650B-4905-BD7F-ADEE3BB7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BA43E-A113-4005-8C16-84C7451B3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4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7678-498F-4514-ACA5-6C21BF5E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0D5A2-59C8-4BD9-B70C-25EB015A2A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45D69-155C-424B-BB95-24AFC8F99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78275-E874-4877-AE0E-0FB3DE269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8B1D7-3711-466E-B687-C7500B5A5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CA7BD-B70D-4EF4-9263-41E56B8A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790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85F99-325B-46D5-99F0-7B31BCA61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61427-92C1-494E-9B2D-3B5A50AAB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DCC12-8D8C-4B4F-B74B-3E7237233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52A76E-F5C3-4B52-BB74-D5E9D291A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61C5DC-8D53-4580-8004-E613E18D7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955D32-09CA-4580-9610-4D8FEDF46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4CA935-438E-44C1-9C36-DBDEFBB28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9B8B45-DA0E-42A9-844F-7F0230E1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20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C2EB-63BE-4E75-9773-0C0A0F52C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7421A5-C65B-4EED-ACD8-13E12146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E031A5-C334-48B0-AC3D-E64455C4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849DA4-83BC-4276-A972-E03DA10C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23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B9171-D26B-4EBC-9B3A-B34C4DC6A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8A47FC-143C-471E-93E3-7F9ED61F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15C56-9D22-425F-9FDD-A5DC61167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83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60ECA-1E39-4918-BDA6-B328D3521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BE440-4F44-485C-8C84-F2C0230D9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2C16C-8AF6-434C-B697-7479449F8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996C6-431C-4155-A775-E058C0D33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E6051-9FC8-4314-B85B-F4231413F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B60EC-35DA-45A3-8B50-FCF705E04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905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98D1-E0B7-4027-8327-2442D8FC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2048B4-DA1C-431E-A9B5-A920C1E43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23C3D-7337-4B66-B898-080E44623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08FEDA-58B7-4B9F-B693-8E713605C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79C48-D46C-407D-B720-51426DCC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145F4-7866-45EC-9E2A-6A1EF53B5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11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3950-3EEC-4A91-BDD7-53159A32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31188-C720-4CC6-B330-D76A75F32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BBDBD-C818-4F8C-859B-A38E0030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58BEB-DFA4-413C-A818-041D4A564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6FE4B-5AA2-464F-91AD-3763D87F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97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CB966A-6819-4890-BCEB-5A0F349706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9B3DB-B1BD-4AF4-94E2-0F9D9E311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FFD29-B987-433B-87E8-17F709A87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97376-AAE5-4CFF-8257-0026EEB8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509E2-1F85-4059-9FAF-FF7EF56F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731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0A653A-8EC7-407A-9930-3C6B4B53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5A64B-51D0-4877-8B6D-EF64675C0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E3A93-A44F-4E3F-B0D9-29B85F8CCB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A8FA9-07F3-4CF8-AE85-E05243ED1A26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9469B-241C-4739-A928-62B5FCA97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304D2-3D1B-474C-976A-7C3BF0B14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C38A6-A8AB-4DE5-854F-7739AD4D5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589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BA354F-DD12-4892-9C3E-F716CAC03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24" y="74047"/>
            <a:ext cx="11699238" cy="9205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878465-FA27-4FEA-8527-BEA575A3A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59" b="5272"/>
          <a:stretch/>
        </p:blipFill>
        <p:spPr>
          <a:xfrm>
            <a:off x="156624" y="1020986"/>
            <a:ext cx="11400508" cy="18848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213B6F-50DD-4F16-B340-1DD01C37A3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03" b="6314"/>
          <a:stretch/>
        </p:blipFill>
        <p:spPr>
          <a:xfrm>
            <a:off x="156624" y="3144958"/>
            <a:ext cx="11276181" cy="1765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939B14-83EF-46D7-8EE2-E9D72C629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624" y="5084092"/>
            <a:ext cx="11534632" cy="15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55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5F3527-1B1A-4B6F-A32D-D556D327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8" y="268951"/>
            <a:ext cx="11351951" cy="39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12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56A504-F263-4D3E-BA71-DA8836077DFC}"/>
              </a:ext>
            </a:extLst>
          </p:cNvPr>
          <p:cNvSpPr txBox="1"/>
          <p:nvPr/>
        </p:nvSpPr>
        <p:spPr>
          <a:xfrm>
            <a:off x="1437047" y="2187829"/>
            <a:ext cx="94413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9902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8" name="TextBox 1">
            <a:extLst>
              <a:ext uri="{FF2B5EF4-FFF2-40B4-BE49-F238E27FC236}">
                <a16:creationId xmlns:a16="http://schemas.microsoft.com/office/drawing/2014/main" id="{BE032E2F-116F-44CA-8426-CCFB3E8C2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93" y="199885"/>
            <a:ext cx="47528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1)</a:t>
            </a:r>
          </a:p>
        </p:txBody>
      </p:sp>
      <p:sp>
        <p:nvSpPr>
          <p:cNvPr id="18459" name="Rectangle 1">
            <a:extLst>
              <a:ext uri="{FF2B5EF4-FFF2-40B4-BE49-F238E27FC236}">
                <a16:creationId xmlns:a16="http://schemas.microsoft.com/office/drawing/2014/main" id="{6198FDCB-584A-4FF1-86E1-050DC6CF2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2" y="259278"/>
            <a:ext cx="111998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A bag contains 7 beads. Four beads are green and the rest orange. A bead is taken from the bag at random and not replaced. What is the probability of: </a:t>
            </a:r>
            <a:r>
              <a:rPr lang="en-US" altLang="en-US" sz="2000" b="1" dirty="0">
                <a:solidFill>
                  <a:srgbClr val="FF0000"/>
                </a:solidFill>
              </a:rPr>
              <a:t>(a)</a:t>
            </a:r>
            <a:r>
              <a:rPr lang="en-US" altLang="en-US" sz="2000" dirty="0"/>
              <a:t> two greens </a:t>
            </a:r>
            <a:r>
              <a:rPr lang="en-US" altLang="en-US" sz="2000" b="1" dirty="0">
                <a:solidFill>
                  <a:srgbClr val="FF0000"/>
                </a:solidFill>
              </a:rPr>
              <a:t>(b)</a:t>
            </a:r>
            <a:r>
              <a:rPr lang="en-US" altLang="en-US" sz="2000" dirty="0"/>
              <a:t> two oranges?</a:t>
            </a:r>
          </a:p>
        </p:txBody>
      </p:sp>
      <p:sp>
        <p:nvSpPr>
          <p:cNvPr id="18461" name="TextBox 1">
            <a:extLst>
              <a:ext uri="{FF2B5EF4-FFF2-40B4-BE49-F238E27FC236}">
                <a16:creationId xmlns:a16="http://schemas.microsoft.com/office/drawing/2014/main" id="{041CE5E7-2698-4244-9F4A-956D3D09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892" y="2893418"/>
            <a:ext cx="523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2)</a:t>
            </a:r>
          </a:p>
        </p:txBody>
      </p:sp>
      <p:sp>
        <p:nvSpPr>
          <p:cNvPr id="18465" name="Rectangle 1">
            <a:extLst>
              <a:ext uri="{FF2B5EF4-FFF2-40B4-BE49-F238E27FC236}">
                <a16:creationId xmlns:a16="http://schemas.microsoft.com/office/drawing/2014/main" id="{870F9DD7-8811-48E5-9417-D1679AF0D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92" y="2893418"/>
            <a:ext cx="1085635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A bag contains 8 marbles. 6 marbles are blue, 2 </a:t>
            </a:r>
            <a:r>
              <a:rPr lang="en-US" altLang="en-US" sz="2000"/>
              <a:t>are red. </a:t>
            </a:r>
            <a:r>
              <a:rPr lang="en-US" altLang="en-US" sz="2000" dirty="0"/>
              <a:t>A marble is taken from the bag at random and not replaced. </a:t>
            </a:r>
          </a:p>
          <a:p>
            <a:pPr eaLnBrk="1" hangingPunct="1"/>
            <a:r>
              <a:rPr lang="en-US" altLang="en-US" sz="2000" dirty="0"/>
              <a:t>What is the probability of: 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(a)</a:t>
            </a:r>
            <a:r>
              <a:rPr lang="en-US" altLang="en-US" sz="2000" dirty="0"/>
              <a:t> two blues 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(b)</a:t>
            </a:r>
            <a:r>
              <a:rPr lang="en-US" altLang="en-US" sz="2000" dirty="0"/>
              <a:t> two reds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(c)</a:t>
            </a:r>
            <a:r>
              <a:rPr lang="en-US" altLang="en-US" sz="2000" dirty="0"/>
              <a:t> Same </a:t>
            </a:r>
            <a:r>
              <a:rPr lang="en-US" altLang="en-US" sz="2000" dirty="0" err="1"/>
              <a:t>colour</a:t>
            </a:r>
            <a:r>
              <a:rPr lang="en-US" altLang="en-US" sz="2000" dirty="0"/>
              <a:t> twice?</a:t>
            </a:r>
          </a:p>
        </p:txBody>
      </p:sp>
      <p:pic>
        <p:nvPicPr>
          <p:cNvPr id="19528" name="Picture 72">
            <a:extLst>
              <a:ext uri="{FF2B5EF4-FFF2-40B4-BE49-F238E27FC236}">
                <a16:creationId xmlns:a16="http://schemas.microsoft.com/office/drawing/2014/main" id="{69BEF2A5-2BB4-4D9A-B0E0-15D1D7305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97" y="1284926"/>
            <a:ext cx="4836985" cy="101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29" name="Picture 73">
            <a:extLst>
              <a:ext uri="{FF2B5EF4-FFF2-40B4-BE49-F238E27FC236}">
                <a16:creationId xmlns:a16="http://schemas.microsoft.com/office/drawing/2014/main" id="{8EBF1CEC-9F60-4D0A-AC4C-A7C231DA0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933" y="1247562"/>
            <a:ext cx="4836985" cy="101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30" name="Picture 74">
            <a:extLst>
              <a:ext uri="{FF2B5EF4-FFF2-40B4-BE49-F238E27FC236}">
                <a16:creationId xmlns:a16="http://schemas.microsoft.com/office/drawing/2014/main" id="{60DC8BCB-DA34-4180-978C-CB4F23119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206" y="3530476"/>
            <a:ext cx="4509756" cy="937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31" name="Picture 75">
            <a:extLst>
              <a:ext uri="{FF2B5EF4-FFF2-40B4-BE49-F238E27FC236}">
                <a16:creationId xmlns:a16="http://schemas.microsoft.com/office/drawing/2014/main" id="{63CDA74F-86F5-48CD-999A-4DCDA610A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206" y="4563438"/>
            <a:ext cx="5037590" cy="104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32" name="Picture 76">
            <a:extLst>
              <a:ext uri="{FF2B5EF4-FFF2-40B4-BE49-F238E27FC236}">
                <a16:creationId xmlns:a16="http://schemas.microsoft.com/office/drawing/2014/main" id="{6FBA1567-C183-4218-AE6D-B27D474B3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10" y="5660953"/>
            <a:ext cx="5297029" cy="109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76" name="TextBox 147">
            <a:extLst>
              <a:ext uri="{FF2B5EF4-FFF2-40B4-BE49-F238E27FC236}">
                <a16:creationId xmlns:a16="http://schemas.microsoft.com/office/drawing/2014/main" id="{501044F3-1FAB-44B8-AF3A-B90E93D34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17700" y="738981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FF0000"/>
                </a:solidFill>
              </a:rPr>
              <a:t>P(W,B) 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6" name="Rectangle 1">
            <a:extLst>
              <a:ext uri="{FF2B5EF4-FFF2-40B4-BE49-F238E27FC236}">
                <a16:creationId xmlns:a16="http://schemas.microsoft.com/office/drawing/2014/main" id="{063CE72A-744C-48EA-AD7C-38F312DF4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" y="327022"/>
            <a:ext cx="1086513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A bag contains 9 counters. Two-thirds of the counters of purple and the rest yellow. A counter is taken from the bag at random and not replaced. </a:t>
            </a:r>
          </a:p>
          <a:p>
            <a:pPr eaLnBrk="1" hangingPunct="1"/>
            <a:r>
              <a:rPr lang="en-US" altLang="en-US" sz="2400" dirty="0"/>
              <a:t>What is the probability of: </a:t>
            </a:r>
          </a:p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(a)</a:t>
            </a:r>
            <a:r>
              <a:rPr lang="en-US" altLang="en-US" sz="2400" dirty="0"/>
              <a:t> two purples </a:t>
            </a:r>
          </a:p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(b)</a:t>
            </a:r>
            <a:r>
              <a:rPr lang="en-US" altLang="en-US" sz="2400" dirty="0"/>
              <a:t> two yellows  </a:t>
            </a:r>
          </a:p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(c)</a:t>
            </a:r>
            <a:r>
              <a:rPr lang="en-US" altLang="en-US" sz="2400" dirty="0"/>
              <a:t> One of each in any order?</a:t>
            </a:r>
          </a:p>
        </p:txBody>
      </p:sp>
      <p:sp>
        <p:nvSpPr>
          <p:cNvPr id="18467" name="TextBox 1">
            <a:extLst>
              <a:ext uri="{FF2B5EF4-FFF2-40B4-BE49-F238E27FC236}">
                <a16:creationId xmlns:a16="http://schemas.microsoft.com/office/drawing/2014/main" id="{E39B7753-A696-42C6-86D1-FA22C9630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498" y="327022"/>
            <a:ext cx="48704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</a:rPr>
              <a:t>3)</a:t>
            </a:r>
          </a:p>
        </p:txBody>
      </p:sp>
      <p:pic>
        <p:nvPicPr>
          <p:cNvPr id="19533" name="Picture 77">
            <a:extLst>
              <a:ext uri="{FF2B5EF4-FFF2-40B4-BE49-F238E27FC236}">
                <a16:creationId xmlns:a16="http://schemas.microsoft.com/office/drawing/2014/main" id="{0074D6BB-B387-4122-8B3B-544E64895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995" y="1372543"/>
            <a:ext cx="4061483" cy="8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7" name="Picture 78">
            <a:extLst>
              <a:ext uri="{FF2B5EF4-FFF2-40B4-BE49-F238E27FC236}">
                <a16:creationId xmlns:a16="http://schemas.microsoft.com/office/drawing/2014/main" id="{C24F30B5-2830-4A72-A021-B60C65AC0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995" y="2373400"/>
            <a:ext cx="4246258" cy="88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76" name="TextBox 147">
            <a:extLst>
              <a:ext uri="{FF2B5EF4-FFF2-40B4-BE49-F238E27FC236}">
                <a16:creationId xmlns:a16="http://schemas.microsoft.com/office/drawing/2014/main" id="{501044F3-1FAB-44B8-AF3A-B90E93D34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17700" y="738981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FF0000"/>
                </a:solidFill>
              </a:rPr>
              <a:t>P(W,B) =</a:t>
            </a:r>
          </a:p>
        </p:txBody>
      </p:sp>
      <p:pic>
        <p:nvPicPr>
          <p:cNvPr id="19535" name="Picture 79">
            <a:extLst>
              <a:ext uri="{FF2B5EF4-FFF2-40B4-BE49-F238E27FC236}">
                <a16:creationId xmlns:a16="http://schemas.microsoft.com/office/drawing/2014/main" id="{388CECBC-191C-4207-B8E2-389FA333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350" y="3453246"/>
            <a:ext cx="4582374" cy="958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36" name="Picture 80">
            <a:extLst>
              <a:ext uri="{FF2B5EF4-FFF2-40B4-BE49-F238E27FC236}">
                <a16:creationId xmlns:a16="http://schemas.microsoft.com/office/drawing/2014/main" id="{A3D87D56-4862-468E-AABE-7B60586DE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651" y="4610037"/>
            <a:ext cx="4214116" cy="958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37" name="Picture 81">
            <a:extLst>
              <a:ext uri="{FF2B5EF4-FFF2-40B4-BE49-F238E27FC236}">
                <a16:creationId xmlns:a16="http://schemas.microsoft.com/office/drawing/2014/main" id="{FB9BD6A7-7F5D-4FC8-95B4-6F1C24B85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651" y="5766828"/>
            <a:ext cx="2660257" cy="958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079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0" name="Rectangle 2">
            <a:extLst>
              <a:ext uri="{FF2B5EF4-FFF2-40B4-BE49-F238E27FC236}">
                <a16:creationId xmlns:a16="http://schemas.microsoft.com/office/drawing/2014/main" id="{780BFEFF-9648-4EA8-A872-6090F0767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809" y="360699"/>
            <a:ext cx="1100414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 err="1"/>
              <a:t>Jonjo</a:t>
            </a:r>
            <a:r>
              <a:rPr lang="en-US" altLang="en-US" sz="2000" dirty="0"/>
              <a:t> draws a card from a pack of cards, does not replace it, shuffles the pack and then draws another card. What is the probability that the cards are: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(a)</a:t>
            </a:r>
            <a:r>
              <a:rPr lang="en-US" altLang="en-US" sz="2000" dirty="0"/>
              <a:t> both Aces                                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(b)</a:t>
            </a:r>
            <a:r>
              <a:rPr lang="en-US" altLang="en-US" sz="2000" dirty="0"/>
              <a:t> an Ace and a King (in any order)?</a:t>
            </a:r>
          </a:p>
        </p:txBody>
      </p:sp>
      <p:sp>
        <p:nvSpPr>
          <p:cNvPr id="18462" name="TextBox 1">
            <a:extLst>
              <a:ext uri="{FF2B5EF4-FFF2-40B4-BE49-F238E27FC236}">
                <a16:creationId xmlns:a16="http://schemas.microsoft.com/office/drawing/2014/main" id="{3A7DBA79-0FAA-4FFE-BC05-55A68FE0F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2" y="325624"/>
            <a:ext cx="652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</a:rPr>
              <a:t>4)</a:t>
            </a:r>
          </a:p>
        </p:txBody>
      </p:sp>
      <p:sp>
        <p:nvSpPr>
          <p:cNvPr id="18476" name="TextBox 147">
            <a:extLst>
              <a:ext uri="{FF2B5EF4-FFF2-40B4-BE49-F238E27FC236}">
                <a16:creationId xmlns:a16="http://schemas.microsoft.com/office/drawing/2014/main" id="{501044F3-1FAB-44B8-AF3A-B90E93D34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17700" y="738981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FF0000"/>
                </a:solidFill>
              </a:rPr>
              <a:t>P(W,B) =</a:t>
            </a:r>
          </a:p>
        </p:txBody>
      </p:sp>
      <p:pic>
        <p:nvPicPr>
          <p:cNvPr id="19538" name="Picture 82">
            <a:extLst>
              <a:ext uri="{FF2B5EF4-FFF2-40B4-BE49-F238E27FC236}">
                <a16:creationId xmlns:a16="http://schemas.microsoft.com/office/drawing/2014/main" id="{ECF4BC53-D134-447E-9F65-199B17466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09" y="1913220"/>
            <a:ext cx="5768848" cy="99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39" name="Picture 83">
            <a:extLst>
              <a:ext uri="{FF2B5EF4-FFF2-40B4-BE49-F238E27FC236}">
                <a16:creationId xmlns:a16="http://schemas.microsoft.com/office/drawing/2014/main" id="{88C72B73-097F-421B-9A48-79DC06BF6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09" y="2982846"/>
            <a:ext cx="5217033" cy="1820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1" name="Picture 84">
            <a:extLst>
              <a:ext uri="{FF2B5EF4-FFF2-40B4-BE49-F238E27FC236}">
                <a16:creationId xmlns:a16="http://schemas.microsoft.com/office/drawing/2014/main" id="{E4FDDD2D-76F6-4D72-84F0-EF9506FC8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36" y="4876002"/>
            <a:ext cx="3828800" cy="1062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6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3" name="TextBox 1">
            <a:extLst>
              <a:ext uri="{FF2B5EF4-FFF2-40B4-BE49-F238E27FC236}">
                <a16:creationId xmlns:a16="http://schemas.microsoft.com/office/drawing/2014/main" id="{6F7EBF4D-C620-4E40-BEEA-B9618691B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467" y="227170"/>
            <a:ext cx="54294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5)</a:t>
            </a:r>
          </a:p>
        </p:txBody>
      </p:sp>
      <p:sp>
        <p:nvSpPr>
          <p:cNvPr id="18468" name="Rectangle 1">
            <a:extLst>
              <a:ext uri="{FF2B5EF4-FFF2-40B4-BE49-F238E27FC236}">
                <a16:creationId xmlns:a16="http://schemas.microsoft.com/office/drawing/2014/main" id="{981CA474-82A9-4C1D-92F4-2159FC0DD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291" y="227170"/>
            <a:ext cx="1074236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There are five white eggs and one brown egg in an egg box. Kate decides to make a two egg </a:t>
            </a:r>
            <a:r>
              <a:rPr lang="en-US" altLang="en-US" sz="2000" dirty="0" err="1"/>
              <a:t>omelette</a:t>
            </a:r>
            <a:r>
              <a:rPr lang="en-US" altLang="en-US" sz="2000" dirty="0"/>
              <a:t>. She takes each egg from the box without looking at its </a:t>
            </a:r>
            <a:r>
              <a:rPr lang="en-US" altLang="en-US" sz="2000" dirty="0" err="1"/>
              <a:t>colour</a:t>
            </a:r>
            <a:r>
              <a:rPr lang="en-US" altLang="en-US" sz="2000" dirty="0"/>
              <a:t>.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(a) </a:t>
            </a:r>
            <a:r>
              <a:rPr lang="en-US" altLang="en-US" sz="2000" dirty="0"/>
              <a:t>What is the probability that the first egg taken is brown?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(b</a:t>
            </a:r>
            <a:r>
              <a:rPr lang="en-US" altLang="en-US" sz="2000" dirty="0">
                <a:solidFill>
                  <a:srgbClr val="FF0000"/>
                </a:solidFill>
              </a:rPr>
              <a:t>) </a:t>
            </a:r>
            <a:r>
              <a:rPr lang="en-US" altLang="en-US" sz="2000" dirty="0"/>
              <a:t>If the first egg taken is brown, what is the probability that the second egg taken will be brown?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(c) </a:t>
            </a:r>
            <a:r>
              <a:rPr lang="en-US" altLang="en-US" sz="2000" dirty="0"/>
              <a:t>What is the probability that Kate gets an </a:t>
            </a:r>
            <a:r>
              <a:rPr lang="en-US" altLang="en-US" sz="2000" dirty="0" err="1"/>
              <a:t>omelette</a:t>
            </a:r>
            <a:r>
              <a:rPr lang="en-US" altLang="en-US" sz="2000" dirty="0"/>
              <a:t> made from: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</a:t>
            </a:r>
            <a:r>
              <a:rPr lang="en-US" altLang="en-US" sz="2000" b="1" dirty="0" err="1">
                <a:solidFill>
                  <a:srgbClr val="FF0000"/>
                </a:solidFill>
              </a:rPr>
              <a:t>i</a:t>
            </a:r>
            <a:r>
              <a:rPr lang="en-US" altLang="en-US" sz="2000" b="1" dirty="0">
                <a:solidFill>
                  <a:srgbClr val="FF0000"/>
                </a:solidFill>
              </a:rPr>
              <a:t>) </a:t>
            </a:r>
            <a:r>
              <a:rPr lang="en-US" altLang="en-US" sz="2000" dirty="0"/>
              <a:t>two white eggs                         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(ii) </a:t>
            </a:r>
            <a:r>
              <a:rPr lang="en-US" altLang="en-US" sz="2000" dirty="0"/>
              <a:t>one white and one brown egg                                   </a:t>
            </a:r>
          </a:p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</a:rPr>
              <a:t>(iii) </a:t>
            </a:r>
            <a:r>
              <a:rPr lang="en-US" altLang="en-US" sz="2000" dirty="0"/>
              <a:t>two brown eggs?</a:t>
            </a:r>
            <a:endParaRPr lang="en-GB" altLang="en-US" sz="2000" dirty="0"/>
          </a:p>
        </p:txBody>
      </p:sp>
      <p:sp>
        <p:nvSpPr>
          <p:cNvPr id="18476" name="TextBox 147">
            <a:extLst>
              <a:ext uri="{FF2B5EF4-FFF2-40B4-BE49-F238E27FC236}">
                <a16:creationId xmlns:a16="http://schemas.microsoft.com/office/drawing/2014/main" id="{501044F3-1FAB-44B8-AF3A-B90E93D34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17700" y="738981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FF0000"/>
                </a:solidFill>
              </a:rPr>
              <a:t>P(W,B) =</a:t>
            </a:r>
          </a:p>
        </p:txBody>
      </p:sp>
      <p:pic>
        <p:nvPicPr>
          <p:cNvPr id="19541" name="Picture 85">
            <a:extLst>
              <a:ext uri="{FF2B5EF4-FFF2-40B4-BE49-F238E27FC236}">
                <a16:creationId xmlns:a16="http://schemas.microsoft.com/office/drawing/2014/main" id="{ED6B093D-2EF1-4D75-8588-052732FF6F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8" b="14169"/>
          <a:stretch/>
        </p:blipFill>
        <p:spPr bwMode="auto">
          <a:xfrm>
            <a:off x="7795659" y="929467"/>
            <a:ext cx="512975" cy="873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193782-BAB5-448B-B26A-6B403E5D3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6446" y="1923651"/>
            <a:ext cx="4263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rgbClr val="002060"/>
                </a:solidFill>
              </a:rPr>
              <a:t>0</a:t>
            </a:r>
          </a:p>
        </p:txBody>
      </p:sp>
      <p:pic>
        <p:nvPicPr>
          <p:cNvPr id="19542" name="Picture 86">
            <a:extLst>
              <a:ext uri="{FF2B5EF4-FFF2-40B4-BE49-F238E27FC236}">
                <a16:creationId xmlns:a16="http://schemas.microsoft.com/office/drawing/2014/main" id="{B4E67DC3-5139-4EFF-839D-FD47915D5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12" y="4292347"/>
            <a:ext cx="4050714" cy="83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43" name="Picture 87">
            <a:extLst>
              <a:ext uri="{FF2B5EF4-FFF2-40B4-BE49-F238E27FC236}">
                <a16:creationId xmlns:a16="http://schemas.microsoft.com/office/drawing/2014/main" id="{D3CE2A73-3357-4979-A90D-16AF3F3C7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77"/>
          <a:stretch/>
        </p:blipFill>
        <p:spPr bwMode="auto">
          <a:xfrm>
            <a:off x="936412" y="5123195"/>
            <a:ext cx="4050714" cy="83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88">
            <a:extLst>
              <a:ext uri="{FF2B5EF4-FFF2-40B4-BE49-F238E27FC236}">
                <a16:creationId xmlns:a16="http://schemas.microsoft.com/office/drawing/2014/main" id="{43C1D2D2-023C-4FB9-900C-E421B3591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1" b="15395"/>
          <a:stretch/>
        </p:blipFill>
        <p:spPr bwMode="auto">
          <a:xfrm>
            <a:off x="5043224" y="5498021"/>
            <a:ext cx="3522658" cy="739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77AAFB-6859-4C0C-85E0-E874CCD469D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979"/>
          <a:stretch/>
        </p:blipFill>
        <p:spPr>
          <a:xfrm>
            <a:off x="1222561" y="5823296"/>
            <a:ext cx="3744678" cy="82912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0086522-58B2-43BB-ABD1-2FEB12398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9206" y="3580224"/>
            <a:ext cx="4263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800" b="1" dirty="0">
                <a:solidFill>
                  <a:srgbClr val="00206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88595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360</Words>
  <Application>Microsoft Office PowerPoint</Application>
  <PresentationFormat>Widescreen</PresentationFormat>
  <Paragraphs>40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2021-03-15T07:13:55Z</dcterms:created>
  <dcterms:modified xsi:type="dcterms:W3CDTF">2025-01-16T06:07:04Z</dcterms:modified>
</cp:coreProperties>
</file>