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767" r:id="rId2"/>
    <p:sldId id="747" r:id="rId3"/>
    <p:sldId id="753" r:id="rId4"/>
    <p:sldId id="773" r:id="rId5"/>
    <p:sldId id="765" r:id="rId6"/>
    <p:sldId id="746" r:id="rId7"/>
    <p:sldId id="774" r:id="rId8"/>
    <p:sldId id="766" r:id="rId9"/>
    <p:sldId id="764" r:id="rId10"/>
    <p:sldId id="770" r:id="rId11"/>
    <p:sldId id="775" r:id="rId12"/>
    <p:sldId id="756" r:id="rId13"/>
    <p:sldId id="759" r:id="rId14"/>
    <p:sldId id="750" r:id="rId15"/>
    <p:sldId id="776" r:id="rId16"/>
    <p:sldId id="7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F6F049-6DBB-4CEC-AB08-8D0093315625}" v="2" dt="2025-09-25T16:22:00.2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97" autoAdjust="0"/>
    <p:restoredTop sz="88534" autoAdjust="0"/>
  </p:normalViewPr>
  <p:slideViewPr>
    <p:cSldViewPr>
      <p:cViewPr varScale="1">
        <p:scale>
          <a:sx n="87" d="100"/>
          <a:sy n="87" d="100"/>
        </p:scale>
        <p:origin x="54" y="40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FF6F049-6DBB-4CEC-AB08-8D0093315625}"/>
    <pc:docChg chg="custSel modSld">
      <pc:chgData name="Stewart Gale" userId="3647ddd2-6040-41ae-a96d-232c23482af8" providerId="ADAL" clId="{BFF6F049-6DBB-4CEC-AB08-8D0093315625}" dt="2025-09-25T16:22:09.356" v="5" actId="21"/>
      <pc:docMkLst>
        <pc:docMk/>
      </pc:docMkLst>
      <pc:sldChg chg="addSp delSp modSp mod">
        <pc:chgData name="Stewart Gale" userId="3647ddd2-6040-41ae-a96d-232c23482af8" providerId="ADAL" clId="{BFF6F049-6DBB-4CEC-AB08-8D0093315625}" dt="2025-09-25T16:22:09.356" v="5" actId="21"/>
        <pc:sldMkLst>
          <pc:docMk/>
          <pc:sldMk cId="2417215395" sldId="776"/>
        </pc:sldMkLst>
        <pc:picChg chg="add del mod modCrop">
          <ac:chgData name="Stewart Gale" userId="3647ddd2-6040-41ae-a96d-232c23482af8" providerId="ADAL" clId="{BFF6F049-6DBB-4CEC-AB08-8D0093315625}" dt="2025-09-25T16:20:44.741" v="2" actId="21"/>
          <ac:picMkLst>
            <pc:docMk/>
            <pc:sldMk cId="2417215395" sldId="776"/>
            <ac:picMk id="2" creationId="{A419331A-C4D3-8435-7064-A512D1A8BFD7}"/>
          </ac:picMkLst>
        </pc:picChg>
        <pc:picChg chg="add del mod modCrop">
          <ac:chgData name="Stewart Gale" userId="3647ddd2-6040-41ae-a96d-232c23482af8" providerId="ADAL" clId="{BFF6F049-6DBB-4CEC-AB08-8D0093315625}" dt="2025-09-25T16:22:09.356" v="5" actId="21"/>
          <ac:picMkLst>
            <pc:docMk/>
            <pc:sldMk cId="2417215395" sldId="776"/>
            <ac:picMk id="3" creationId="{A99611F5-9D90-B71A-6ADD-C504DF2057DC}"/>
          </ac:picMkLst>
        </pc:picChg>
      </pc:sldChg>
    </pc:docChg>
  </pc:docChgLst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4T07:31:24.095" v="0"/>
      <pc:docMkLst>
        <pc:docMk/>
      </pc:docMkLst>
      <pc:sldChg chg="modSp">
        <pc:chgData name="Stewart Gale" userId="3647ddd2-6040-41ae-a96d-232c23482af8" providerId="ADAL" clId="{06789ACE-9C8B-434B-894E-5A86F9D6F4CB}" dt="2025-09-04T07:31:24.095" v="0"/>
        <pc:sldMkLst>
          <pc:docMk/>
          <pc:sldMk cId="229419705" sldId="777"/>
        </pc:sldMkLst>
        <pc:spChg chg="mod">
          <ac:chgData name="Stewart Gale" userId="3647ddd2-6040-41ae-a96d-232c23482af8" providerId="ADAL" clId="{06789ACE-9C8B-434B-894E-5A86F9D6F4CB}" dt="2025-09-04T07:31:24.095" v="0"/>
          <ac:spMkLst>
            <pc:docMk/>
            <pc:sldMk cId="229419705" sldId="777"/>
            <ac:spMk id="11" creationId="{BCD55902-3000-4723-8863-645541357A31}"/>
          </ac:spMkLst>
        </pc:spChg>
      </pc:sldChg>
    </pc:docChg>
  </pc:docChgLst>
  <pc:docChgLst>
    <pc:chgData name="Stewart Gale" userId="3647ddd2-6040-41ae-a96d-232c23482af8" providerId="ADAL" clId="{A4091D79-5AFA-45F6-89B4-BEC09B938287}"/>
    <pc:docChg chg="undo custSel addSld delSld modSld sldOrd modMainMaster modNotesMaster">
      <pc:chgData name="Stewart Gale" userId="3647ddd2-6040-41ae-a96d-232c23482af8" providerId="ADAL" clId="{A4091D79-5AFA-45F6-89B4-BEC09B938287}" dt="2024-06-21T05:48:24.690" v="1003"/>
      <pc:docMkLst>
        <pc:docMk/>
      </pc:docMkLst>
      <pc:sldChg chg="addSp delSp modSp mod modAnim">
        <pc:chgData name="Stewart Gale" userId="3647ddd2-6040-41ae-a96d-232c23482af8" providerId="ADAL" clId="{A4091D79-5AFA-45F6-89B4-BEC09B938287}" dt="2024-06-21T05:00:03.365" v="306" actId="1076"/>
        <pc:sldMkLst>
          <pc:docMk/>
          <pc:sldMk cId="2190098777" sldId="746"/>
        </pc:sldMkLst>
      </pc:sldChg>
      <pc:sldChg chg="addSp delSp modSp mod ord">
        <pc:chgData name="Stewart Gale" userId="3647ddd2-6040-41ae-a96d-232c23482af8" providerId="ADAL" clId="{A4091D79-5AFA-45F6-89B4-BEC09B938287}" dt="2024-06-21T04:51:47.974" v="245" actId="1076"/>
        <pc:sldMkLst>
          <pc:docMk/>
          <pc:sldMk cId="1603772644" sldId="747"/>
        </pc:sldMkLst>
      </pc:sldChg>
      <pc:sldChg chg="delSp modSp mod">
        <pc:chgData name="Stewart Gale" userId="3647ddd2-6040-41ae-a96d-232c23482af8" providerId="ADAL" clId="{A4091D79-5AFA-45F6-89B4-BEC09B938287}" dt="2024-06-21T05:35:28.646" v="711" actId="1076"/>
        <pc:sldMkLst>
          <pc:docMk/>
          <pc:sldMk cId="1787812462" sldId="750"/>
        </pc:sldMkLst>
      </pc:sldChg>
      <pc:sldChg chg="delSp modSp del mod">
        <pc:chgData name="Stewart Gale" userId="3647ddd2-6040-41ae-a96d-232c23482af8" providerId="ADAL" clId="{A4091D79-5AFA-45F6-89B4-BEC09B938287}" dt="2024-06-21T05:35:54.674" v="719" actId="47"/>
        <pc:sldMkLst>
          <pc:docMk/>
          <pc:sldMk cId="1539018087" sldId="751"/>
        </pc:sldMkLst>
      </pc:sldChg>
      <pc:sldChg chg="addSp delSp modSp mod ord">
        <pc:chgData name="Stewart Gale" userId="3647ddd2-6040-41ae-a96d-232c23482af8" providerId="ADAL" clId="{A4091D79-5AFA-45F6-89B4-BEC09B938287}" dt="2024-06-21T04:53:33.268" v="260" actId="1076"/>
        <pc:sldMkLst>
          <pc:docMk/>
          <pc:sldMk cId="3169140977" sldId="753"/>
        </pc:sldMkLst>
      </pc:sldChg>
      <pc:sldChg chg="delSp modSp del mod">
        <pc:chgData name="Stewart Gale" userId="3647ddd2-6040-41ae-a96d-232c23482af8" providerId="ADAL" clId="{A4091D79-5AFA-45F6-89B4-BEC09B938287}" dt="2024-06-21T05:46:55.732" v="994" actId="47"/>
        <pc:sldMkLst>
          <pc:docMk/>
          <pc:sldMk cId="3718270485" sldId="755"/>
        </pc:sldMkLst>
      </pc:sldChg>
      <pc:sldChg chg="delSp modSp mod">
        <pc:chgData name="Stewart Gale" userId="3647ddd2-6040-41ae-a96d-232c23482af8" providerId="ADAL" clId="{A4091D79-5AFA-45F6-89B4-BEC09B938287}" dt="2024-06-21T05:32:41.583" v="648" actId="1076"/>
        <pc:sldMkLst>
          <pc:docMk/>
          <pc:sldMk cId="1371539103" sldId="756"/>
        </pc:sldMkLst>
      </pc:sldChg>
      <pc:sldChg chg="addSp delSp modSp mod">
        <pc:chgData name="Stewart Gale" userId="3647ddd2-6040-41ae-a96d-232c23482af8" providerId="ADAL" clId="{A4091D79-5AFA-45F6-89B4-BEC09B938287}" dt="2024-06-21T05:32:59.463" v="662" actId="1036"/>
        <pc:sldMkLst>
          <pc:docMk/>
          <pc:sldMk cId="2377039256" sldId="759"/>
        </pc:sldMkLst>
      </pc:sldChg>
      <pc:sldChg chg="delSp modSp mod">
        <pc:chgData name="Stewart Gale" userId="3647ddd2-6040-41ae-a96d-232c23482af8" providerId="ADAL" clId="{A4091D79-5AFA-45F6-89B4-BEC09B938287}" dt="2024-06-21T05:09:52.456" v="407" actId="1076"/>
        <pc:sldMkLst>
          <pc:docMk/>
          <pc:sldMk cId="4123128803" sldId="764"/>
        </pc:sldMkLst>
      </pc:sldChg>
      <pc:sldChg chg="delSp modSp mod">
        <pc:chgData name="Stewart Gale" userId="3647ddd2-6040-41ae-a96d-232c23482af8" providerId="ADAL" clId="{A4091D79-5AFA-45F6-89B4-BEC09B938287}" dt="2024-06-21T04:57:30.004" v="305" actId="1076"/>
        <pc:sldMkLst>
          <pc:docMk/>
          <pc:sldMk cId="3496914030" sldId="765"/>
        </pc:sldMkLst>
      </pc:sldChg>
      <pc:sldChg chg="delSp modSp mod">
        <pc:chgData name="Stewart Gale" userId="3647ddd2-6040-41ae-a96d-232c23482af8" providerId="ADAL" clId="{A4091D79-5AFA-45F6-89B4-BEC09B938287}" dt="2024-06-21T05:08:56.545" v="387" actId="1035"/>
        <pc:sldMkLst>
          <pc:docMk/>
          <pc:sldMk cId="2593421387" sldId="766"/>
        </pc:sldMkLst>
      </pc:sldChg>
      <pc:sldChg chg="delSp modSp mod">
        <pc:chgData name="Stewart Gale" userId="3647ddd2-6040-41ae-a96d-232c23482af8" providerId="ADAL" clId="{A4091D79-5AFA-45F6-89B4-BEC09B938287}" dt="2024-06-21T04:34:47.602" v="45" actId="1076"/>
        <pc:sldMkLst>
          <pc:docMk/>
          <pc:sldMk cId="124136648" sldId="767"/>
        </pc:sldMkLst>
      </pc:sldChg>
      <pc:sldChg chg="addSp delSp modSp del mod ord delAnim modAnim">
        <pc:chgData name="Stewart Gale" userId="3647ddd2-6040-41ae-a96d-232c23482af8" providerId="ADAL" clId="{A4091D79-5AFA-45F6-89B4-BEC09B938287}" dt="2024-06-21T05:03:22.466" v="352" actId="47"/>
        <pc:sldMkLst>
          <pc:docMk/>
          <pc:sldMk cId="1032518974" sldId="769"/>
        </pc:sldMkLst>
      </pc:sldChg>
      <pc:sldChg chg="delSp modSp mod">
        <pc:chgData name="Stewart Gale" userId="3647ddd2-6040-41ae-a96d-232c23482af8" providerId="ADAL" clId="{A4091D79-5AFA-45F6-89B4-BEC09B938287}" dt="2024-06-21T05:46:49.405" v="993" actId="1076"/>
        <pc:sldMkLst>
          <pc:docMk/>
          <pc:sldMk cId="2223037738" sldId="770"/>
        </pc:sldMkLst>
      </pc:sldChg>
      <pc:sldChg chg="addSp delSp modSp new del mod modAnim">
        <pc:chgData name="Stewart Gale" userId="3647ddd2-6040-41ae-a96d-232c23482af8" providerId="ADAL" clId="{A4091D79-5AFA-45F6-89B4-BEC09B938287}" dt="2024-06-21T04:47:57.685" v="186" actId="47"/>
        <pc:sldMkLst>
          <pc:docMk/>
          <pc:sldMk cId="1105928140" sldId="771"/>
        </pc:sldMkLst>
      </pc:sldChg>
      <pc:sldChg chg="modSp add del">
        <pc:chgData name="Stewart Gale" userId="3647ddd2-6040-41ae-a96d-232c23482af8" providerId="ADAL" clId="{A4091D79-5AFA-45F6-89B4-BEC09B938287}" dt="2024-06-21T05:06:55.515" v="365" actId="47"/>
        <pc:sldMkLst>
          <pc:docMk/>
          <pc:sldMk cId="1241434588" sldId="772"/>
        </pc:sldMkLst>
      </pc:sldChg>
      <pc:sldChg chg="addSp delSp modSp add mod ord modAnim">
        <pc:chgData name="Stewart Gale" userId="3647ddd2-6040-41ae-a96d-232c23482af8" providerId="ADAL" clId="{A4091D79-5AFA-45F6-89B4-BEC09B938287}" dt="2024-06-21T05:04:22.535" v="355"/>
        <pc:sldMkLst>
          <pc:docMk/>
          <pc:sldMk cId="3529990045" sldId="773"/>
        </pc:sldMkLst>
      </pc:sldChg>
      <pc:sldChg chg="addSp modSp add mod modAnim">
        <pc:chgData name="Stewart Gale" userId="3647ddd2-6040-41ae-a96d-232c23482af8" providerId="ADAL" clId="{A4091D79-5AFA-45F6-89B4-BEC09B938287}" dt="2024-06-21T05:45:54.602" v="976"/>
        <pc:sldMkLst>
          <pc:docMk/>
          <pc:sldMk cId="1794087276" sldId="774"/>
        </pc:sldMkLst>
      </pc:sldChg>
      <pc:sldChg chg="addSp delSp modSp add mod modAnim">
        <pc:chgData name="Stewart Gale" userId="3647ddd2-6040-41ae-a96d-232c23482af8" providerId="ADAL" clId="{A4091D79-5AFA-45F6-89B4-BEC09B938287}" dt="2024-06-21T05:47:44.786" v="999" actId="1076"/>
        <pc:sldMkLst>
          <pc:docMk/>
          <pc:sldMk cId="3074359954" sldId="775"/>
        </pc:sldMkLst>
      </pc:sldChg>
      <pc:sldChg chg="delSp modSp add mod delAnim modAnim">
        <pc:chgData name="Stewart Gale" userId="3647ddd2-6040-41ae-a96d-232c23482af8" providerId="ADAL" clId="{A4091D79-5AFA-45F6-89B4-BEC09B938287}" dt="2024-06-21T05:48:14.508" v="1001"/>
        <pc:sldMkLst>
          <pc:docMk/>
          <pc:sldMk cId="2417215395" sldId="776"/>
        </pc:sldMkLst>
      </pc:sldChg>
      <pc:sldChg chg="add del">
        <pc:chgData name="Stewart Gale" userId="3647ddd2-6040-41ae-a96d-232c23482af8" providerId="ADAL" clId="{A4091D79-5AFA-45F6-89B4-BEC09B938287}" dt="2024-06-21T05:28:27.022" v="591"/>
        <pc:sldMkLst>
          <pc:docMk/>
          <pc:sldMk cId="2603011268" sldId="776"/>
        </pc:sldMkLst>
      </pc:sldChg>
      <pc:sldChg chg="addSp delSp modSp add mod delAnim modAnim">
        <pc:chgData name="Stewart Gale" userId="3647ddd2-6040-41ae-a96d-232c23482af8" providerId="ADAL" clId="{A4091D79-5AFA-45F6-89B4-BEC09B938287}" dt="2024-06-21T05:48:24.690" v="1003"/>
        <pc:sldMkLst>
          <pc:docMk/>
          <pc:sldMk cId="229419705" sldId="777"/>
        </pc:sldMkLst>
      </pc:sldChg>
      <pc:sldMasterChg chg="modSp modSldLayout">
        <pc:chgData name="Stewart Gale" userId="3647ddd2-6040-41ae-a96d-232c23482af8" providerId="ADAL" clId="{A4091D79-5AFA-45F6-89B4-BEC09B938287}" dt="2024-06-21T04:34:37.268" v="4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A4091D79-5AFA-45F6-89B4-BEC09B938287}" dt="2024-06-21T04:34:37.268" v="4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0A2609DE-7C7B-45D8-9396-FE1C6A6041AB}"/>
    <pc:docChg chg="modSld">
      <pc:chgData name="Stewart Gale" userId="3647ddd2-6040-41ae-a96d-232c23482af8" providerId="ADAL" clId="{0A2609DE-7C7B-45D8-9396-FE1C6A6041AB}" dt="2021-05-19T06:24:35.424" v="24" actId="20577"/>
      <pc:docMkLst>
        <pc:docMk/>
      </pc:docMkLst>
      <pc:sldChg chg="modSp">
        <pc:chgData name="Stewart Gale" userId="3647ddd2-6040-41ae-a96d-232c23482af8" providerId="ADAL" clId="{0A2609DE-7C7B-45D8-9396-FE1C6A6041AB}" dt="2021-05-19T06:24:35.424" v="24" actId="20577"/>
        <pc:sldMkLst>
          <pc:docMk/>
          <pc:sldMk cId="1787812462" sldId="750"/>
        </pc:sldMkLst>
      </pc:sldChg>
      <pc:sldChg chg="modSp mod">
        <pc:chgData name="Stewart Gale" userId="3647ddd2-6040-41ae-a96d-232c23482af8" providerId="ADAL" clId="{0A2609DE-7C7B-45D8-9396-FE1C6A6041AB}" dt="2021-04-28T05:29:27.879" v="22" actId="1035"/>
        <pc:sldMkLst>
          <pc:docMk/>
          <pc:sldMk cId="124136648" sldId="7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25/09/2025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z2HoOWn914o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3432" y="212735"/>
            <a:ext cx="10009112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Normal Distribution </a:t>
            </a:r>
          </a:p>
          <a:p>
            <a:pPr algn="ctr"/>
            <a:r>
              <a:rPr lang="en-GB" sz="7200" dirty="0"/>
              <a:t>Approximating </a:t>
            </a:r>
          </a:p>
          <a:p>
            <a:pPr algn="ctr"/>
            <a:r>
              <a:rPr lang="en-GB" sz="7200" dirty="0"/>
              <a:t>Binomial Distribution</a:t>
            </a:r>
            <a:endParaRPr lang="en-GB" sz="7200" b="1" dirty="0"/>
          </a:p>
          <a:p>
            <a:pPr algn="ctr"/>
            <a:endParaRPr lang="en-GB" sz="2800" dirty="0"/>
          </a:p>
          <a:p>
            <a:pPr algn="ctr"/>
            <a:r>
              <a:rPr lang="en-GB" sz="8000" dirty="0"/>
              <a:t>Chapter 3 </a:t>
            </a:r>
          </a:p>
          <a:p>
            <a:pPr algn="ctr"/>
            <a:r>
              <a:rPr lang="en-GB" sz="8000" dirty="0"/>
              <a:t>(Part 6 of 7)</a:t>
            </a:r>
          </a:p>
        </p:txBody>
      </p:sp>
    </p:spTree>
    <p:extLst>
      <p:ext uri="{BB962C8B-B14F-4D97-AF65-F5344CB8AC3E}">
        <p14:creationId xmlns:p14="http://schemas.microsoft.com/office/powerpoint/2010/main" val="124136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658970" y="606696"/>
            <a:ext cx="8874060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7200" b="1" dirty="0">
                <a:solidFill>
                  <a:prstClr val="white"/>
                </a:solidFill>
              </a:rPr>
              <a:t>Continuity Correction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2649" y="2204864"/>
            <a:ext cx="11161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There is one final problem of approximating a </a:t>
            </a:r>
            <a:r>
              <a:rPr lang="en-GB" sz="4400" dirty="0">
                <a:solidFill>
                  <a:srgbClr val="FF0000"/>
                </a:solidFill>
              </a:rPr>
              <a:t>binomial distribution </a:t>
            </a:r>
            <a:r>
              <a:rPr lang="en-GB" sz="4400" dirty="0"/>
              <a:t>from a </a:t>
            </a:r>
            <a:r>
              <a:rPr lang="en-GB" sz="4400" dirty="0">
                <a:solidFill>
                  <a:srgbClr val="0000FF"/>
                </a:solidFill>
              </a:rPr>
              <a:t>normal distribution </a:t>
            </a:r>
          </a:p>
          <a:p>
            <a:pPr algn="ctr"/>
            <a:r>
              <a:rPr lang="en-GB" sz="4400" dirty="0"/>
              <a:t>that you need to be aware of.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59396" y="4509120"/>
            <a:ext cx="108732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000" b="1" dirty="0"/>
              <a:t>How do you use continuous data to describe discrete data? </a:t>
            </a:r>
          </a:p>
        </p:txBody>
      </p:sp>
    </p:spTree>
    <p:extLst>
      <p:ext uri="{BB962C8B-B14F-4D97-AF65-F5344CB8AC3E}">
        <p14:creationId xmlns:p14="http://schemas.microsoft.com/office/powerpoint/2010/main" val="2223037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14427" y="5753741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=30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427" y="5753741"/>
                <a:ext cx="2320488" cy="4617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7643676" y="538461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195628" y="4716062"/>
                <a:ext cx="24079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27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.5≤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&lt;28.5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628" y="4716062"/>
                <a:ext cx="240796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BC99B2DD-2254-D46B-6AB2-2FCDCAC70B15}"/>
              </a:ext>
            </a:extLst>
          </p:cNvPr>
          <p:cNvSpPr/>
          <p:nvPr/>
        </p:nvSpPr>
        <p:spPr>
          <a:xfrm>
            <a:off x="5915485" y="537074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CDD541B-770C-72B4-CC39-1402660C6715}"/>
                  </a:ext>
                </a:extLst>
              </p:cNvPr>
              <p:cNvSpPr txBox="1"/>
              <p:nvPr/>
            </p:nvSpPr>
            <p:spPr>
              <a:xfrm>
                <a:off x="7091395" y="5753741"/>
                <a:ext cx="141140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=31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CDD541B-770C-72B4-CC39-1402660C6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395" y="5753741"/>
                <a:ext cx="1411408" cy="4617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7FD9A-481B-4329-F2CD-E5972377DB76}"/>
                  </a:ext>
                </a:extLst>
              </p:cNvPr>
              <p:cNvSpPr txBox="1"/>
              <p:nvPr/>
            </p:nvSpPr>
            <p:spPr>
              <a:xfrm>
                <a:off x="1326051" y="5737339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=28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7FD9A-481B-4329-F2CD-E5972377DB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051" y="5737339"/>
                <a:ext cx="2320488" cy="4617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>
            <a:extLst>
              <a:ext uri="{FF2B5EF4-FFF2-40B4-BE49-F238E27FC236}">
                <a16:creationId xmlns:a16="http://schemas.microsoft.com/office/drawing/2014/main" id="{6EA90F4D-67CF-512C-55E0-0AD76EA90F57}"/>
              </a:ext>
            </a:extLst>
          </p:cNvPr>
          <p:cNvSpPr/>
          <p:nvPr/>
        </p:nvSpPr>
        <p:spPr>
          <a:xfrm>
            <a:off x="4055300" y="536820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6DF719-9088-733B-389A-BA26A321C278}"/>
              </a:ext>
            </a:extLst>
          </p:cNvPr>
          <p:cNvSpPr/>
          <p:nvPr/>
        </p:nvSpPr>
        <p:spPr>
          <a:xfrm>
            <a:off x="2327109" y="535434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64B74D-2308-4D37-E933-52F4C8FB746F}"/>
                  </a:ext>
                </a:extLst>
              </p:cNvPr>
              <p:cNvSpPr txBox="1"/>
              <p:nvPr/>
            </p:nvSpPr>
            <p:spPr>
              <a:xfrm>
                <a:off x="3191204" y="5742139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=29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F64B74D-2308-4D37-E933-52F4C8FB74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1204" y="5742139"/>
                <a:ext cx="2320488" cy="46172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5A3F56-A54D-B486-62E6-CB2FF6CB6F7B}"/>
                  </a:ext>
                </a:extLst>
              </p:cNvPr>
              <p:cNvSpPr txBox="1"/>
              <p:nvPr/>
            </p:nvSpPr>
            <p:spPr>
              <a:xfrm>
                <a:off x="8713545" y="5769276"/>
                <a:ext cx="141140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=32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95A3F56-A54D-B486-62E6-CB2FF6CB6F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3545" y="5769276"/>
                <a:ext cx="1411408" cy="4617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34DAE2E2-77AC-B719-9023-F96CB58098E1}"/>
              </a:ext>
            </a:extLst>
          </p:cNvPr>
          <p:cNvSpPr/>
          <p:nvPr/>
        </p:nvSpPr>
        <p:spPr>
          <a:xfrm>
            <a:off x="9257298" y="5386277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560BF22-56AA-4710-B942-19FA07B5309D}"/>
              </a:ext>
            </a:extLst>
          </p:cNvPr>
          <p:cNvSpPr/>
          <p:nvPr/>
        </p:nvSpPr>
        <p:spPr>
          <a:xfrm>
            <a:off x="7608167" y="4484207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A6017DA-ED56-6B4B-03EF-02AB2120B56E}"/>
              </a:ext>
            </a:extLst>
          </p:cNvPr>
          <p:cNvSpPr/>
          <p:nvPr/>
        </p:nvSpPr>
        <p:spPr>
          <a:xfrm>
            <a:off x="5879976" y="4470339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D6A0930-70BF-4791-C561-FE26C512D626}"/>
              </a:ext>
            </a:extLst>
          </p:cNvPr>
          <p:cNvSpPr/>
          <p:nvPr/>
        </p:nvSpPr>
        <p:spPr>
          <a:xfrm>
            <a:off x="4019791" y="4467805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23D1D1D-C352-8919-E32E-6B92078F6A14}"/>
              </a:ext>
            </a:extLst>
          </p:cNvPr>
          <p:cNvSpPr/>
          <p:nvPr/>
        </p:nvSpPr>
        <p:spPr>
          <a:xfrm>
            <a:off x="2291600" y="4453937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C86E279-DE5F-5C82-862E-CE3A32B26F26}"/>
              </a:ext>
            </a:extLst>
          </p:cNvPr>
          <p:cNvSpPr/>
          <p:nvPr/>
        </p:nvSpPr>
        <p:spPr>
          <a:xfrm>
            <a:off x="9221789" y="4485874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A127A59-C622-9F5F-FD8C-E10F068767FA}"/>
              </a:ext>
            </a:extLst>
          </p:cNvPr>
          <p:cNvCxnSpPr>
            <a:cxnSpLocks/>
          </p:cNvCxnSpPr>
          <p:nvPr/>
        </p:nvCxnSpPr>
        <p:spPr>
          <a:xfrm>
            <a:off x="2507624" y="4581128"/>
            <a:ext cx="780064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C88489F-90C4-D10E-7CA0-945ADFC255BA}"/>
              </a:ext>
            </a:extLst>
          </p:cNvPr>
          <p:cNvCxnSpPr>
            <a:cxnSpLocks/>
          </p:cNvCxnSpPr>
          <p:nvPr/>
        </p:nvCxnSpPr>
        <p:spPr>
          <a:xfrm>
            <a:off x="1487488" y="4584999"/>
            <a:ext cx="80411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1AFD8A2-0262-1375-18B7-D6BE7056ECDE}"/>
              </a:ext>
            </a:extLst>
          </p:cNvPr>
          <p:cNvCxnSpPr>
            <a:cxnSpLocks/>
          </p:cNvCxnSpPr>
          <p:nvPr/>
        </p:nvCxnSpPr>
        <p:spPr>
          <a:xfrm>
            <a:off x="4235815" y="4581128"/>
            <a:ext cx="85207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153389B-05BA-3705-98FB-03DA130E7B08}"/>
              </a:ext>
            </a:extLst>
          </p:cNvPr>
          <p:cNvCxnSpPr>
            <a:cxnSpLocks/>
          </p:cNvCxnSpPr>
          <p:nvPr/>
        </p:nvCxnSpPr>
        <p:spPr>
          <a:xfrm>
            <a:off x="3287688" y="4584999"/>
            <a:ext cx="73210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D98751C-D8B7-350B-FC7B-257B746EE198}"/>
              </a:ext>
            </a:extLst>
          </p:cNvPr>
          <p:cNvCxnSpPr>
            <a:cxnSpLocks/>
          </p:cNvCxnSpPr>
          <p:nvPr/>
        </p:nvCxnSpPr>
        <p:spPr>
          <a:xfrm>
            <a:off x="6096000" y="4581128"/>
            <a:ext cx="70805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D27F7B9-51E6-C9BE-671C-333D62F7EC56}"/>
              </a:ext>
            </a:extLst>
          </p:cNvPr>
          <p:cNvCxnSpPr>
            <a:cxnSpLocks/>
          </p:cNvCxnSpPr>
          <p:nvPr/>
        </p:nvCxnSpPr>
        <p:spPr>
          <a:xfrm>
            <a:off x="5087888" y="4581128"/>
            <a:ext cx="792088" cy="387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6AA56B5-7992-E55E-B493-F3F0B307CA5E}"/>
              </a:ext>
            </a:extLst>
          </p:cNvPr>
          <p:cNvCxnSpPr>
            <a:cxnSpLocks/>
          </p:cNvCxnSpPr>
          <p:nvPr/>
        </p:nvCxnSpPr>
        <p:spPr>
          <a:xfrm>
            <a:off x="7810223" y="4581128"/>
            <a:ext cx="70805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89D8B62-7012-3EE9-3CB8-5168EF435A09}"/>
              </a:ext>
            </a:extLst>
          </p:cNvPr>
          <p:cNvCxnSpPr>
            <a:cxnSpLocks/>
          </p:cNvCxnSpPr>
          <p:nvPr/>
        </p:nvCxnSpPr>
        <p:spPr>
          <a:xfrm>
            <a:off x="6802111" y="4581128"/>
            <a:ext cx="792088" cy="387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01C91A9-A042-F348-2536-A9FF7A6657A4}"/>
              </a:ext>
            </a:extLst>
          </p:cNvPr>
          <p:cNvCxnSpPr>
            <a:cxnSpLocks/>
          </p:cNvCxnSpPr>
          <p:nvPr/>
        </p:nvCxnSpPr>
        <p:spPr>
          <a:xfrm>
            <a:off x="9405098" y="4573389"/>
            <a:ext cx="708057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278487C-5F18-57D3-13DD-14D2D1D286C1}"/>
              </a:ext>
            </a:extLst>
          </p:cNvPr>
          <p:cNvCxnSpPr>
            <a:cxnSpLocks/>
          </p:cNvCxnSpPr>
          <p:nvPr/>
        </p:nvCxnSpPr>
        <p:spPr>
          <a:xfrm>
            <a:off x="8472264" y="4573389"/>
            <a:ext cx="792088" cy="387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1A292A3-C175-5165-F286-E1672E5E0D43}"/>
                  </a:ext>
                </a:extLst>
              </p:cNvPr>
              <p:cNvSpPr/>
              <p:nvPr/>
            </p:nvSpPr>
            <p:spPr>
              <a:xfrm>
                <a:off x="2959328" y="3961556"/>
                <a:ext cx="24079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28.5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&lt;29.5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1A292A3-C175-5165-F286-E1672E5E0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328" y="3961556"/>
                <a:ext cx="240796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AE18532E-2F0F-14F2-BD4D-E930B7CCB400}"/>
                  </a:ext>
                </a:extLst>
              </p:cNvPr>
              <p:cNvSpPr/>
              <p:nvPr/>
            </p:nvSpPr>
            <p:spPr>
              <a:xfrm>
                <a:off x="4790188" y="4746785"/>
                <a:ext cx="24079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29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.5≤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&lt;30.5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AE18532E-2F0F-14F2-BD4D-E930B7CCB4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188" y="4746785"/>
                <a:ext cx="240796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780D784-00D3-006A-47E4-B60D107D4FDD}"/>
                  </a:ext>
                </a:extLst>
              </p:cNvPr>
              <p:cNvSpPr/>
              <p:nvPr/>
            </p:nvSpPr>
            <p:spPr>
              <a:xfrm>
                <a:off x="6512195" y="3980356"/>
                <a:ext cx="24079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30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.5≤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&lt;31.5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780D784-00D3-006A-47E4-B60D107D4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195" y="3980356"/>
                <a:ext cx="240796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E14F074B-F38C-9A5E-CA53-C9C809D29971}"/>
                  </a:ext>
                </a:extLst>
              </p:cNvPr>
              <p:cNvSpPr/>
              <p:nvPr/>
            </p:nvSpPr>
            <p:spPr>
              <a:xfrm>
                <a:off x="8151291" y="4773266"/>
                <a:ext cx="240796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31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.5≤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&lt;32.5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E14F074B-F38C-9A5E-CA53-C9C809D299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291" y="4773266"/>
                <a:ext cx="240796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598E877-D362-94DA-6EFB-2BD2B03EB249}"/>
              </a:ext>
            </a:extLst>
          </p:cNvPr>
          <p:cNvCxnSpPr/>
          <p:nvPr/>
        </p:nvCxnSpPr>
        <p:spPr>
          <a:xfrm>
            <a:off x="3265954" y="2912452"/>
            <a:ext cx="5356806" cy="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991F269-4BDC-7268-F802-CDC01A9835AF}"/>
              </a:ext>
            </a:extLst>
          </p:cNvPr>
          <p:cNvCxnSpPr/>
          <p:nvPr/>
        </p:nvCxnSpPr>
        <p:spPr>
          <a:xfrm flipV="1">
            <a:off x="3876876" y="2534496"/>
            <a:ext cx="0" cy="3779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0BB5B60B-051F-EE65-4CB2-8E7D27C4ED05}"/>
              </a:ext>
            </a:extLst>
          </p:cNvPr>
          <p:cNvCxnSpPr/>
          <p:nvPr/>
        </p:nvCxnSpPr>
        <p:spPr>
          <a:xfrm flipV="1">
            <a:off x="7755160" y="2546545"/>
            <a:ext cx="0" cy="3779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F939946-DCA7-A6E3-59E7-29B0BF355E53}"/>
              </a:ext>
            </a:extLst>
          </p:cNvPr>
          <p:cNvCxnSpPr/>
          <p:nvPr/>
        </p:nvCxnSpPr>
        <p:spPr>
          <a:xfrm flipV="1">
            <a:off x="4513429" y="1967562"/>
            <a:ext cx="0" cy="9448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6D2AFA5-7934-4974-8DBA-046B4E713C73}"/>
              </a:ext>
            </a:extLst>
          </p:cNvPr>
          <p:cNvCxnSpPr/>
          <p:nvPr/>
        </p:nvCxnSpPr>
        <p:spPr>
          <a:xfrm flipV="1">
            <a:off x="7107421" y="1979611"/>
            <a:ext cx="0" cy="94489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E4F6335C-D26C-B682-9E1F-7ED0B305D1A2}"/>
              </a:ext>
            </a:extLst>
          </p:cNvPr>
          <p:cNvCxnSpPr/>
          <p:nvPr/>
        </p:nvCxnSpPr>
        <p:spPr>
          <a:xfrm flipV="1">
            <a:off x="5173857" y="1148657"/>
            <a:ext cx="0" cy="17637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77A77C2-C945-3AD7-B586-48A826FA0EB8}"/>
              </a:ext>
            </a:extLst>
          </p:cNvPr>
          <p:cNvCxnSpPr/>
          <p:nvPr/>
        </p:nvCxnSpPr>
        <p:spPr>
          <a:xfrm flipV="1">
            <a:off x="6470866" y="1160707"/>
            <a:ext cx="0" cy="17637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B934AFD-5450-F680-A5C8-39334F46C561}"/>
              </a:ext>
            </a:extLst>
          </p:cNvPr>
          <p:cNvCxnSpPr/>
          <p:nvPr/>
        </p:nvCxnSpPr>
        <p:spPr>
          <a:xfrm flipV="1">
            <a:off x="5810411" y="644716"/>
            <a:ext cx="0" cy="226773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C8999AE-3543-A388-E8DA-B96673168661}"/>
              </a:ext>
            </a:extLst>
          </p:cNvPr>
          <p:cNvCxnSpPr/>
          <p:nvPr/>
        </p:nvCxnSpPr>
        <p:spPr>
          <a:xfrm flipH="1" flipV="1">
            <a:off x="3289829" y="313863"/>
            <a:ext cx="8543" cy="2612106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8286A1B4-E5CD-A1CB-6450-2A0B231D987E}"/>
              </a:ext>
            </a:extLst>
          </p:cNvPr>
          <p:cNvSpPr txBox="1"/>
          <p:nvPr/>
        </p:nvSpPr>
        <p:spPr>
          <a:xfrm>
            <a:off x="3665277" y="2917452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27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C4D341D-0ED1-EB28-3C41-4DBD725F4F1D}"/>
              </a:ext>
            </a:extLst>
          </p:cNvPr>
          <p:cNvSpPr txBox="1"/>
          <p:nvPr/>
        </p:nvSpPr>
        <p:spPr>
          <a:xfrm>
            <a:off x="4252324" y="2924501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28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5112304-CB6D-E47E-D7DF-58A743CB9123}"/>
              </a:ext>
            </a:extLst>
          </p:cNvPr>
          <p:cNvSpPr txBox="1"/>
          <p:nvPr/>
        </p:nvSpPr>
        <p:spPr>
          <a:xfrm>
            <a:off x="4947231" y="2932498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29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61F5019-58FE-2DC5-90F2-8BBBB428BA24}"/>
              </a:ext>
            </a:extLst>
          </p:cNvPr>
          <p:cNvSpPr txBox="1"/>
          <p:nvPr/>
        </p:nvSpPr>
        <p:spPr>
          <a:xfrm>
            <a:off x="5577299" y="2924501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30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280F00B-93B8-3032-E80E-99720F70A554}"/>
              </a:ext>
            </a:extLst>
          </p:cNvPr>
          <p:cNvSpPr txBox="1"/>
          <p:nvPr/>
        </p:nvSpPr>
        <p:spPr>
          <a:xfrm>
            <a:off x="6219324" y="2925606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31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48F56E3-7D03-AF03-045B-7494D3EE663A}"/>
              </a:ext>
            </a:extLst>
          </p:cNvPr>
          <p:cNvSpPr txBox="1"/>
          <p:nvPr/>
        </p:nvSpPr>
        <p:spPr>
          <a:xfrm>
            <a:off x="6867950" y="2932974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32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788683-693B-5C38-648C-9E52854C13EF}"/>
              </a:ext>
            </a:extLst>
          </p:cNvPr>
          <p:cNvSpPr txBox="1"/>
          <p:nvPr/>
        </p:nvSpPr>
        <p:spPr>
          <a:xfrm>
            <a:off x="7498019" y="2940391"/>
            <a:ext cx="505123" cy="42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33</a:t>
            </a:r>
          </a:p>
        </p:txBody>
      </p:sp>
      <p:sp>
        <p:nvSpPr>
          <p:cNvPr id="68" name="Freeform 26">
            <a:extLst>
              <a:ext uri="{FF2B5EF4-FFF2-40B4-BE49-F238E27FC236}">
                <a16:creationId xmlns:a16="http://schemas.microsoft.com/office/drawing/2014/main" id="{4DEF041D-4E21-2C1C-CF1D-64B1B851968E}"/>
              </a:ext>
            </a:extLst>
          </p:cNvPr>
          <p:cNvSpPr/>
          <p:nvPr/>
        </p:nvSpPr>
        <p:spPr>
          <a:xfrm>
            <a:off x="3401406" y="490694"/>
            <a:ext cx="4932027" cy="2258444"/>
          </a:xfrm>
          <a:custGeom>
            <a:avLst/>
            <a:gdLst>
              <a:gd name="connsiteX0" fmla="*/ 0 w 4839752"/>
              <a:gd name="connsiteY0" fmla="*/ 2571562 h 2581666"/>
              <a:gd name="connsiteX1" fmla="*/ 490037 w 4839752"/>
              <a:gd name="connsiteY1" fmla="*/ 2142147 h 2581666"/>
              <a:gd name="connsiteX2" fmla="*/ 1106373 w 4839752"/>
              <a:gd name="connsiteY2" fmla="*/ 1500552 h 2581666"/>
              <a:gd name="connsiteX3" fmla="*/ 1753021 w 4839752"/>
              <a:gd name="connsiteY3" fmla="*/ 570996 h 2581666"/>
              <a:gd name="connsiteX4" fmla="*/ 2389564 w 4839752"/>
              <a:gd name="connsiteY4" fmla="*/ 128 h 2581666"/>
              <a:gd name="connsiteX5" fmla="*/ 3036212 w 4839752"/>
              <a:gd name="connsiteY5" fmla="*/ 616463 h 2581666"/>
              <a:gd name="connsiteX6" fmla="*/ 3657600 w 4839752"/>
              <a:gd name="connsiteY6" fmla="*/ 1530863 h 2581666"/>
              <a:gd name="connsiteX7" fmla="*/ 4284040 w 4839752"/>
              <a:gd name="connsiteY7" fmla="*/ 2212875 h 2581666"/>
              <a:gd name="connsiteX8" fmla="*/ 4839752 w 4839752"/>
              <a:gd name="connsiteY8" fmla="*/ 2581666 h 2581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9752" h="2581666">
                <a:moveTo>
                  <a:pt x="0" y="2571562"/>
                </a:moveTo>
                <a:cubicBezTo>
                  <a:pt x="152821" y="2446105"/>
                  <a:pt x="305642" y="2320649"/>
                  <a:pt x="490037" y="2142147"/>
                </a:cubicBezTo>
                <a:cubicBezTo>
                  <a:pt x="674433" y="1963645"/>
                  <a:pt x="895876" y="1762410"/>
                  <a:pt x="1106373" y="1500552"/>
                </a:cubicBezTo>
                <a:cubicBezTo>
                  <a:pt x="1316870" y="1238694"/>
                  <a:pt x="1539156" y="821067"/>
                  <a:pt x="1753021" y="570996"/>
                </a:cubicBezTo>
                <a:cubicBezTo>
                  <a:pt x="1966886" y="320925"/>
                  <a:pt x="2175699" y="-7450"/>
                  <a:pt x="2389564" y="128"/>
                </a:cubicBezTo>
                <a:cubicBezTo>
                  <a:pt x="2603429" y="7706"/>
                  <a:pt x="2824873" y="361341"/>
                  <a:pt x="3036212" y="616463"/>
                </a:cubicBezTo>
                <a:cubicBezTo>
                  <a:pt x="3247551" y="871585"/>
                  <a:pt x="3449629" y="1264794"/>
                  <a:pt x="3657600" y="1530863"/>
                </a:cubicBezTo>
                <a:cubicBezTo>
                  <a:pt x="3865571" y="1796932"/>
                  <a:pt x="4087015" y="2037741"/>
                  <a:pt x="4284040" y="2212875"/>
                </a:cubicBezTo>
                <a:cubicBezTo>
                  <a:pt x="4481065" y="2388009"/>
                  <a:pt x="4660408" y="2484837"/>
                  <a:pt x="4839752" y="2581666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85E5C439-87E7-2B13-1AB2-24F25EEFEA12}"/>
              </a:ext>
            </a:extLst>
          </p:cNvPr>
          <p:cNvSpPr txBox="1"/>
          <p:nvPr/>
        </p:nvSpPr>
        <p:spPr>
          <a:xfrm>
            <a:off x="8555334" y="2896785"/>
            <a:ext cx="135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Outcomes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43AD291-2F91-FF4A-2805-EC69249D97CA}"/>
              </a:ext>
            </a:extLst>
          </p:cNvPr>
          <p:cNvSpPr txBox="1"/>
          <p:nvPr/>
        </p:nvSpPr>
        <p:spPr>
          <a:xfrm>
            <a:off x="1918606" y="1376991"/>
            <a:ext cx="135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Probability</a:t>
            </a:r>
          </a:p>
        </p:txBody>
      </p:sp>
    </p:spTree>
    <p:extLst>
      <p:ext uri="{BB962C8B-B14F-4D97-AF65-F5344CB8AC3E}">
        <p14:creationId xmlns:p14="http://schemas.microsoft.com/office/powerpoint/2010/main" val="307435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6" grpId="0"/>
      <p:bldP spid="2" grpId="0" animBg="1"/>
      <p:bldP spid="3" grpId="0"/>
      <p:bldP spid="4" grpId="0"/>
      <p:bldP spid="6" grpId="0" animBg="1"/>
      <p:bldP spid="7" grpId="0" animBg="1"/>
      <p:bldP spid="17" grpId="0"/>
      <p:bldP spid="18" grpId="0"/>
      <p:bldP spid="2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48" grpId="0"/>
      <p:bldP spid="49" grpId="0"/>
      <p:bldP spid="50" grpId="0"/>
      <p:bldP spid="51" grpId="0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284277" y="351774"/>
            <a:ext cx="5250679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4000" b="1" dirty="0">
                <a:solidFill>
                  <a:prstClr val="white"/>
                </a:solidFill>
              </a:rPr>
              <a:t>Continuity Correction</a:t>
            </a:r>
          </a:p>
        </p:txBody>
      </p:sp>
      <p:cxnSp>
        <p:nvCxnSpPr>
          <p:cNvPr id="59" name="Straight Connector 58"/>
          <p:cNvCxnSpPr/>
          <p:nvPr/>
        </p:nvCxnSpPr>
        <p:spPr>
          <a:xfrm>
            <a:off x="4002371" y="2851302"/>
            <a:ext cx="4320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00237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472245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544253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616261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88269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760277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32285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791744" y="305966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27          28         29          30        31          32         33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214616" y="1874958"/>
            <a:ext cx="113432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Discrete: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955342" y="2322279"/>
            <a:ext cx="149436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Continuous: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909445" y="1862824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&lt;32)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445" y="1862824"/>
                <a:ext cx="2320488" cy="461729"/>
              </a:xfrm>
              <a:prstGeom prst="rect">
                <a:avLst/>
              </a:prstGeom>
              <a:blipFill>
                <a:blip r:embed="rId2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Oval 78"/>
          <p:cNvSpPr/>
          <p:nvPr/>
        </p:nvSpPr>
        <p:spPr>
          <a:xfrm>
            <a:off x="6048225" y="1994256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>
            <a:off x="7125260" y="2439281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1" name="Straight Connector 80"/>
          <p:cNvCxnSpPr>
            <a:stCxn id="80" idx="2"/>
          </p:cNvCxnSpPr>
          <p:nvPr/>
        </p:nvCxnSpPr>
        <p:spPr>
          <a:xfrm flipH="1">
            <a:off x="3647728" y="2547294"/>
            <a:ext cx="3477532" cy="2272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2" name="Oval 81"/>
          <p:cNvSpPr/>
          <p:nvPr/>
        </p:nvSpPr>
        <p:spPr>
          <a:xfrm>
            <a:off x="6774679" y="201072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7494759" y="20286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5324447" y="201072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4614439" y="20102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3910462" y="202181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Rectangle 86"/>
              <p:cNvSpPr/>
              <p:nvPr/>
            </p:nvSpPr>
            <p:spPr>
              <a:xfrm>
                <a:off x="8125360" y="2315405"/>
                <a:ext cx="18886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&lt;31.5)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7" name="Rectangle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5360" y="2315405"/>
                <a:ext cx="1888659" cy="461665"/>
              </a:xfrm>
              <a:prstGeom prst="rect">
                <a:avLst/>
              </a:prstGeom>
              <a:blipFill>
                <a:blip r:embed="rId3"/>
                <a:stretch>
                  <a:fillRect r="-645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/>
          <p:cNvCxnSpPr/>
          <p:nvPr/>
        </p:nvCxnSpPr>
        <p:spPr>
          <a:xfrm>
            <a:off x="4002371" y="5659614"/>
            <a:ext cx="4320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00237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72245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44253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16261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88269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760277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322851" y="5659614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791744" y="5867980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27          28         29          30        31          32         33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14616" y="4683270"/>
            <a:ext cx="113432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Discrete: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955342" y="5130591"/>
            <a:ext cx="149436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Continuous: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909445" y="4671136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≤29)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9445" y="4671136"/>
                <a:ext cx="2320488" cy="461729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Oval 88"/>
          <p:cNvSpPr/>
          <p:nvPr/>
        </p:nvSpPr>
        <p:spPr>
          <a:xfrm>
            <a:off x="5693593" y="5256837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0" name="Straight Connector 89"/>
          <p:cNvCxnSpPr>
            <a:stCxn id="89" idx="2"/>
          </p:cNvCxnSpPr>
          <p:nvPr/>
        </p:nvCxnSpPr>
        <p:spPr>
          <a:xfrm flipH="1">
            <a:off x="3647729" y="5364849"/>
            <a:ext cx="2045865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5324447" y="4819037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2" name="Oval 91"/>
          <p:cNvSpPr/>
          <p:nvPr/>
        </p:nvSpPr>
        <p:spPr>
          <a:xfrm>
            <a:off x="4614439" y="48185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3" name="Oval 92"/>
          <p:cNvSpPr/>
          <p:nvPr/>
        </p:nvSpPr>
        <p:spPr>
          <a:xfrm>
            <a:off x="3910462" y="4830127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Rectangle 93"/>
              <p:cNvSpPr/>
              <p:nvPr/>
            </p:nvSpPr>
            <p:spPr>
              <a:xfrm>
                <a:off x="8153503" y="5110397"/>
                <a:ext cx="18886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&lt;29.5)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4" name="Rectangle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503" y="5110397"/>
                <a:ext cx="1888659" cy="461665"/>
              </a:xfrm>
              <a:prstGeom prst="rect">
                <a:avLst/>
              </a:prstGeom>
              <a:blipFill>
                <a:blip r:embed="rId5"/>
                <a:stretch>
                  <a:fillRect r="-971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153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7" grpId="0"/>
      <p:bldP spid="89" grpId="0" animBg="1"/>
      <p:bldP spid="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9" name="Straight Connector 58"/>
          <p:cNvCxnSpPr/>
          <p:nvPr/>
        </p:nvCxnSpPr>
        <p:spPr>
          <a:xfrm>
            <a:off x="3642331" y="2851302"/>
            <a:ext cx="4320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64233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436241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508249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580257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652265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724273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7962811" y="285130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431704" y="3059668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27          28         29          30        31          32         33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2214616" y="1874958"/>
            <a:ext cx="113432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Discrete: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955342" y="2322279"/>
            <a:ext cx="1494367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tx1"/>
                </a:solidFill>
              </a:rPr>
              <a:t>Continuous: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214839" y="1891393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&gt;28)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4839" y="1891393"/>
                <a:ext cx="2320488" cy="461729"/>
              </a:xfrm>
              <a:prstGeom prst="rect">
                <a:avLst/>
              </a:prstGeom>
              <a:blipFill>
                <a:blip r:embed="rId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Oval 79"/>
          <p:cNvSpPr/>
          <p:nvPr/>
        </p:nvSpPr>
        <p:spPr>
          <a:xfrm>
            <a:off x="5688185" y="1994256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4604049" y="2466639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2" name="Straight Connector 81"/>
          <p:cNvCxnSpPr/>
          <p:nvPr/>
        </p:nvCxnSpPr>
        <p:spPr>
          <a:xfrm flipH="1">
            <a:off x="4763853" y="2579793"/>
            <a:ext cx="3424287" cy="217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3" name="Oval 82"/>
          <p:cNvSpPr/>
          <p:nvPr/>
        </p:nvSpPr>
        <p:spPr>
          <a:xfrm>
            <a:off x="6414639" y="201072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7134719" y="202866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>
            <a:off x="4964407" y="201072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4254399" y="2010252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7771702" y="2044116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Rectangle 87"/>
              <p:cNvSpPr/>
              <p:nvPr/>
            </p:nvSpPr>
            <p:spPr>
              <a:xfrm>
                <a:off x="8430754" y="2353122"/>
                <a:ext cx="18886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≥28.5)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8" name="Rectangle 8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754" y="2353122"/>
                <a:ext cx="1888659" cy="461665"/>
              </a:xfrm>
              <a:prstGeom prst="rect">
                <a:avLst/>
              </a:prstGeom>
              <a:blipFill>
                <a:blip r:embed="rId3"/>
                <a:stretch>
                  <a:fillRect r="-645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/>
          <p:cNvCxnSpPr/>
          <p:nvPr/>
        </p:nvCxnSpPr>
        <p:spPr>
          <a:xfrm>
            <a:off x="3660335" y="5587606"/>
            <a:ext cx="432048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66033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38041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10049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82057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654065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726073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980815" y="5587606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3449708" y="579597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27          28         29          30        31          32         33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865534" y="4611263"/>
            <a:ext cx="1501413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Discrete: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865533" y="5058584"/>
            <a:ext cx="1739860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Continuous: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8232843" y="4627697"/>
                <a:ext cx="2320488" cy="461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≥31)</m:t>
                      </m:r>
                    </m:oMath>
                  </m:oMathPara>
                </a14:m>
                <a:br>
                  <a:rPr lang="en-GB" sz="2400" dirty="0"/>
                </a:br>
                <a:endParaRPr lang="en-GB" sz="2400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2843" y="4627697"/>
                <a:ext cx="2320488" cy="461729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Oval 91"/>
          <p:cNvSpPr/>
          <p:nvPr/>
        </p:nvSpPr>
        <p:spPr>
          <a:xfrm>
            <a:off x="6038114" y="5181403"/>
            <a:ext cx="216024" cy="216024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3" name="Straight Connector 92"/>
          <p:cNvCxnSpPr>
            <a:endCxn id="92" idx="6"/>
          </p:cNvCxnSpPr>
          <p:nvPr/>
        </p:nvCxnSpPr>
        <p:spPr>
          <a:xfrm flipH="1" flipV="1">
            <a:off x="6254138" y="5289415"/>
            <a:ext cx="1948098" cy="498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Oval 93"/>
          <p:cNvSpPr/>
          <p:nvPr/>
        </p:nvSpPr>
        <p:spPr>
          <a:xfrm>
            <a:off x="6432643" y="474702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5" name="Oval 94"/>
          <p:cNvSpPr/>
          <p:nvPr/>
        </p:nvSpPr>
        <p:spPr>
          <a:xfrm>
            <a:off x="7152723" y="476496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6" name="Oval 95"/>
          <p:cNvSpPr/>
          <p:nvPr/>
        </p:nvSpPr>
        <p:spPr>
          <a:xfrm>
            <a:off x="7789706" y="478042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ectangle 96"/>
              <p:cNvSpPr/>
              <p:nvPr/>
            </p:nvSpPr>
            <p:spPr>
              <a:xfrm>
                <a:off x="8448758" y="5089426"/>
                <a:ext cx="188865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≥30.5)</m:t>
                      </m:r>
                    </m:oMath>
                  </m:oMathPara>
                </a14:m>
                <a:endParaRPr lang="en-GB" sz="2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97" name="Rectangle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8758" y="5089426"/>
                <a:ext cx="1888659" cy="461665"/>
              </a:xfrm>
              <a:prstGeom prst="rect">
                <a:avLst/>
              </a:prstGeom>
              <a:blipFill>
                <a:blip r:embed="rId5"/>
                <a:stretch>
                  <a:fillRect r="-645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32">
            <a:extLst>
              <a:ext uri="{FF2B5EF4-FFF2-40B4-BE49-F238E27FC236}">
                <a16:creationId xmlns:a16="http://schemas.microsoft.com/office/drawing/2014/main" id="{F53ABA0D-2ACA-C70C-5AE2-D67AFBD80776}"/>
              </a:ext>
            </a:extLst>
          </p:cNvPr>
          <p:cNvSpPr txBox="1"/>
          <p:nvPr/>
        </p:nvSpPr>
        <p:spPr>
          <a:xfrm>
            <a:off x="3284277" y="351774"/>
            <a:ext cx="5250679" cy="70788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GB" sz="4000" b="1" dirty="0">
                <a:solidFill>
                  <a:prstClr val="white"/>
                </a:solidFill>
              </a:rPr>
              <a:t>Continuity Correction</a:t>
            </a:r>
          </a:p>
        </p:txBody>
      </p:sp>
    </p:spTree>
    <p:extLst>
      <p:ext uri="{BB962C8B-B14F-4D97-AF65-F5344CB8AC3E}">
        <p14:creationId xmlns:p14="http://schemas.microsoft.com/office/powerpoint/2010/main" val="237703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8" grpId="0"/>
      <p:bldP spid="92" grpId="0" animBg="1"/>
      <p:bldP spid="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16803" y="1341123"/>
                <a:ext cx="3204465" cy="50783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≤7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&lt;10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&gt;9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1≤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≤10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3&lt;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&lt;6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3≤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&lt;6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3&lt;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6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≤6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  <a:p>
                <a:endParaRPr lang="en-GB" sz="3600" dirty="0">
                  <a:solidFill>
                    <a:srgbClr val="FF000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3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=3)</m:t>
                      </m:r>
                    </m:oMath>
                  </m:oMathPara>
                </a14:m>
                <a:endParaRPr lang="en-GB" sz="3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6803" y="1341123"/>
                <a:ext cx="3204465" cy="50783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168875" y="466347"/>
            <a:ext cx="1838893" cy="6463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Discrete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1904" y="486062"/>
            <a:ext cx="2448271" cy="64633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600" dirty="0"/>
              <a:t>Continuous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367808" y="625005"/>
            <a:ext cx="612068" cy="44899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242409" y="1354966"/>
                <a:ext cx="293561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&lt;7.5</m:t>
                          </m:r>
                        </m:e>
                      </m:d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409" y="1354966"/>
                <a:ext cx="2935612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4265262" y="2446443"/>
                <a:ext cx="293561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≥9.5</m:t>
                          </m:r>
                        </m:e>
                      </m:d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5262" y="2446443"/>
                <a:ext cx="293561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5069240" y="3584396"/>
                <a:ext cx="41426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.5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≤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&lt;5.5</m:t>
                          </m:r>
                        </m:e>
                      </m:d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9240" y="3584396"/>
                <a:ext cx="4142673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159896" y="4633513"/>
                <a:ext cx="41426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3.5≤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.5</m:t>
                          </m:r>
                        </m:e>
                      </m:d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4633513"/>
                <a:ext cx="414267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439816" y="5734996"/>
                <a:ext cx="414267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2.5≤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&lt;3.5</m:t>
                          </m:r>
                        </m:e>
                      </m:d>
                    </m:oMath>
                  </m:oMathPara>
                </a14:m>
                <a:endParaRPr lang="en-GB" sz="2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5734996"/>
                <a:ext cx="414267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81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D17BCD-CE26-4AF5-898B-D50CD5E64746}"/>
              </a:ext>
            </a:extLst>
          </p:cNvPr>
          <p:cNvSpPr txBox="1"/>
          <p:nvPr/>
        </p:nvSpPr>
        <p:spPr>
          <a:xfrm>
            <a:off x="479376" y="356012"/>
            <a:ext cx="11521280" cy="255454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For a particular type of flower bulbs, 55% will produce yellow flowers. A random sample of 80 bulbs is planted. </a:t>
            </a:r>
          </a:p>
          <a:p>
            <a:r>
              <a:rPr lang="en-GB" sz="3200" dirty="0"/>
              <a:t>a) Calculate the actual probability that there are exactly 50 flowers.</a:t>
            </a:r>
          </a:p>
          <a:p>
            <a:r>
              <a:rPr lang="en-GB" sz="3200" dirty="0"/>
              <a:t>b) Use a normal approximation to find a estimate that there are exactly 50 flowers.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55902-3000-4723-8863-645541357A31}"/>
                  </a:ext>
                </a:extLst>
              </p:cNvPr>
              <p:cNvSpPr txBox="1"/>
              <p:nvPr/>
            </p:nvSpPr>
            <p:spPr>
              <a:xfrm>
                <a:off x="1684134" y="3126800"/>
                <a:ext cx="364402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GB" sz="4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80, 0.55</m:t>
                          </m:r>
                        </m:e>
                      </m:d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D55902-3000-4723-8863-645541357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134" y="3126800"/>
                <a:ext cx="3644026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8DDEC775-A156-4CF1-9622-F6D44F34B71C}"/>
              </a:ext>
            </a:extLst>
          </p:cNvPr>
          <p:cNvSpPr/>
          <p:nvPr/>
        </p:nvSpPr>
        <p:spPr>
          <a:xfrm>
            <a:off x="695400" y="3284984"/>
            <a:ext cx="500662" cy="4652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7645" y="4005064"/>
            <a:ext cx="27970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Binomial PD</a:t>
            </a:r>
          </a:p>
          <a:p>
            <a:r>
              <a:rPr lang="en-GB" sz="4000" dirty="0"/>
              <a:t>X = 50</a:t>
            </a:r>
          </a:p>
          <a:p>
            <a:r>
              <a:rPr lang="en-GB" sz="4000" dirty="0"/>
              <a:t>N = 80</a:t>
            </a:r>
          </a:p>
          <a:p>
            <a:r>
              <a:rPr lang="en-GB" sz="4000" dirty="0"/>
              <a:t>P = 0.55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672064" y="4005064"/>
                <a:ext cx="3294409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𝟎𝟑𝟔𝟓</m:t>
                      </m:r>
                    </m:oMath>
                  </m:oMathPara>
                </a14:m>
                <a:endParaRPr lang="en-GB" sz="5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005064"/>
                <a:ext cx="3294409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6650616" y="3081734"/>
                <a:ext cx="347783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5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=50</m:t>
                    </m:r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616" y="3081734"/>
                <a:ext cx="347783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721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D55902-3000-4723-8863-645541357A31}"/>
                  </a:ext>
                </a:extLst>
              </p:cNvPr>
              <p:cNvSpPr txBox="1"/>
              <p:nvPr/>
            </p:nvSpPr>
            <p:spPr>
              <a:xfrm>
                <a:off x="5375920" y="5980137"/>
                <a:ext cx="669744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49.5≤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&lt;50.5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𝟎𝟑𝟔𝟐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 (3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CD55902-3000-4723-8863-645541357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5980137"/>
                <a:ext cx="6697448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59496" y="3728271"/>
                <a:ext cx="455882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=80(0.55)=44</m:t>
                      </m:r>
                    </m:oMath>
                  </m:oMathPara>
                </a14:m>
                <a:endParaRPr lang="en-GB" sz="3200" b="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3728271"/>
                <a:ext cx="4558829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544272" y="2704232"/>
                <a:ext cx="2448272" cy="3064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>
                    <a:solidFill>
                      <a:schemeClr val="tx1"/>
                    </a:solidFill>
                  </a:rPr>
                  <a:t>Normal CD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=44</m:t>
                      </m:r>
                    </m:oMath>
                  </m:oMathPara>
                </a14:m>
                <a:endParaRPr lang="en-GB" sz="3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32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box>
                            <m:box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99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box>
                        </m:e>
                      </m:rad>
                    </m:oMath>
                  </m:oMathPara>
                </a14:m>
                <a:endParaRPr lang="en-GB" sz="3200" b="1" dirty="0">
                  <a:solidFill>
                    <a:schemeClr val="tx1"/>
                  </a:solidFill>
                </a:endParaRPr>
              </a:p>
              <a:p>
                <a:r>
                  <a:rPr lang="en-GB" sz="3200" dirty="0">
                    <a:solidFill>
                      <a:schemeClr val="tx1"/>
                    </a:solidFill>
                  </a:rPr>
                  <a:t>Lower = 49.5</a:t>
                </a:r>
              </a:p>
              <a:p>
                <a:r>
                  <a:rPr lang="en-GB" sz="3200" dirty="0">
                    <a:solidFill>
                      <a:schemeClr val="tx1"/>
                    </a:solidFill>
                  </a:rPr>
                  <a:t>Upper = 50.5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2704232"/>
                <a:ext cx="2448272" cy="3064237"/>
              </a:xfrm>
              <a:prstGeom prst="rect">
                <a:avLst/>
              </a:prstGeom>
              <a:blipFill>
                <a:blip r:embed="rId4"/>
                <a:stretch>
                  <a:fillRect l="-6484" t="-2590" r="-1496" b="-57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1541145" y="2844225"/>
                <a:ext cx="614604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=50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49.5≤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&lt;50.5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145" y="2844225"/>
                <a:ext cx="6146041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3A808C4-4E00-660D-F436-270F8713B587}"/>
              </a:ext>
            </a:extLst>
          </p:cNvPr>
          <p:cNvSpPr/>
          <p:nvPr/>
        </p:nvSpPr>
        <p:spPr>
          <a:xfrm>
            <a:off x="623392" y="2894043"/>
            <a:ext cx="500662" cy="4652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DAC85F-C0E5-E145-5DEE-8E0F0DC766CF}"/>
              </a:ext>
            </a:extLst>
          </p:cNvPr>
          <p:cNvSpPr txBox="1"/>
          <p:nvPr/>
        </p:nvSpPr>
        <p:spPr>
          <a:xfrm>
            <a:off x="479376" y="356012"/>
            <a:ext cx="11521280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For a particular type of flower bulbs, 55% will produce yellow flowers. A random sample of 80 bulbs is planted. </a:t>
            </a:r>
          </a:p>
          <a:p>
            <a:r>
              <a:rPr lang="en-GB" sz="3200" dirty="0"/>
              <a:t>b) Use a normal approximation to find a estimate that there are exactly 50 flowers.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56D556-05C4-AD51-162F-0946743FCC30}"/>
                  </a:ext>
                </a:extLst>
              </p:cNvPr>
              <p:cNvSpPr txBox="1"/>
              <p:nvPr/>
            </p:nvSpPr>
            <p:spPr>
              <a:xfrm>
                <a:off x="1562119" y="4437112"/>
                <a:ext cx="4326984" cy="10944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𝜎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𝑛𝑝</m:t>
                        </m:r>
                        <m:d>
                          <m:dPr>
                            <m:ctrlP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dPr>
                          <m:e>
                            <m: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1−</m:t>
                            </m:r>
                            <m: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degHide m:val="on"/>
                        <m:ctrlP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/>
                      <m:e>
                        <m:box>
                          <m:boxPr>
                            <m:ctrlPr>
                              <a:rPr kumimoji="0" lang="en-GB" sz="32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</m:ctrlPr>
                              </m:fPr>
                              <m:num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99</m:t>
                                </m:r>
                              </m:num>
                              <m:den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den>
                            </m:f>
                          </m:e>
                        </m:box>
                      </m:e>
                    </m:rad>
                  </m:oMath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956D556-05C4-AD51-162F-0946743FC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2119" y="4437112"/>
                <a:ext cx="4326984" cy="109446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41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20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006144" y="299304"/>
            <a:ext cx="8299648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Binomial Distribution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(</a:t>
            </a:r>
            <a:r>
              <a:rPr lang="en-GB" sz="5400" dirty="0">
                <a:solidFill>
                  <a:srgbClr val="FF0000"/>
                </a:solidFill>
              </a:rPr>
              <a:t>Discrete Random Variable</a:t>
            </a:r>
            <a:r>
              <a:rPr lang="en-GB" sz="5400" dirty="0">
                <a:solidFill>
                  <a:schemeClr val="bg1"/>
                </a:solidFill>
              </a:rPr>
              <a:t>)</a:t>
            </a:r>
            <a:r>
              <a:rPr lang="en-GB" sz="5400" dirty="0"/>
              <a:t> 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0C8CDE-2AE8-359F-BC5E-A2FAD7CF86B8}"/>
              </a:ext>
            </a:extLst>
          </p:cNvPr>
          <p:cNvGrpSpPr/>
          <p:nvPr/>
        </p:nvGrpSpPr>
        <p:grpSpPr>
          <a:xfrm>
            <a:off x="911424" y="2564904"/>
            <a:ext cx="9756115" cy="4083471"/>
            <a:chOff x="1775521" y="2636912"/>
            <a:chExt cx="8193313" cy="3385144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552292" y="5607404"/>
              <a:ext cx="5256584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4151784" y="5175356"/>
              <a:ext cx="0" cy="43204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7957508" y="5189130"/>
              <a:ext cx="0" cy="43204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4776428" y="4527284"/>
              <a:ext cx="0" cy="108012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V="1">
              <a:off x="7321887" y="4541058"/>
              <a:ext cx="0" cy="108012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5424500" y="3591180"/>
              <a:ext cx="0" cy="201622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6697243" y="3604954"/>
              <a:ext cx="0" cy="201622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6049144" y="3015116"/>
              <a:ext cx="0" cy="25922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8849074" y="5187334"/>
              <a:ext cx="396045" cy="688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cxnSp>
          <p:nvCxnSpPr>
            <p:cNvPr id="27" name="Straight Connector 26"/>
            <p:cNvCxnSpPr/>
            <p:nvPr/>
          </p:nvCxnSpPr>
          <p:spPr>
            <a:xfrm flipH="1" flipV="1">
              <a:off x="3575720" y="2636912"/>
              <a:ext cx="8384" cy="2985944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1775521" y="3822432"/>
              <a:ext cx="1781397" cy="484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Probability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44144" y="5613120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27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520208" y="5621178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28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202113" y="5630319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29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20394" y="5621178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30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450407" y="5622441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31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086897" y="5630863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32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705178" y="5639342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/>
                <p:cNvSpPr/>
                <p:nvPr/>
              </p:nvSpPr>
              <p:spPr>
                <a:xfrm>
                  <a:off x="6697243" y="2671303"/>
                  <a:ext cx="3271591" cy="84197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GB" sz="6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6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  <m:r>
                          <a:rPr lang="en-GB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GB" sz="60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97243" y="2671303"/>
                  <a:ext cx="3271591" cy="841971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60377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1590448" y="357981"/>
            <a:ext cx="9001000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Normal Distribution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(</a:t>
            </a:r>
            <a:r>
              <a:rPr lang="en-GB" sz="5400" dirty="0">
                <a:solidFill>
                  <a:srgbClr val="0000FF"/>
                </a:solidFill>
              </a:rPr>
              <a:t>Continuous Random Variable</a:t>
            </a:r>
            <a:r>
              <a:rPr lang="en-GB" sz="5400" dirty="0">
                <a:solidFill>
                  <a:schemeClr val="bg1"/>
                </a:solidFill>
              </a:rPr>
              <a:t>) 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2051B8F-DD44-4894-68BF-F0EF387FAB82}"/>
              </a:ext>
            </a:extLst>
          </p:cNvPr>
          <p:cNvGrpSpPr/>
          <p:nvPr/>
        </p:nvGrpSpPr>
        <p:grpSpPr>
          <a:xfrm>
            <a:off x="983432" y="2452136"/>
            <a:ext cx="10102913" cy="4124231"/>
            <a:chOff x="1775521" y="2603122"/>
            <a:chExt cx="8733806" cy="3418934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552292" y="5607404"/>
              <a:ext cx="5256584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8814904" y="5316177"/>
              <a:ext cx="396045" cy="586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dirty="0">
                  <a:cs typeface="Times New Roman" panose="02020603050405020304" pitchFamily="18" charset="0"/>
                </a:rPr>
                <a:t>Y</a:t>
              </a:r>
            </a:p>
          </p:txBody>
        </p:sp>
        <p:cxnSp>
          <p:nvCxnSpPr>
            <p:cNvPr id="45" name="Straight Connector 44"/>
            <p:cNvCxnSpPr/>
            <p:nvPr/>
          </p:nvCxnSpPr>
          <p:spPr>
            <a:xfrm flipH="1" flipV="1">
              <a:off x="3575720" y="2636912"/>
              <a:ext cx="8384" cy="2985944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775521" y="3822432"/>
              <a:ext cx="1781397" cy="484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Probability</a:t>
              </a:r>
            </a:p>
          </p:txBody>
        </p:sp>
        <p:sp>
          <p:nvSpPr>
            <p:cNvPr id="8" name="Freeform 7"/>
            <p:cNvSpPr/>
            <p:nvPr/>
          </p:nvSpPr>
          <p:spPr>
            <a:xfrm>
              <a:off x="3671072" y="2929994"/>
              <a:ext cx="4839752" cy="2581666"/>
            </a:xfrm>
            <a:custGeom>
              <a:avLst/>
              <a:gdLst>
                <a:gd name="connsiteX0" fmla="*/ 0 w 4839752"/>
                <a:gd name="connsiteY0" fmla="*/ 2571562 h 2581666"/>
                <a:gd name="connsiteX1" fmla="*/ 490037 w 4839752"/>
                <a:gd name="connsiteY1" fmla="*/ 2142147 h 2581666"/>
                <a:gd name="connsiteX2" fmla="*/ 1106373 w 4839752"/>
                <a:gd name="connsiteY2" fmla="*/ 1500552 h 2581666"/>
                <a:gd name="connsiteX3" fmla="*/ 1753021 w 4839752"/>
                <a:gd name="connsiteY3" fmla="*/ 570996 h 2581666"/>
                <a:gd name="connsiteX4" fmla="*/ 2389564 w 4839752"/>
                <a:gd name="connsiteY4" fmla="*/ 128 h 2581666"/>
                <a:gd name="connsiteX5" fmla="*/ 3036212 w 4839752"/>
                <a:gd name="connsiteY5" fmla="*/ 616463 h 2581666"/>
                <a:gd name="connsiteX6" fmla="*/ 3657600 w 4839752"/>
                <a:gd name="connsiteY6" fmla="*/ 1530863 h 2581666"/>
                <a:gd name="connsiteX7" fmla="*/ 4284040 w 4839752"/>
                <a:gd name="connsiteY7" fmla="*/ 2212875 h 2581666"/>
                <a:gd name="connsiteX8" fmla="*/ 4839752 w 4839752"/>
                <a:gd name="connsiteY8" fmla="*/ 2581666 h 258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9752" h="2581666">
                  <a:moveTo>
                    <a:pt x="0" y="2571562"/>
                  </a:moveTo>
                  <a:cubicBezTo>
                    <a:pt x="152821" y="2446105"/>
                    <a:pt x="305642" y="2320649"/>
                    <a:pt x="490037" y="2142147"/>
                  </a:cubicBezTo>
                  <a:cubicBezTo>
                    <a:pt x="674433" y="1963645"/>
                    <a:pt x="895876" y="1762410"/>
                    <a:pt x="1106373" y="1500552"/>
                  </a:cubicBezTo>
                  <a:cubicBezTo>
                    <a:pt x="1316870" y="1238694"/>
                    <a:pt x="1539156" y="821067"/>
                    <a:pt x="1753021" y="570996"/>
                  </a:cubicBezTo>
                  <a:cubicBezTo>
                    <a:pt x="1966886" y="320925"/>
                    <a:pt x="2175699" y="-7450"/>
                    <a:pt x="2389564" y="128"/>
                  </a:cubicBezTo>
                  <a:cubicBezTo>
                    <a:pt x="2603429" y="7706"/>
                    <a:pt x="2824873" y="361341"/>
                    <a:pt x="3036212" y="616463"/>
                  </a:cubicBezTo>
                  <a:cubicBezTo>
                    <a:pt x="3247551" y="871585"/>
                    <a:pt x="3449629" y="1264794"/>
                    <a:pt x="3657600" y="1530863"/>
                  </a:cubicBezTo>
                  <a:cubicBezTo>
                    <a:pt x="3865571" y="1796932"/>
                    <a:pt x="4087015" y="2037741"/>
                    <a:pt x="4284040" y="2212875"/>
                  </a:cubicBezTo>
                  <a:cubicBezTo>
                    <a:pt x="4481065" y="2388009"/>
                    <a:pt x="4660408" y="2484837"/>
                    <a:pt x="4839752" y="2581666"/>
                  </a:cubicBezTo>
                </a:path>
              </a:pathLst>
            </a:custGeom>
            <a:noFill/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6811925" y="2603122"/>
                  <a:ext cx="3697402" cy="93759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sz="6600" b="1" i="1" dirty="0">
                      <a:solidFill>
                        <a:srgbClr val="0000FF"/>
                      </a:solidFill>
                    </a:rPr>
                    <a:t>Y</a:t>
                  </a:r>
                  <a14:m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~</m:t>
                      </m:r>
                    </m:oMath>
                  </a14:m>
                  <a:r>
                    <a:rPr lang="en-GB" sz="6600" b="1" i="1" dirty="0">
                      <a:solidFill>
                        <a:srgbClr val="0000FF"/>
                      </a:solidFill>
                    </a:rPr>
                    <a:t>N</a:t>
                  </a:r>
                  <a14:m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6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6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𝝈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a14:m>
                  <a:endParaRPr lang="en-GB" sz="6600" b="1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1925" y="2603122"/>
                  <a:ext cx="3697402" cy="937597"/>
                </a:xfrm>
                <a:prstGeom prst="rect">
                  <a:avLst/>
                </a:prstGeom>
                <a:blipFill>
                  <a:blip r:embed="rId2"/>
                  <a:stretch>
                    <a:fillRect l="-9687" t="-15591" b="-4086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Straight Connector 30"/>
            <p:cNvCxnSpPr/>
            <p:nvPr/>
          </p:nvCxnSpPr>
          <p:spPr>
            <a:xfrm>
              <a:off x="3552292" y="5607404"/>
              <a:ext cx="5256584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944144" y="5613120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27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20208" y="5621178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28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202113" y="5630319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29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820394" y="5621178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30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6450407" y="5622441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31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086897" y="5630863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32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705178" y="5639342"/>
              <a:ext cx="495673" cy="38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33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9140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847933" y="2488617"/>
                <a:ext cx="6231386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5400" b="1" i="1" dirty="0">
                    <a:solidFill>
                      <a:srgbClr val="00B050"/>
                    </a:solidFill>
                  </a:rPr>
                  <a:t>Y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GB" sz="5400" b="1" i="1" dirty="0">
                    <a:solidFill>
                      <a:srgbClr val="00B050"/>
                    </a:solidFill>
                  </a:rPr>
                  <a:t>N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  <m:r>
                      <m:rPr>
                        <m:nor/>
                      </m:rPr>
                      <a:rPr lang="en-GB" sz="54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5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  <m:d>
                      <m:dPr>
                        <m:ctrlPr>
                          <a:rPr lang="en-GB" sz="5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933" y="2488617"/>
                <a:ext cx="6231386" cy="923330"/>
              </a:xfrm>
              <a:prstGeom prst="rect">
                <a:avLst/>
              </a:prstGeom>
              <a:blipFill>
                <a:blip r:embed="rId2"/>
                <a:stretch>
                  <a:fillRect l="-5181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2220413" y="6105524"/>
            <a:ext cx="6063168" cy="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11892" y="5581647"/>
            <a:ext cx="0" cy="5238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301577" y="5598349"/>
            <a:ext cx="0" cy="5238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632383" y="4795832"/>
            <a:ext cx="0" cy="1309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568425" y="4812533"/>
            <a:ext cx="0" cy="1309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379897" y="3660765"/>
            <a:ext cx="0" cy="24447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847933" y="3677467"/>
            <a:ext cx="0" cy="24447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100388" y="2962263"/>
            <a:ext cx="0" cy="314326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2247436" y="2503674"/>
            <a:ext cx="9670" cy="3620586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72392" y="6112455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36848" y="6122226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23387" y="6133310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36538" y="6122226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63222" y="6123757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97377" y="6133969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10529" y="6144250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33</a:t>
            </a:r>
          </a:p>
        </p:txBody>
      </p:sp>
      <p:sp>
        <p:nvSpPr>
          <p:cNvPr id="27" name="Freeform 26"/>
          <p:cNvSpPr/>
          <p:nvPr/>
        </p:nvSpPr>
        <p:spPr>
          <a:xfrm>
            <a:off x="2373726" y="2748776"/>
            <a:ext cx="5582377" cy="3130382"/>
          </a:xfrm>
          <a:custGeom>
            <a:avLst/>
            <a:gdLst>
              <a:gd name="connsiteX0" fmla="*/ 0 w 4839752"/>
              <a:gd name="connsiteY0" fmla="*/ 2571562 h 2581666"/>
              <a:gd name="connsiteX1" fmla="*/ 490037 w 4839752"/>
              <a:gd name="connsiteY1" fmla="*/ 2142147 h 2581666"/>
              <a:gd name="connsiteX2" fmla="*/ 1106373 w 4839752"/>
              <a:gd name="connsiteY2" fmla="*/ 1500552 h 2581666"/>
              <a:gd name="connsiteX3" fmla="*/ 1753021 w 4839752"/>
              <a:gd name="connsiteY3" fmla="*/ 570996 h 2581666"/>
              <a:gd name="connsiteX4" fmla="*/ 2389564 w 4839752"/>
              <a:gd name="connsiteY4" fmla="*/ 128 h 2581666"/>
              <a:gd name="connsiteX5" fmla="*/ 3036212 w 4839752"/>
              <a:gd name="connsiteY5" fmla="*/ 616463 h 2581666"/>
              <a:gd name="connsiteX6" fmla="*/ 3657600 w 4839752"/>
              <a:gd name="connsiteY6" fmla="*/ 1530863 h 2581666"/>
              <a:gd name="connsiteX7" fmla="*/ 4284040 w 4839752"/>
              <a:gd name="connsiteY7" fmla="*/ 2212875 h 2581666"/>
              <a:gd name="connsiteX8" fmla="*/ 4839752 w 4839752"/>
              <a:gd name="connsiteY8" fmla="*/ 2581666 h 2581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9752" h="2581666">
                <a:moveTo>
                  <a:pt x="0" y="2571562"/>
                </a:moveTo>
                <a:cubicBezTo>
                  <a:pt x="152821" y="2446105"/>
                  <a:pt x="305642" y="2320649"/>
                  <a:pt x="490037" y="2142147"/>
                </a:cubicBezTo>
                <a:cubicBezTo>
                  <a:pt x="674433" y="1963645"/>
                  <a:pt x="895876" y="1762410"/>
                  <a:pt x="1106373" y="1500552"/>
                </a:cubicBezTo>
                <a:cubicBezTo>
                  <a:pt x="1316870" y="1238694"/>
                  <a:pt x="1539156" y="821067"/>
                  <a:pt x="1753021" y="570996"/>
                </a:cubicBezTo>
                <a:cubicBezTo>
                  <a:pt x="1966886" y="320925"/>
                  <a:pt x="2175699" y="-7450"/>
                  <a:pt x="2389564" y="128"/>
                </a:cubicBezTo>
                <a:cubicBezTo>
                  <a:pt x="2603429" y="7706"/>
                  <a:pt x="2824873" y="361341"/>
                  <a:pt x="3036212" y="616463"/>
                </a:cubicBezTo>
                <a:cubicBezTo>
                  <a:pt x="3247551" y="871585"/>
                  <a:pt x="3449629" y="1264794"/>
                  <a:pt x="3657600" y="1530863"/>
                </a:cubicBezTo>
                <a:cubicBezTo>
                  <a:pt x="3865571" y="1796932"/>
                  <a:pt x="4087015" y="2037741"/>
                  <a:pt x="4284040" y="2212875"/>
                </a:cubicBezTo>
                <a:cubicBezTo>
                  <a:pt x="4481065" y="2388009"/>
                  <a:pt x="4660408" y="2484837"/>
                  <a:pt x="4839752" y="2581666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extBox 1"/>
          <p:cNvSpPr txBox="1"/>
          <p:nvPr/>
        </p:nvSpPr>
        <p:spPr>
          <a:xfrm>
            <a:off x="8207264" y="6083810"/>
            <a:ext cx="1535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Outcomes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5400" y="3977254"/>
            <a:ext cx="1535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Probability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C686F-533C-1499-D1AB-DFB664530C0F}"/>
              </a:ext>
            </a:extLst>
          </p:cNvPr>
          <p:cNvSpPr txBox="1"/>
          <p:nvPr/>
        </p:nvSpPr>
        <p:spPr>
          <a:xfrm>
            <a:off x="952263" y="334017"/>
            <a:ext cx="10287474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Approximated Normal Distribution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(</a:t>
            </a:r>
            <a:r>
              <a:rPr lang="en-GB" sz="5400" dirty="0">
                <a:solidFill>
                  <a:srgbClr val="00B050"/>
                </a:solidFill>
              </a:rPr>
              <a:t>Continuous Random Variable</a:t>
            </a:r>
            <a:r>
              <a:rPr lang="en-GB" sz="5400" dirty="0">
                <a:solidFill>
                  <a:schemeClr val="bg1"/>
                </a:solidFill>
              </a:rPr>
              <a:t>)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AFB0B58-BABD-6737-F79E-84951B5880B4}"/>
                  </a:ext>
                </a:extLst>
              </p:cNvPr>
              <p:cNvSpPr/>
              <p:nvPr/>
            </p:nvSpPr>
            <p:spPr>
              <a:xfrm>
                <a:off x="8039432" y="3515380"/>
                <a:ext cx="333341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= number of trials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sz="2400" dirty="0">
                    <a:solidFill>
                      <a:schemeClr val="tx1"/>
                    </a:solidFill>
                  </a:rPr>
                  <a:t> = probability of success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AFB0B58-BABD-6737-F79E-84951B5880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432" y="3515380"/>
                <a:ext cx="3333413" cy="830997"/>
              </a:xfrm>
              <a:prstGeom prst="rect">
                <a:avLst/>
              </a:prstGeom>
              <a:blipFill>
                <a:blip r:embed="rId3"/>
                <a:stretch>
                  <a:fillRect l="-548" t="-5882" r="-1828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999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7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7329" y="5299826"/>
            <a:ext cx="102971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FFFFFF"/>
                </a:solidFill>
                <a:latin typeface="YouTube Noto"/>
                <a:hlinkClick r:id="rId2"/>
              </a:rPr>
              <a:t>https://youtu.be/z2HoOWn914o</a:t>
            </a:r>
            <a:endParaRPr lang="en-GB" sz="4800" dirty="0"/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5FC978CD-3EBD-4A1A-86DB-1D899562E495}"/>
              </a:ext>
            </a:extLst>
          </p:cNvPr>
          <p:cNvSpPr txBox="1"/>
          <p:nvPr/>
        </p:nvSpPr>
        <p:spPr>
          <a:xfrm>
            <a:off x="497378" y="526393"/>
            <a:ext cx="11521280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Approximating a Binomial Distribution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9456" y="1844824"/>
            <a:ext cx="101171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Watch the first 4 min and 35 secs</a:t>
            </a:r>
          </a:p>
          <a:p>
            <a:pPr algn="ctr"/>
            <a:r>
              <a:rPr lang="en-GB" sz="4800" dirty="0"/>
              <a:t>to get an appreciation of using </a:t>
            </a:r>
          </a:p>
          <a:p>
            <a:pPr algn="ctr"/>
            <a:r>
              <a:rPr lang="en-GB" sz="4800" dirty="0"/>
              <a:t>a normal distribution to </a:t>
            </a:r>
          </a:p>
          <a:p>
            <a:pPr algn="ctr"/>
            <a:r>
              <a:rPr lang="en-GB" sz="4800" dirty="0"/>
              <a:t>approximate a binomial distribution. </a:t>
            </a:r>
          </a:p>
        </p:txBody>
      </p:sp>
    </p:spTree>
    <p:extLst>
      <p:ext uri="{BB962C8B-B14F-4D97-AF65-F5344CB8AC3E}">
        <p14:creationId xmlns:p14="http://schemas.microsoft.com/office/powerpoint/2010/main" val="3496914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24" y="209706"/>
            <a:ext cx="1141912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If 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4400" b="1" dirty="0"/>
              <a:t> is large </a:t>
            </a:r>
            <a:r>
              <a:rPr lang="en-GB" sz="4400" dirty="0"/>
              <a:t>and </a:t>
            </a:r>
            <a:r>
              <a:rPr lang="en-GB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4400" b="1" dirty="0"/>
              <a:t> is close to 0.5</a:t>
            </a:r>
            <a:r>
              <a:rPr lang="en-GB" sz="4400" dirty="0"/>
              <a:t>, </a:t>
            </a:r>
          </a:p>
          <a:p>
            <a:pPr algn="ctr"/>
            <a:r>
              <a:rPr lang="en-GB" sz="4400" dirty="0"/>
              <a:t>then you can approximate probabilities of a </a:t>
            </a:r>
            <a:r>
              <a:rPr lang="en-GB" sz="4400" dirty="0">
                <a:solidFill>
                  <a:srgbClr val="FF0000"/>
                </a:solidFill>
              </a:rPr>
              <a:t>binomial distribution </a:t>
            </a:r>
            <a:r>
              <a:rPr lang="en-GB" sz="4400" dirty="0"/>
              <a:t>from a </a:t>
            </a:r>
            <a:r>
              <a:rPr lang="en-GB" sz="4400" dirty="0">
                <a:solidFill>
                  <a:srgbClr val="0000FF"/>
                </a:solidFill>
              </a:rPr>
              <a:t>normal distribution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3EAD5B-99E0-6902-81D2-190108A3FD41}"/>
              </a:ext>
            </a:extLst>
          </p:cNvPr>
          <p:cNvGrpSpPr/>
          <p:nvPr/>
        </p:nvGrpSpPr>
        <p:grpSpPr>
          <a:xfrm>
            <a:off x="1775520" y="2636912"/>
            <a:ext cx="8989020" cy="3958713"/>
            <a:chOff x="2087932" y="3199695"/>
            <a:chExt cx="7937839" cy="3459695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3503712" y="6170187"/>
              <a:ext cx="5256584" cy="0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4103204" y="5738139"/>
              <a:ext cx="0" cy="43204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V="1">
              <a:off x="7908928" y="5751913"/>
              <a:ext cx="0" cy="43204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4727848" y="5090067"/>
              <a:ext cx="0" cy="108012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7273307" y="5103841"/>
              <a:ext cx="0" cy="108012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5375920" y="4153963"/>
              <a:ext cx="0" cy="201622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648663" y="4167737"/>
              <a:ext cx="0" cy="201622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6000564" y="3577899"/>
              <a:ext cx="0" cy="25922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 flipV="1">
              <a:off x="3527140" y="3199695"/>
              <a:ext cx="8384" cy="2985944"/>
            </a:xfrm>
            <a:prstGeom prst="line">
              <a:avLst/>
            </a:prstGeom>
            <a:ln w="28575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3895564" y="6175903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27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471628" y="6183961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28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153533" y="6193102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29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71814" y="6183961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01827" y="6185224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31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38317" y="6193646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32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56598" y="6202125"/>
              <a:ext cx="495673" cy="4572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33</a:t>
              </a:r>
            </a:p>
          </p:txBody>
        </p:sp>
        <p:sp>
          <p:nvSpPr>
            <p:cNvPr id="27" name="Freeform 26"/>
            <p:cNvSpPr/>
            <p:nvPr/>
          </p:nvSpPr>
          <p:spPr>
            <a:xfrm>
              <a:off x="3636630" y="3401834"/>
              <a:ext cx="4839752" cy="2581666"/>
            </a:xfrm>
            <a:custGeom>
              <a:avLst/>
              <a:gdLst>
                <a:gd name="connsiteX0" fmla="*/ 0 w 4839752"/>
                <a:gd name="connsiteY0" fmla="*/ 2571562 h 2581666"/>
                <a:gd name="connsiteX1" fmla="*/ 490037 w 4839752"/>
                <a:gd name="connsiteY1" fmla="*/ 2142147 h 2581666"/>
                <a:gd name="connsiteX2" fmla="*/ 1106373 w 4839752"/>
                <a:gd name="connsiteY2" fmla="*/ 1500552 h 2581666"/>
                <a:gd name="connsiteX3" fmla="*/ 1753021 w 4839752"/>
                <a:gd name="connsiteY3" fmla="*/ 570996 h 2581666"/>
                <a:gd name="connsiteX4" fmla="*/ 2389564 w 4839752"/>
                <a:gd name="connsiteY4" fmla="*/ 128 h 2581666"/>
                <a:gd name="connsiteX5" fmla="*/ 3036212 w 4839752"/>
                <a:gd name="connsiteY5" fmla="*/ 616463 h 2581666"/>
                <a:gd name="connsiteX6" fmla="*/ 3657600 w 4839752"/>
                <a:gd name="connsiteY6" fmla="*/ 1530863 h 2581666"/>
                <a:gd name="connsiteX7" fmla="*/ 4284040 w 4839752"/>
                <a:gd name="connsiteY7" fmla="*/ 2212875 h 2581666"/>
                <a:gd name="connsiteX8" fmla="*/ 4839752 w 4839752"/>
                <a:gd name="connsiteY8" fmla="*/ 2581666 h 258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9752" h="2581666">
                  <a:moveTo>
                    <a:pt x="0" y="2571562"/>
                  </a:moveTo>
                  <a:cubicBezTo>
                    <a:pt x="152821" y="2446105"/>
                    <a:pt x="305642" y="2320649"/>
                    <a:pt x="490037" y="2142147"/>
                  </a:cubicBezTo>
                  <a:cubicBezTo>
                    <a:pt x="674433" y="1963645"/>
                    <a:pt x="895876" y="1762410"/>
                    <a:pt x="1106373" y="1500552"/>
                  </a:cubicBezTo>
                  <a:cubicBezTo>
                    <a:pt x="1316870" y="1238694"/>
                    <a:pt x="1539156" y="821067"/>
                    <a:pt x="1753021" y="570996"/>
                  </a:cubicBezTo>
                  <a:cubicBezTo>
                    <a:pt x="1966886" y="320925"/>
                    <a:pt x="2175699" y="-7450"/>
                    <a:pt x="2389564" y="128"/>
                  </a:cubicBezTo>
                  <a:cubicBezTo>
                    <a:pt x="2603429" y="7706"/>
                    <a:pt x="2824873" y="361341"/>
                    <a:pt x="3036212" y="616463"/>
                  </a:cubicBezTo>
                  <a:cubicBezTo>
                    <a:pt x="3247551" y="871585"/>
                    <a:pt x="3449629" y="1264794"/>
                    <a:pt x="3657600" y="1530863"/>
                  </a:cubicBezTo>
                  <a:cubicBezTo>
                    <a:pt x="3865571" y="1796932"/>
                    <a:pt x="4087015" y="2037741"/>
                    <a:pt x="4284040" y="2212875"/>
                  </a:cubicBezTo>
                  <a:cubicBezTo>
                    <a:pt x="4481065" y="2388009"/>
                    <a:pt x="4660408" y="2484837"/>
                    <a:pt x="4839752" y="2581666"/>
                  </a:cubicBezTo>
                </a:path>
              </a:pathLst>
            </a:custGeom>
            <a:noFill/>
            <a:ln w="381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8694131" y="6152279"/>
              <a:ext cx="1331640" cy="403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Outcomes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087932" y="4414975"/>
              <a:ext cx="1425280" cy="403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Probability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0098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5847933" y="2488617"/>
                <a:ext cx="6231386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5400" b="1" i="1" dirty="0">
                    <a:solidFill>
                      <a:srgbClr val="00B050"/>
                    </a:solidFill>
                  </a:rPr>
                  <a:t>Y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GB" sz="5400" b="1" i="1" dirty="0">
                    <a:solidFill>
                      <a:srgbClr val="00B050"/>
                    </a:solidFill>
                  </a:rPr>
                  <a:t>N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  <m:r>
                      <m:rPr>
                        <m:nor/>
                      </m:rPr>
                      <a:rPr lang="en-GB" sz="54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5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𝑛𝑝</m:t>
                    </m:r>
                    <m:d>
                      <m:dPr>
                        <m:ctrlPr>
                          <a:rPr lang="en-GB" sz="5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GB" sz="5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7933" y="2488617"/>
                <a:ext cx="6231386" cy="923330"/>
              </a:xfrm>
              <a:prstGeom prst="rect">
                <a:avLst/>
              </a:prstGeom>
              <a:blipFill>
                <a:blip r:embed="rId2"/>
                <a:stretch>
                  <a:fillRect l="-5181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>
            <a:off x="2220413" y="6105524"/>
            <a:ext cx="6063168" cy="0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911892" y="5581647"/>
            <a:ext cx="0" cy="5238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7301577" y="5598349"/>
            <a:ext cx="0" cy="5238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3632383" y="4795832"/>
            <a:ext cx="0" cy="1309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6568425" y="4812533"/>
            <a:ext cx="0" cy="13096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379897" y="3660765"/>
            <a:ext cx="0" cy="24447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847933" y="3677467"/>
            <a:ext cx="0" cy="244475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100388" y="2962263"/>
            <a:ext cx="0" cy="314326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 flipV="1">
            <a:off x="2247436" y="2503674"/>
            <a:ext cx="9670" cy="3620586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72392" y="6112455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36848" y="6122226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23387" y="6133310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29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36538" y="6122226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63222" y="6123757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97377" y="6133969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10529" y="6144250"/>
            <a:ext cx="571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33</a:t>
            </a:r>
          </a:p>
        </p:txBody>
      </p:sp>
      <p:sp>
        <p:nvSpPr>
          <p:cNvPr id="27" name="Freeform 26"/>
          <p:cNvSpPr/>
          <p:nvPr/>
        </p:nvSpPr>
        <p:spPr>
          <a:xfrm>
            <a:off x="2373726" y="2748776"/>
            <a:ext cx="5582377" cy="3130382"/>
          </a:xfrm>
          <a:custGeom>
            <a:avLst/>
            <a:gdLst>
              <a:gd name="connsiteX0" fmla="*/ 0 w 4839752"/>
              <a:gd name="connsiteY0" fmla="*/ 2571562 h 2581666"/>
              <a:gd name="connsiteX1" fmla="*/ 490037 w 4839752"/>
              <a:gd name="connsiteY1" fmla="*/ 2142147 h 2581666"/>
              <a:gd name="connsiteX2" fmla="*/ 1106373 w 4839752"/>
              <a:gd name="connsiteY2" fmla="*/ 1500552 h 2581666"/>
              <a:gd name="connsiteX3" fmla="*/ 1753021 w 4839752"/>
              <a:gd name="connsiteY3" fmla="*/ 570996 h 2581666"/>
              <a:gd name="connsiteX4" fmla="*/ 2389564 w 4839752"/>
              <a:gd name="connsiteY4" fmla="*/ 128 h 2581666"/>
              <a:gd name="connsiteX5" fmla="*/ 3036212 w 4839752"/>
              <a:gd name="connsiteY5" fmla="*/ 616463 h 2581666"/>
              <a:gd name="connsiteX6" fmla="*/ 3657600 w 4839752"/>
              <a:gd name="connsiteY6" fmla="*/ 1530863 h 2581666"/>
              <a:gd name="connsiteX7" fmla="*/ 4284040 w 4839752"/>
              <a:gd name="connsiteY7" fmla="*/ 2212875 h 2581666"/>
              <a:gd name="connsiteX8" fmla="*/ 4839752 w 4839752"/>
              <a:gd name="connsiteY8" fmla="*/ 2581666 h 2581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9752" h="2581666">
                <a:moveTo>
                  <a:pt x="0" y="2571562"/>
                </a:moveTo>
                <a:cubicBezTo>
                  <a:pt x="152821" y="2446105"/>
                  <a:pt x="305642" y="2320649"/>
                  <a:pt x="490037" y="2142147"/>
                </a:cubicBezTo>
                <a:cubicBezTo>
                  <a:pt x="674433" y="1963645"/>
                  <a:pt x="895876" y="1762410"/>
                  <a:pt x="1106373" y="1500552"/>
                </a:cubicBezTo>
                <a:cubicBezTo>
                  <a:pt x="1316870" y="1238694"/>
                  <a:pt x="1539156" y="821067"/>
                  <a:pt x="1753021" y="570996"/>
                </a:cubicBezTo>
                <a:cubicBezTo>
                  <a:pt x="1966886" y="320925"/>
                  <a:pt x="2175699" y="-7450"/>
                  <a:pt x="2389564" y="128"/>
                </a:cubicBezTo>
                <a:cubicBezTo>
                  <a:pt x="2603429" y="7706"/>
                  <a:pt x="2824873" y="361341"/>
                  <a:pt x="3036212" y="616463"/>
                </a:cubicBezTo>
                <a:cubicBezTo>
                  <a:pt x="3247551" y="871585"/>
                  <a:pt x="3449629" y="1264794"/>
                  <a:pt x="3657600" y="1530863"/>
                </a:cubicBezTo>
                <a:cubicBezTo>
                  <a:pt x="3865571" y="1796932"/>
                  <a:pt x="4087015" y="2037741"/>
                  <a:pt x="4284040" y="2212875"/>
                </a:cubicBezTo>
                <a:cubicBezTo>
                  <a:pt x="4481065" y="2388009"/>
                  <a:pt x="4660408" y="2484837"/>
                  <a:pt x="4839752" y="2581666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extBox 1"/>
          <p:cNvSpPr txBox="1"/>
          <p:nvPr/>
        </p:nvSpPr>
        <p:spPr>
          <a:xfrm>
            <a:off x="8207264" y="6083810"/>
            <a:ext cx="1535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Outcomes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5400" y="3977254"/>
            <a:ext cx="1535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Probability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C686F-533C-1499-D1AB-DFB664530C0F}"/>
              </a:ext>
            </a:extLst>
          </p:cNvPr>
          <p:cNvSpPr txBox="1"/>
          <p:nvPr/>
        </p:nvSpPr>
        <p:spPr>
          <a:xfrm>
            <a:off x="1127448" y="309398"/>
            <a:ext cx="10153128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Approximate Normal Distribution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(</a:t>
            </a:r>
            <a:r>
              <a:rPr lang="en-GB" sz="5400" dirty="0">
                <a:solidFill>
                  <a:srgbClr val="00B050"/>
                </a:solidFill>
              </a:rPr>
              <a:t>Continuous Random Variable</a:t>
            </a:r>
            <a:r>
              <a:rPr lang="en-GB" sz="5400" dirty="0">
                <a:solidFill>
                  <a:schemeClr val="bg1"/>
                </a:solidFill>
              </a:rPr>
              <a:t>)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A723DE8-A67D-ED56-638C-5F0D2C8EE42C}"/>
                  </a:ext>
                </a:extLst>
              </p:cNvPr>
              <p:cNvSpPr/>
              <p:nvPr/>
            </p:nvSpPr>
            <p:spPr>
              <a:xfrm>
                <a:off x="6744072" y="3464310"/>
                <a:ext cx="5040557" cy="9089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𝑀𝑒𝑎𝑛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</m:oMath>
                  </m:oMathPara>
                </a14:m>
                <a:endParaRPr lang="en-GB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:r>
                  <a:rPr lang="en-GB" sz="2400" dirty="0">
                    <a:solidFill>
                      <a:schemeClr val="tx1"/>
                    </a:solidFill>
                  </a:rPr>
                  <a:t>Standard Deviation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𝑛𝑝</m:t>
                        </m:r>
                        <m:d>
                          <m:d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</m:d>
                      </m:e>
                    </m:rad>
                  </m:oMath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A723DE8-A67D-ED56-638C-5F0D2C8EE4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464310"/>
                <a:ext cx="5040557" cy="908903"/>
              </a:xfrm>
              <a:prstGeom prst="rect">
                <a:avLst/>
              </a:prstGeom>
              <a:blipFill>
                <a:blip r:embed="rId3"/>
                <a:stretch>
                  <a:fillRect b="-134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087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2711624" y="50293"/>
                <a:ext cx="5598368" cy="19295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𝑛𝑝</m:t>
                      </m:r>
                    </m:oMath>
                  </m:oMathPara>
                </a14:m>
                <a:endParaRPr lang="en-GB" sz="5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𝑛𝑝</m:t>
                          </m:r>
                          <m:d>
                            <m:d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50293"/>
                <a:ext cx="5598368" cy="19295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9765192"/>
                  </p:ext>
                </p:extLst>
              </p:nvPr>
            </p:nvGraphicFramePr>
            <p:xfrm>
              <a:off x="1199456" y="2204864"/>
              <a:ext cx="9180512" cy="4358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43346">
                      <a:extLst>
                        <a:ext uri="{9D8B030D-6E8A-4147-A177-3AD203B41FA5}">
                          <a16:colId xmlns:a16="http://schemas.microsoft.com/office/drawing/2014/main" val="1977342337"/>
                        </a:ext>
                      </a:extLst>
                    </a:gridCol>
                    <a:gridCol w="2326432">
                      <a:extLst>
                        <a:ext uri="{9D8B030D-6E8A-4147-A177-3AD203B41FA5}">
                          <a16:colId xmlns:a16="http://schemas.microsoft.com/office/drawing/2014/main" val="252844877"/>
                        </a:ext>
                      </a:extLst>
                    </a:gridCol>
                    <a:gridCol w="2434593">
                      <a:extLst>
                        <a:ext uri="{9D8B030D-6E8A-4147-A177-3AD203B41FA5}">
                          <a16:colId xmlns:a16="http://schemas.microsoft.com/office/drawing/2014/main" val="2126925641"/>
                        </a:ext>
                      </a:extLst>
                    </a:gridCol>
                    <a:gridCol w="2176141">
                      <a:extLst>
                        <a:ext uri="{9D8B030D-6E8A-4147-A177-3AD203B41FA5}">
                          <a16:colId xmlns:a16="http://schemas.microsoft.com/office/drawing/2014/main" val="2162990987"/>
                        </a:ext>
                      </a:extLst>
                    </a:gridCol>
                  </a:tblGrid>
                  <a:tr h="1022523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Binomial</a:t>
                          </a:r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Distribution</a:t>
                          </a:r>
                          <a:endParaRPr lang="en-GB" sz="3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BFB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BFBF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Approximated</a:t>
                          </a:r>
                        </a:p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Normal Distribution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976505"/>
                      </a:ext>
                    </a:extLst>
                  </a:tr>
                  <a:tr h="89058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80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GB" sz="4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44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GB" sz="4400" dirty="0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Mean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Standard Deviation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6693513"/>
                      </a:ext>
                    </a:extLst>
                  </a:tr>
                  <a:tr h="6267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9124192"/>
                      </a:ext>
                    </a:extLst>
                  </a:tr>
                  <a:tr h="6267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20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61966573"/>
                      </a:ext>
                    </a:extLst>
                  </a:tr>
                  <a:tr h="626708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40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0.3</m:t>
                                </m:r>
                              </m:oMath>
                            </m:oMathPara>
                          </a14:m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56095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69765192"/>
                  </p:ext>
                </p:extLst>
              </p:nvPr>
            </p:nvGraphicFramePr>
            <p:xfrm>
              <a:off x="1199456" y="2204864"/>
              <a:ext cx="9180512" cy="43586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243346">
                      <a:extLst>
                        <a:ext uri="{9D8B030D-6E8A-4147-A177-3AD203B41FA5}">
                          <a16:colId xmlns:a16="http://schemas.microsoft.com/office/drawing/2014/main" val="1977342337"/>
                        </a:ext>
                      </a:extLst>
                    </a:gridCol>
                    <a:gridCol w="2326432">
                      <a:extLst>
                        <a:ext uri="{9D8B030D-6E8A-4147-A177-3AD203B41FA5}">
                          <a16:colId xmlns:a16="http://schemas.microsoft.com/office/drawing/2014/main" val="252844877"/>
                        </a:ext>
                      </a:extLst>
                    </a:gridCol>
                    <a:gridCol w="2434593">
                      <a:extLst>
                        <a:ext uri="{9D8B030D-6E8A-4147-A177-3AD203B41FA5}">
                          <a16:colId xmlns:a16="http://schemas.microsoft.com/office/drawing/2014/main" val="2126925641"/>
                        </a:ext>
                      </a:extLst>
                    </a:gridCol>
                    <a:gridCol w="2176141">
                      <a:extLst>
                        <a:ext uri="{9D8B030D-6E8A-4147-A177-3AD203B41FA5}">
                          <a16:colId xmlns:a16="http://schemas.microsoft.com/office/drawing/2014/main" val="2162990987"/>
                        </a:ext>
                      </a:extLst>
                    </a:gridCol>
                  </a:tblGrid>
                  <a:tr h="1188720"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Binomial</a:t>
                          </a:r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  <a:p>
                          <a:pPr algn="ctr"/>
                          <a:r>
                            <a:rPr lang="en-GB" sz="3600" baseline="0" dirty="0">
                              <a:solidFill>
                                <a:schemeClr val="tx1"/>
                              </a:solidFill>
                            </a:rPr>
                            <a:t>Distribution</a:t>
                          </a:r>
                          <a:endParaRPr lang="en-GB" sz="36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BFBF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BFBF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Approximated</a:t>
                          </a:r>
                        </a:p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Normal Distribution 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GB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976505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2" t="-119318" r="-310054" b="-1971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597" t="-119318" r="-198691" b="-1971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600" dirty="0">
                              <a:solidFill>
                                <a:schemeClr val="tx1"/>
                              </a:solidFill>
                            </a:rPr>
                            <a:t>Mean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3200" dirty="0"/>
                            <a:t>Standard Deviation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7669351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2" t="-335652" r="-310054" b="-20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597" t="-335652" r="-198691" b="-20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9124192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2" t="-435652" r="-310054" b="-10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597" t="-435652" r="-198691" b="-10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6196657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72" t="-535652" r="-310054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597" t="-535652" r="-19869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B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756095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792608" y="4485332"/>
                <a:ext cx="5838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608" y="4485332"/>
                <a:ext cx="583813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8760296" y="4496715"/>
                <a:ext cx="97334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1.6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6" y="4496715"/>
                <a:ext cx="97334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631258" y="5188593"/>
                <a:ext cx="8675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1258" y="5188593"/>
                <a:ext cx="86754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955060" y="5176167"/>
                <a:ext cx="5838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5060" y="5176167"/>
                <a:ext cx="58381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612332" y="5839548"/>
                <a:ext cx="97334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1.8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332" y="5839548"/>
                <a:ext cx="973343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8544272" y="5855618"/>
                <a:ext cx="12570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1.26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5855618"/>
                <a:ext cx="1257074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3421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11424" y="2060848"/>
                <a:ext cx="1022513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Probability Tables only go up to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=70</m:t>
                    </m:r>
                  </m:oMath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060848"/>
                <a:ext cx="10225136" cy="830997"/>
              </a:xfrm>
              <a:prstGeom prst="rect">
                <a:avLst/>
              </a:prstGeom>
              <a:blipFill>
                <a:blip r:embed="rId2"/>
                <a:stretch>
                  <a:fillRect l="-1073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263352" y="476672"/>
            <a:ext cx="11737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000" b="1" dirty="0">
                <a:solidFill>
                  <a:prstClr val="black"/>
                </a:solidFill>
              </a:rPr>
              <a:t>Why use a normal approximation?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23392" y="3429000"/>
                <a:ext cx="10945216" cy="23083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Your calculator will reject large values of </a:t>
                </a:r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800" dirty="0">
                    <a:solidFill>
                      <a:prstClr val="black"/>
                    </a:solidFill>
                  </a:rPr>
                  <a:t>.</a:t>
                </a:r>
              </a:p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The binomial distribution uses factorials.</a:t>
                </a:r>
              </a:p>
              <a:p>
                <a:pPr lvl="0" algn="ctr"/>
                <a:r>
                  <a:rPr lang="en-GB" sz="4800" dirty="0">
                    <a:solidFill>
                      <a:prstClr val="black"/>
                    </a:solidFill>
                  </a:rPr>
                  <a:t>Ask you calculator is do 70! !!!!!!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429000"/>
                <a:ext cx="10945216" cy="2308324"/>
              </a:xfrm>
              <a:prstGeom prst="rect">
                <a:avLst/>
              </a:prstGeom>
              <a:blipFill>
                <a:blip r:embed="rId3"/>
                <a:stretch>
                  <a:fillRect l="-1670" t="-5820" r="-1615" b="-132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3128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31080</TotalTime>
  <Words>657</Words>
  <Application>Microsoft Office PowerPoint</Application>
  <PresentationFormat>Widescreen</PresentationFormat>
  <Paragraphs>181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YouTube Noto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1239</cp:revision>
  <dcterms:created xsi:type="dcterms:W3CDTF">2013-02-28T07:36:55Z</dcterms:created>
  <dcterms:modified xsi:type="dcterms:W3CDTF">2025-09-25T16:22:11Z</dcterms:modified>
</cp:coreProperties>
</file>