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70" r:id="rId3"/>
    <p:sldId id="271" r:id="rId4"/>
    <p:sldId id="266" r:id="rId5"/>
    <p:sldId id="256" r:id="rId6"/>
    <p:sldId id="260" r:id="rId7"/>
    <p:sldId id="274" r:id="rId8"/>
    <p:sldId id="258" r:id="rId9"/>
    <p:sldId id="269" r:id="rId10"/>
    <p:sldId id="259" r:id="rId11"/>
    <p:sldId id="278" r:id="rId12"/>
    <p:sldId id="280" r:id="rId13"/>
    <p:sldId id="279" r:id="rId14"/>
    <p:sldId id="276" r:id="rId15"/>
    <p:sldId id="281" r:id="rId16"/>
    <p:sldId id="282" r:id="rId17"/>
    <p:sldId id="283" r:id="rId18"/>
    <p:sldId id="277" r:id="rId19"/>
    <p:sldId id="267" r:id="rId20"/>
    <p:sldId id="268" r:id="rId21"/>
    <p:sldId id="272" r:id="rId22"/>
    <p:sldId id="273" r:id="rId23"/>
    <p:sldId id="290" r:id="rId24"/>
    <p:sldId id="262" r:id="rId25"/>
    <p:sldId id="263" r:id="rId26"/>
    <p:sldId id="291" r:id="rId27"/>
    <p:sldId id="261" r:id="rId28"/>
    <p:sldId id="292" r:id="rId29"/>
    <p:sldId id="264" r:id="rId30"/>
    <p:sldId id="265" r:id="rId31"/>
    <p:sldId id="293" r:id="rId32"/>
    <p:sldId id="294" r:id="rId33"/>
    <p:sldId id="285" r:id="rId34"/>
    <p:sldId id="286" r:id="rId35"/>
    <p:sldId id="287" r:id="rId36"/>
    <p:sldId id="288" r:id="rId37"/>
    <p:sldId id="289" r:id="rId38"/>
    <p:sldId id="295" r:id="rId39"/>
    <p:sldId id="275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03D1EC-C0C6-41D0-8160-5787BECAFDEC}" v="47" dt="2025-09-15T04:43:51.0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42" y="4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06789ACE-9C8B-434B-894E-5A86F9D6F4CB}"/>
    <pc:docChg chg="addSld modSld sldOrd">
      <pc:chgData name="Stewart Gale" userId="3647ddd2-6040-41ae-a96d-232c23482af8" providerId="ADAL" clId="{06789ACE-9C8B-434B-894E-5A86F9D6F4CB}" dt="2025-09-15T04:43:51.035" v="77"/>
      <pc:docMkLst>
        <pc:docMk/>
      </pc:docMkLst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3069000365" sldId="261"/>
        </pc:sldMkLst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4005163840" sldId="262"/>
        </pc:sldMkLst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811952988" sldId="263"/>
        </pc:sldMkLst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2266342329" sldId="264"/>
        </pc:sldMkLst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278957240" sldId="265"/>
        </pc:sldMkLst>
      </pc:sldChg>
      <pc:sldChg chg="modSp mod">
        <pc:chgData name="Stewart Gale" userId="3647ddd2-6040-41ae-a96d-232c23482af8" providerId="ADAL" clId="{06789ACE-9C8B-434B-894E-5A86F9D6F4CB}" dt="2025-09-14T15:59:21.618" v="14" actId="20577"/>
        <pc:sldMkLst>
          <pc:docMk/>
          <pc:sldMk cId="165046604" sldId="273"/>
        </pc:sldMkLst>
        <pc:graphicFrameChg chg="modGraphic">
          <ac:chgData name="Stewart Gale" userId="3647ddd2-6040-41ae-a96d-232c23482af8" providerId="ADAL" clId="{06789ACE-9C8B-434B-894E-5A86F9D6F4CB}" dt="2025-09-14T15:59:21.618" v="14" actId="20577"/>
          <ac:graphicFrameMkLst>
            <pc:docMk/>
            <pc:sldMk cId="165046604" sldId="273"/>
            <ac:graphicFrameMk id="6" creationId="{00000000-0000-0000-0000-000000000000}"/>
          </ac:graphicFrameMkLst>
        </pc:graphicFrameChg>
      </pc:sldChg>
      <pc:sldChg chg="modSp add mod modAnim">
        <pc:chgData name="Stewart Gale" userId="3647ddd2-6040-41ae-a96d-232c23482af8" providerId="ADAL" clId="{06789ACE-9C8B-434B-894E-5A86F9D6F4CB}" dt="2025-09-15T04:42:07.818" v="61"/>
        <pc:sldMkLst>
          <pc:docMk/>
          <pc:sldMk cId="985563334" sldId="275"/>
        </pc:sldMkLst>
        <pc:spChg chg="mod">
          <ac:chgData name="Stewart Gale" userId="3647ddd2-6040-41ae-a96d-232c23482af8" providerId="ADAL" clId="{06789ACE-9C8B-434B-894E-5A86F9D6F4CB}" dt="2025-09-15T04:41:34.542" v="52" actId="1076"/>
          <ac:spMkLst>
            <pc:docMk/>
            <pc:sldMk cId="985563334" sldId="275"/>
            <ac:spMk id="18" creationId="{D9DFE1C8-9FC2-A815-1257-3F7B90E90438}"/>
          </ac:spMkLst>
        </pc:spChg>
        <pc:spChg chg="mod">
          <ac:chgData name="Stewart Gale" userId="3647ddd2-6040-41ae-a96d-232c23482af8" providerId="ADAL" clId="{06789ACE-9C8B-434B-894E-5A86F9D6F4CB}" dt="2025-09-15T04:41:34.542" v="52" actId="1076"/>
          <ac:spMkLst>
            <pc:docMk/>
            <pc:sldMk cId="985563334" sldId="275"/>
            <ac:spMk id="20" creationId="{E39CB037-D9B0-00F3-71E1-389229329C21}"/>
          </ac:spMkLst>
        </pc:spChg>
      </pc:sldChg>
      <pc:sldChg chg="modSp mod">
        <pc:chgData name="Stewart Gale" userId="3647ddd2-6040-41ae-a96d-232c23482af8" providerId="ADAL" clId="{06789ACE-9C8B-434B-894E-5A86F9D6F4CB}" dt="2025-09-14T15:58:32.665" v="10" actId="1076"/>
        <pc:sldMkLst>
          <pc:docMk/>
          <pc:sldMk cId="3296548487" sldId="284"/>
        </pc:sldMkLst>
        <pc:spChg chg="mod">
          <ac:chgData name="Stewart Gale" userId="3647ddd2-6040-41ae-a96d-232c23482af8" providerId="ADAL" clId="{06789ACE-9C8B-434B-894E-5A86F9D6F4CB}" dt="2025-09-14T15:58:32.665" v="10" actId="1076"/>
          <ac:spMkLst>
            <pc:docMk/>
            <pc:sldMk cId="3296548487" sldId="284"/>
            <ac:spMk id="4" creationId="{91A360D9-D292-44F4-94A6-7EA5B501051F}"/>
          </ac:spMkLst>
        </pc:spChg>
      </pc:sldChg>
      <pc:sldChg chg="add">
        <pc:chgData name="Stewart Gale" userId="3647ddd2-6040-41ae-a96d-232c23482af8" providerId="ADAL" clId="{06789ACE-9C8B-434B-894E-5A86F9D6F4CB}" dt="2025-09-14T15:58:14.776" v="0"/>
        <pc:sldMkLst>
          <pc:docMk/>
          <pc:sldMk cId="702831924" sldId="285"/>
        </pc:sldMkLst>
      </pc:sldChg>
      <pc:sldChg chg="modSp add mod modAnim">
        <pc:chgData name="Stewart Gale" userId="3647ddd2-6040-41ae-a96d-232c23482af8" providerId="ADAL" clId="{06789ACE-9C8B-434B-894E-5A86F9D6F4CB}" dt="2025-09-15T04:43:51.035" v="77"/>
        <pc:sldMkLst>
          <pc:docMk/>
          <pc:sldMk cId="4131460240" sldId="286"/>
        </pc:sldMkLst>
        <pc:spChg chg="mod">
          <ac:chgData name="Stewart Gale" userId="3647ddd2-6040-41ae-a96d-232c23482af8" providerId="ADAL" clId="{06789ACE-9C8B-434B-894E-5A86F9D6F4CB}" dt="2025-09-15T04:31:58.070" v="18" actId="20577"/>
          <ac:spMkLst>
            <pc:docMk/>
            <pc:sldMk cId="4131460240" sldId="286"/>
            <ac:spMk id="4" creationId="{DEA03BC5-E23C-4D54-2EBF-DE0CBC48B01A}"/>
          </ac:spMkLst>
        </pc:spChg>
      </pc:sldChg>
      <pc:sldChg chg="modSp add mod modAnim">
        <pc:chgData name="Stewart Gale" userId="3647ddd2-6040-41ae-a96d-232c23482af8" providerId="ADAL" clId="{06789ACE-9C8B-434B-894E-5A86F9D6F4CB}" dt="2025-09-15T04:43:25.198" v="73"/>
        <pc:sldMkLst>
          <pc:docMk/>
          <pc:sldMk cId="72208516" sldId="287"/>
        </pc:sldMkLst>
        <pc:spChg chg="mod">
          <ac:chgData name="Stewart Gale" userId="3647ddd2-6040-41ae-a96d-232c23482af8" providerId="ADAL" clId="{06789ACE-9C8B-434B-894E-5A86F9D6F4CB}" dt="2025-09-15T04:43:06.310" v="70" actId="1076"/>
          <ac:spMkLst>
            <pc:docMk/>
            <pc:sldMk cId="72208516" sldId="287"/>
            <ac:spMk id="17" creationId="{EC8DB369-3705-4926-7114-BBC942D97B21}"/>
          </ac:spMkLst>
        </pc:spChg>
        <pc:spChg chg="mod">
          <ac:chgData name="Stewart Gale" userId="3647ddd2-6040-41ae-a96d-232c23482af8" providerId="ADAL" clId="{06789ACE-9C8B-434B-894E-5A86F9D6F4CB}" dt="2025-09-15T04:43:10.966" v="71" actId="1076"/>
          <ac:spMkLst>
            <pc:docMk/>
            <pc:sldMk cId="72208516" sldId="287"/>
            <ac:spMk id="18" creationId="{469379E6-9ACE-231B-DFD6-E99B79BC2B53}"/>
          </ac:spMkLst>
        </pc:spChg>
        <pc:spChg chg="mod">
          <ac:chgData name="Stewart Gale" userId="3647ddd2-6040-41ae-a96d-232c23482af8" providerId="ADAL" clId="{06789ACE-9C8B-434B-894E-5A86F9D6F4CB}" dt="2025-09-15T04:43:10.966" v="71" actId="1076"/>
          <ac:spMkLst>
            <pc:docMk/>
            <pc:sldMk cId="72208516" sldId="287"/>
            <ac:spMk id="20" creationId="{BFFFC956-1CC3-C313-5C40-30FED94E1839}"/>
          </ac:spMkLst>
        </pc:spChg>
      </pc:sldChg>
      <pc:sldChg chg="modSp add mod modAnim">
        <pc:chgData name="Stewart Gale" userId="3647ddd2-6040-41ae-a96d-232c23482af8" providerId="ADAL" clId="{06789ACE-9C8B-434B-894E-5A86F9D6F4CB}" dt="2025-09-15T04:42:47.229" v="69"/>
        <pc:sldMkLst>
          <pc:docMk/>
          <pc:sldMk cId="2154242118" sldId="288"/>
        </pc:sldMkLst>
        <pc:spChg chg="mod">
          <ac:chgData name="Stewart Gale" userId="3647ddd2-6040-41ae-a96d-232c23482af8" providerId="ADAL" clId="{06789ACE-9C8B-434B-894E-5A86F9D6F4CB}" dt="2025-09-15T04:42:40.945" v="67" actId="1076"/>
          <ac:spMkLst>
            <pc:docMk/>
            <pc:sldMk cId="2154242118" sldId="288"/>
            <ac:spMk id="18" creationId="{BCEF8D48-10B0-C86B-2C5B-09571DB4D5E1}"/>
          </ac:spMkLst>
        </pc:spChg>
        <pc:spChg chg="mod">
          <ac:chgData name="Stewart Gale" userId="3647ddd2-6040-41ae-a96d-232c23482af8" providerId="ADAL" clId="{06789ACE-9C8B-434B-894E-5A86F9D6F4CB}" dt="2025-09-15T04:42:40.945" v="67" actId="1076"/>
          <ac:spMkLst>
            <pc:docMk/>
            <pc:sldMk cId="2154242118" sldId="288"/>
            <ac:spMk id="20" creationId="{2391F3B8-20B0-5E7A-7CAB-8ABA190C43E5}"/>
          </ac:spMkLst>
        </pc:spChg>
      </pc:sldChg>
      <pc:sldChg chg="modSp add mod modAnim">
        <pc:chgData name="Stewart Gale" userId="3647ddd2-6040-41ae-a96d-232c23482af8" providerId="ADAL" clId="{06789ACE-9C8B-434B-894E-5A86F9D6F4CB}" dt="2025-09-15T04:42:34.588" v="66"/>
        <pc:sldMkLst>
          <pc:docMk/>
          <pc:sldMk cId="949431436" sldId="289"/>
        </pc:sldMkLst>
        <pc:spChg chg="mod">
          <ac:chgData name="Stewart Gale" userId="3647ddd2-6040-41ae-a96d-232c23482af8" providerId="ADAL" clId="{06789ACE-9C8B-434B-894E-5A86F9D6F4CB}" dt="2025-09-15T04:42:22.420" v="64" actId="1076"/>
          <ac:spMkLst>
            <pc:docMk/>
            <pc:sldMk cId="949431436" sldId="289"/>
            <ac:spMk id="18" creationId="{DC152570-D8BC-B0B6-E5F0-FF19E1230C0F}"/>
          </ac:spMkLst>
        </pc:spChg>
        <pc:spChg chg="mod">
          <ac:chgData name="Stewart Gale" userId="3647ddd2-6040-41ae-a96d-232c23482af8" providerId="ADAL" clId="{06789ACE-9C8B-434B-894E-5A86F9D6F4CB}" dt="2025-09-15T04:42:22.420" v="64" actId="1076"/>
          <ac:spMkLst>
            <pc:docMk/>
            <pc:sldMk cId="949431436" sldId="289"/>
            <ac:spMk id="20" creationId="{E019AA7D-9E58-9857-0F45-0D1BD8047CBA}"/>
          </ac:spMkLst>
        </pc:spChg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2139859427" sldId="290"/>
        </pc:sldMkLst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1636908547" sldId="291"/>
        </pc:sldMkLst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1883661266" sldId="292"/>
        </pc:sldMkLst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846579380" sldId="293"/>
        </pc:sldMkLst>
      </pc:sldChg>
      <pc:sldChg chg="add">
        <pc:chgData name="Stewart Gale" userId="3647ddd2-6040-41ae-a96d-232c23482af8" providerId="ADAL" clId="{06789ACE-9C8B-434B-894E-5A86F9D6F4CB}" dt="2025-09-14T15:59:54.995" v="15"/>
        <pc:sldMkLst>
          <pc:docMk/>
          <pc:sldMk cId="215609660" sldId="294"/>
        </pc:sldMkLst>
      </pc:sldChg>
      <pc:sldChg chg="modSp add mod ord modAnim">
        <pc:chgData name="Stewart Gale" userId="3647ddd2-6040-41ae-a96d-232c23482af8" providerId="ADAL" clId="{06789ACE-9C8B-434B-894E-5A86F9D6F4CB}" dt="2025-09-15T04:42:18.022" v="63"/>
        <pc:sldMkLst>
          <pc:docMk/>
          <pc:sldMk cId="3543427415" sldId="295"/>
        </pc:sldMkLst>
        <pc:spChg chg="mod">
          <ac:chgData name="Stewart Gale" userId="3647ddd2-6040-41ae-a96d-232c23482af8" providerId="ADAL" clId="{06789ACE-9C8B-434B-894E-5A86F9D6F4CB}" dt="2025-09-15T04:40:58.349" v="35" actId="20577"/>
          <ac:spMkLst>
            <pc:docMk/>
            <pc:sldMk cId="3543427415" sldId="295"/>
            <ac:spMk id="17" creationId="{0BE20600-84A0-0494-EA61-93E03C4D162F}"/>
          </ac:spMkLst>
        </pc:spChg>
        <pc:spChg chg="mod">
          <ac:chgData name="Stewart Gale" userId="3647ddd2-6040-41ae-a96d-232c23482af8" providerId="ADAL" clId="{06789ACE-9C8B-434B-894E-5A86F9D6F4CB}" dt="2025-09-15T04:41:25.202" v="50" actId="1076"/>
          <ac:spMkLst>
            <pc:docMk/>
            <pc:sldMk cId="3543427415" sldId="295"/>
            <ac:spMk id="18" creationId="{1EC41925-749B-4020-70FA-159F36037070}"/>
          </ac:spMkLst>
        </pc:spChg>
        <pc:spChg chg="mod">
          <ac:chgData name="Stewart Gale" userId="3647ddd2-6040-41ae-a96d-232c23482af8" providerId="ADAL" clId="{06789ACE-9C8B-434B-894E-5A86F9D6F4CB}" dt="2025-09-15T04:41:25.202" v="50" actId="1076"/>
          <ac:spMkLst>
            <pc:docMk/>
            <pc:sldMk cId="3543427415" sldId="295"/>
            <ac:spMk id="20" creationId="{B684F276-8342-814A-7053-508AE11712EE}"/>
          </ac:spMkLst>
        </pc:spChg>
      </pc:sldChg>
    </pc:docChg>
  </pc:docChgLst>
  <pc:docChgLst>
    <pc:chgData name="Stewart Gale" userId="3647ddd2-6040-41ae-a96d-232c23482af8" providerId="ADAL" clId="{27CA4E50-54F0-4707-A150-AB906A1E2FCC}"/>
    <pc:docChg chg="custSel addSld delSld modSld sldOrd">
      <pc:chgData name="Stewart Gale" userId="3647ddd2-6040-41ae-a96d-232c23482af8" providerId="ADAL" clId="{27CA4E50-54F0-4707-A150-AB906A1E2FCC}" dt="2024-09-03T11:01:15.204" v="38"/>
      <pc:docMkLst>
        <pc:docMk/>
      </pc:docMkLst>
      <pc:sldChg chg="modSp mod">
        <pc:chgData name="Stewart Gale" userId="3647ddd2-6040-41ae-a96d-232c23482af8" providerId="ADAL" clId="{27CA4E50-54F0-4707-A150-AB906A1E2FCC}" dt="2022-09-08T10:55:05.880" v="26" actId="20577"/>
        <pc:sldMkLst>
          <pc:docMk/>
          <pc:sldMk cId="2101592879" sldId="256"/>
        </pc:sldMkLst>
      </pc:sldChg>
      <pc:sldChg chg="modSp">
        <pc:chgData name="Stewart Gale" userId="3647ddd2-6040-41ae-a96d-232c23482af8" providerId="ADAL" clId="{27CA4E50-54F0-4707-A150-AB906A1E2FCC}" dt="2022-09-08T11:06:20.246" v="34" actId="20577"/>
        <pc:sldMkLst>
          <pc:docMk/>
          <pc:sldMk cId="3573434765" sldId="258"/>
        </pc:sldMkLst>
      </pc:sldChg>
      <pc:sldChg chg="modSp mod">
        <pc:chgData name="Stewart Gale" userId="3647ddd2-6040-41ae-a96d-232c23482af8" providerId="ADAL" clId="{27CA4E50-54F0-4707-A150-AB906A1E2FCC}" dt="2021-09-01T11:12:57.870" v="1" actId="20577"/>
        <pc:sldMkLst>
          <pc:docMk/>
          <pc:sldMk cId="276928750" sldId="259"/>
        </pc:sldMkLst>
      </pc:sldChg>
      <pc:sldChg chg="delSp modSp mod modAnim">
        <pc:chgData name="Stewart Gale" userId="3647ddd2-6040-41ae-a96d-232c23482af8" providerId="ADAL" clId="{27CA4E50-54F0-4707-A150-AB906A1E2FCC}" dt="2022-09-08T11:06:08.575" v="28"/>
        <pc:sldMkLst>
          <pc:docMk/>
          <pc:sldMk cId="2002780386" sldId="266"/>
        </pc:sldMkLst>
      </pc:sldChg>
      <pc:sldChg chg="modSp">
        <pc:chgData name="Stewart Gale" userId="3647ddd2-6040-41ae-a96d-232c23482af8" providerId="ADAL" clId="{27CA4E50-54F0-4707-A150-AB906A1E2FCC}" dt="2024-08-29T09:36:01.172" v="35"/>
        <pc:sldMkLst>
          <pc:docMk/>
          <pc:sldMk cId="3345625217" sldId="274"/>
        </pc:sldMkLst>
      </pc:sldChg>
      <pc:sldChg chg="del">
        <pc:chgData name="Stewart Gale" userId="3647ddd2-6040-41ae-a96d-232c23482af8" providerId="ADAL" clId="{27CA4E50-54F0-4707-A150-AB906A1E2FCC}" dt="2022-09-08T11:05:05.317" v="27" actId="47"/>
        <pc:sldMkLst>
          <pc:docMk/>
          <pc:sldMk cId="889452554" sldId="275"/>
        </pc:sldMkLst>
      </pc:sldChg>
      <pc:sldChg chg="modAnim">
        <pc:chgData name="Stewart Gale" userId="3647ddd2-6040-41ae-a96d-232c23482af8" providerId="ADAL" clId="{27CA4E50-54F0-4707-A150-AB906A1E2FCC}" dt="2024-09-03T11:01:15.204" v="38"/>
        <pc:sldMkLst>
          <pc:docMk/>
          <pc:sldMk cId="2431131463" sldId="277"/>
        </pc:sldMkLst>
      </pc:sldChg>
      <pc:sldChg chg="modAnim">
        <pc:chgData name="Stewart Gale" userId="3647ddd2-6040-41ae-a96d-232c23482af8" providerId="ADAL" clId="{27CA4E50-54F0-4707-A150-AB906A1E2FCC}" dt="2024-09-03T11:00:08.018" v="37"/>
        <pc:sldMkLst>
          <pc:docMk/>
          <pc:sldMk cId="2002464771" sldId="281"/>
        </pc:sldMkLst>
      </pc:sldChg>
      <pc:sldChg chg="addSp delSp modSp new mod ord">
        <pc:chgData name="Stewart Gale" userId="3647ddd2-6040-41ae-a96d-232c23482af8" providerId="ADAL" clId="{27CA4E50-54F0-4707-A150-AB906A1E2FCC}" dt="2022-03-21T11:14:49.980" v="14" actId="1076"/>
        <pc:sldMkLst>
          <pc:docMk/>
          <pc:sldMk cId="3296548487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07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30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531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98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9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93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03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50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09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23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25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24D06-33A8-4529-877C-ED88E3F15008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1948D-340E-43B5-BD49-DA75D18ED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79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0.png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4" Type="http://schemas.openxmlformats.org/officeDocument/2006/relationships/image" Target="NUL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JpGya7hKtng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1A360D9-D292-44F4-94A6-7EA5B501051F}"/>
              </a:ext>
            </a:extLst>
          </p:cNvPr>
          <p:cNvSpPr/>
          <p:nvPr/>
        </p:nvSpPr>
        <p:spPr>
          <a:xfrm>
            <a:off x="681643" y="1224432"/>
            <a:ext cx="10934007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LO: Squares, Cubes and </a:t>
            </a:r>
            <a:r>
              <a:rPr lang="en-US" sz="115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R</a:t>
            </a:r>
            <a:r>
              <a:rPr lang="en-US" sz="115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oots</a:t>
            </a:r>
            <a:r>
              <a:rPr lang="en-US" sz="11500" dirty="0"/>
              <a:t> 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3296548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837762"/>
              </p:ext>
            </p:extLst>
          </p:nvPr>
        </p:nvGraphicFramePr>
        <p:xfrm>
          <a:off x="647009" y="110894"/>
          <a:ext cx="11345080" cy="6557088"/>
        </p:xfrm>
        <a:graphic>
          <a:graphicData uri="http://schemas.openxmlformats.org/drawingml/2006/table">
            <a:tbl>
              <a:tblPr/>
              <a:tblGrid>
                <a:gridCol w="751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463920">
                <a:tc gridSpan="15">
                  <a:txBody>
                    <a:bodyPr/>
                    <a:lstStyle/>
                    <a:p>
                      <a:pPr algn="ctr" rtl="0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Find up to 4 squares numbers that add up to the following numbers.  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2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193"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323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193"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323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193"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323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0193"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323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0193"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4323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0193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7682" marR="7682" marT="768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82" marR="7682" marT="76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852207"/>
              </p:ext>
            </p:extLst>
          </p:nvPr>
        </p:nvGraphicFramePr>
        <p:xfrm>
          <a:off x="3719945" y="1005435"/>
          <a:ext cx="2254923" cy="530193"/>
        </p:xfrm>
        <a:graphic>
          <a:graphicData uri="http://schemas.openxmlformats.org/drawingml/2006/table">
            <a:tbl>
              <a:tblPr/>
              <a:tblGrid>
                <a:gridCol w="751641">
                  <a:extLst>
                    <a:ext uri="{9D8B030D-6E8A-4147-A177-3AD203B41FA5}">
                      <a16:colId xmlns:a16="http://schemas.microsoft.com/office/drawing/2014/main" val="3300155835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617811939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1640830025"/>
                    </a:ext>
                  </a:extLst>
                </a:gridCol>
              </a:tblGrid>
              <a:tr h="5301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03942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897660"/>
              </p:ext>
            </p:extLst>
          </p:nvPr>
        </p:nvGraphicFramePr>
        <p:xfrm>
          <a:off x="3688805" y="2021612"/>
          <a:ext cx="5261487" cy="524106"/>
        </p:xfrm>
        <a:graphic>
          <a:graphicData uri="http://schemas.openxmlformats.org/drawingml/2006/table">
            <a:tbl>
              <a:tblPr/>
              <a:tblGrid>
                <a:gridCol w="751641">
                  <a:extLst>
                    <a:ext uri="{9D8B030D-6E8A-4147-A177-3AD203B41FA5}">
                      <a16:colId xmlns:a16="http://schemas.microsoft.com/office/drawing/2014/main" val="2791628792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994776814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728891230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194403864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4180503505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050753632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422629073"/>
                    </a:ext>
                  </a:extLst>
                </a:gridCol>
              </a:tblGrid>
              <a:tr h="52410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205852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07643"/>
              </p:ext>
            </p:extLst>
          </p:nvPr>
        </p:nvGraphicFramePr>
        <p:xfrm>
          <a:off x="3719945" y="3062036"/>
          <a:ext cx="3758205" cy="530193"/>
        </p:xfrm>
        <a:graphic>
          <a:graphicData uri="http://schemas.openxmlformats.org/drawingml/2006/table">
            <a:tbl>
              <a:tblPr/>
              <a:tblGrid>
                <a:gridCol w="751641">
                  <a:extLst>
                    <a:ext uri="{9D8B030D-6E8A-4147-A177-3AD203B41FA5}">
                      <a16:colId xmlns:a16="http://schemas.microsoft.com/office/drawing/2014/main" val="810927522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845562019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136734319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153887551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1292272980"/>
                    </a:ext>
                  </a:extLst>
                </a:gridCol>
              </a:tblGrid>
              <a:tr h="5301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749563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954944"/>
              </p:ext>
            </p:extLst>
          </p:nvPr>
        </p:nvGraphicFramePr>
        <p:xfrm>
          <a:off x="3764280" y="4099486"/>
          <a:ext cx="3758205" cy="530193"/>
        </p:xfrm>
        <a:graphic>
          <a:graphicData uri="http://schemas.openxmlformats.org/drawingml/2006/table">
            <a:tbl>
              <a:tblPr/>
              <a:tblGrid>
                <a:gridCol w="751641">
                  <a:extLst>
                    <a:ext uri="{9D8B030D-6E8A-4147-A177-3AD203B41FA5}">
                      <a16:colId xmlns:a16="http://schemas.microsoft.com/office/drawing/2014/main" val="3062867206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1199581253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431687029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216261547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729299357"/>
                    </a:ext>
                  </a:extLst>
                </a:gridCol>
              </a:tblGrid>
              <a:tr h="5301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508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232324"/>
              </p:ext>
            </p:extLst>
          </p:nvPr>
        </p:nvGraphicFramePr>
        <p:xfrm>
          <a:off x="3719944" y="5118637"/>
          <a:ext cx="2254923" cy="530193"/>
        </p:xfrm>
        <a:graphic>
          <a:graphicData uri="http://schemas.openxmlformats.org/drawingml/2006/table">
            <a:tbl>
              <a:tblPr/>
              <a:tblGrid>
                <a:gridCol w="751641">
                  <a:extLst>
                    <a:ext uri="{9D8B030D-6E8A-4147-A177-3AD203B41FA5}">
                      <a16:colId xmlns:a16="http://schemas.microsoft.com/office/drawing/2014/main" val="3531019330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445151824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298848595"/>
                    </a:ext>
                  </a:extLst>
                </a:gridCol>
              </a:tblGrid>
              <a:tr h="5301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4348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981858"/>
              </p:ext>
            </p:extLst>
          </p:nvPr>
        </p:nvGraphicFramePr>
        <p:xfrm>
          <a:off x="3719945" y="6140514"/>
          <a:ext cx="3758205" cy="530193"/>
        </p:xfrm>
        <a:graphic>
          <a:graphicData uri="http://schemas.openxmlformats.org/drawingml/2006/table">
            <a:tbl>
              <a:tblPr/>
              <a:tblGrid>
                <a:gridCol w="751641">
                  <a:extLst>
                    <a:ext uri="{9D8B030D-6E8A-4147-A177-3AD203B41FA5}">
                      <a16:colId xmlns:a16="http://schemas.microsoft.com/office/drawing/2014/main" val="515019093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303589246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4272459832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2601186120"/>
                    </a:ext>
                  </a:extLst>
                </a:gridCol>
                <a:gridCol w="751641">
                  <a:extLst>
                    <a:ext uri="{9D8B030D-6E8A-4147-A177-3AD203B41FA5}">
                      <a16:colId xmlns:a16="http://schemas.microsoft.com/office/drawing/2014/main" val="3443386340"/>
                    </a:ext>
                  </a:extLst>
                </a:gridCol>
              </a:tblGrid>
              <a:tr h="5301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82" marR="7682" marT="768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450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2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62678" y="3715424"/>
                <a:ext cx="4002645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678" y="3715424"/>
                <a:ext cx="4002645" cy="2028697"/>
              </a:xfrm>
              <a:prstGeom prst="rect">
                <a:avLst/>
              </a:prstGeom>
              <a:blipFill>
                <a:blip r:embed="rId2"/>
                <a:stretch>
                  <a:fillRect t="-11111" r="-15068" b="-40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481420" y="3931752"/>
            <a:ext cx="165703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/>
              <a:t>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4183" y="110836"/>
            <a:ext cx="111723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/>
              <a:t>What is the </a:t>
            </a:r>
          </a:p>
          <a:p>
            <a:pPr algn="ctr"/>
            <a:r>
              <a:rPr lang="en-US" sz="9600" dirty="0"/>
              <a:t>square root of 64?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254888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77194" y="3715424"/>
                <a:ext cx="4788130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194" y="3715424"/>
                <a:ext cx="4788130" cy="2028697"/>
              </a:xfrm>
              <a:prstGeom prst="rect">
                <a:avLst/>
              </a:prstGeom>
              <a:blipFill>
                <a:blip r:embed="rId2"/>
                <a:stretch>
                  <a:fillRect t="-11111" r="-13104" b="-40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448169" y="3882073"/>
            <a:ext cx="203388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/>
              <a:t>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4183" y="110836"/>
            <a:ext cx="111723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/>
              <a:t>What is the </a:t>
            </a:r>
          </a:p>
          <a:p>
            <a:pPr algn="ctr"/>
            <a:r>
              <a:rPr lang="en-US" sz="9600" dirty="0"/>
              <a:t>square root of 100?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67177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58620" y="3726507"/>
                <a:ext cx="5047279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1500" b="0" i="1" smtClean="0">
                            <a:latin typeface="Cambria Math" panose="02040503050406030204" pitchFamily="18" charset="0"/>
                          </a:rPr>
                          <m:t>169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8620" y="3726507"/>
                <a:ext cx="5047279" cy="2028697"/>
              </a:xfrm>
              <a:prstGeom prst="rect">
                <a:avLst/>
              </a:prstGeom>
              <a:blipFill>
                <a:blip r:embed="rId2"/>
                <a:stretch>
                  <a:fillRect t="-11111" r="-7367" b="-40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7243122" y="3893156"/>
            <a:ext cx="229850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/>
              <a:t>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4183" y="110836"/>
            <a:ext cx="111723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/>
              <a:t>What is the </a:t>
            </a:r>
          </a:p>
          <a:p>
            <a:pPr algn="ctr"/>
            <a:r>
              <a:rPr lang="en-US" sz="9600" dirty="0"/>
              <a:t>square root of 169?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200310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011" y="192774"/>
            <a:ext cx="113441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What are the </a:t>
            </a:r>
            <a:r>
              <a:rPr lang="en-GB" sz="7200" b="1" dirty="0"/>
              <a:t>two solutions </a:t>
            </a:r>
            <a:r>
              <a:rPr lang="en-GB" sz="7200" dirty="0"/>
              <a:t>for the square of 25?</a:t>
            </a:r>
            <a:endParaRPr lang="en-GB" sz="7200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00695" y="2579794"/>
                <a:ext cx="4150281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15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695" y="2579794"/>
                <a:ext cx="4150281" cy="2028697"/>
              </a:xfrm>
              <a:prstGeom prst="rect">
                <a:avLst/>
              </a:prstGeom>
              <a:blipFill>
                <a:blip r:embed="rId2"/>
                <a:stretch>
                  <a:fillRect t="-10210" r="-11013" b="-414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127421" y="2746443"/>
            <a:ext cx="17228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0000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00695" y="4701905"/>
                <a:ext cx="4150281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15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695" y="4701905"/>
                <a:ext cx="4150281" cy="2028697"/>
              </a:xfrm>
              <a:prstGeom prst="rect">
                <a:avLst/>
              </a:prstGeom>
              <a:blipFill>
                <a:blip r:embed="rId3"/>
                <a:stretch>
                  <a:fillRect t="-10210" r="-11013" b="-414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27421" y="4868554"/>
                <a:ext cx="2403866" cy="1862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1500" b="1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11500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7421" y="4868554"/>
                <a:ext cx="2403866" cy="1862048"/>
              </a:xfrm>
              <a:prstGeom prst="rect">
                <a:avLst/>
              </a:prstGeom>
              <a:blipFill>
                <a:blip r:embed="rId4"/>
                <a:stretch>
                  <a:fillRect t="-21311" r="-24557" b="-442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1427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011" y="192774"/>
            <a:ext cx="113441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Every square root will produce two answers.</a:t>
            </a:r>
          </a:p>
          <a:p>
            <a:pPr algn="ctr"/>
            <a:r>
              <a:rPr lang="en-GB" sz="4800" dirty="0"/>
              <a:t>A </a:t>
            </a:r>
            <a:r>
              <a:rPr lang="en-GB" sz="4800" dirty="0">
                <a:solidFill>
                  <a:srgbClr val="FF0000"/>
                </a:solidFill>
              </a:rPr>
              <a:t>positive</a:t>
            </a:r>
            <a:r>
              <a:rPr lang="en-GB" sz="4800" dirty="0"/>
              <a:t> and a </a:t>
            </a:r>
            <a:r>
              <a:rPr lang="en-GB" sz="4800" dirty="0">
                <a:solidFill>
                  <a:srgbClr val="0000FF"/>
                </a:solidFill>
              </a:rPr>
              <a:t>negative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990352" y="2015943"/>
                <a:ext cx="3188775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0352" y="2015943"/>
                <a:ext cx="3188775" cy="2028697"/>
              </a:xfrm>
              <a:prstGeom prst="rect">
                <a:avLst/>
              </a:prstGeom>
              <a:blipFill>
                <a:blip r:embed="rId2"/>
                <a:stretch>
                  <a:fillRect t="-11145" r="-19120" b="-409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817078" y="2182592"/>
            <a:ext cx="17228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000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68826" y="4464798"/>
                <a:ext cx="3210301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826" y="4464798"/>
                <a:ext cx="3210301" cy="2028697"/>
              </a:xfrm>
              <a:prstGeom prst="rect">
                <a:avLst/>
              </a:prstGeom>
              <a:blipFill>
                <a:blip r:embed="rId3"/>
                <a:stretch>
                  <a:fillRect t="-11111" r="-18406" b="-40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35582" y="4631447"/>
                <a:ext cx="2403866" cy="1862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1500" b="1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11500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582" y="4631447"/>
                <a:ext cx="2403866" cy="1862048"/>
              </a:xfrm>
              <a:prstGeom prst="rect">
                <a:avLst/>
              </a:prstGeom>
              <a:blipFill>
                <a:blip r:embed="rId4"/>
                <a:stretch>
                  <a:fillRect t="-21311" r="-24557" b="-442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246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011" y="192774"/>
            <a:ext cx="113441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What are the </a:t>
            </a:r>
            <a:r>
              <a:rPr lang="en-GB" sz="7200" b="1" dirty="0"/>
              <a:t>two solutions </a:t>
            </a:r>
            <a:r>
              <a:rPr lang="en-GB" sz="7200" dirty="0"/>
              <a:t>for the square of 25?</a:t>
            </a:r>
            <a:endParaRPr lang="en-GB" sz="7200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00695" y="2579794"/>
                <a:ext cx="4150281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695" y="2579794"/>
                <a:ext cx="4150281" cy="2028697"/>
              </a:xfrm>
              <a:prstGeom prst="rect">
                <a:avLst/>
              </a:prstGeom>
              <a:blipFill>
                <a:blip r:embed="rId2"/>
                <a:stretch>
                  <a:fillRect t="-11111" r="-11013" b="-40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127421" y="2746443"/>
            <a:ext cx="172286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0000"/>
                </a:solidFill>
              </a:rPr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00695" y="4701905"/>
                <a:ext cx="4150281" cy="2028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695" y="4701905"/>
                <a:ext cx="4150281" cy="2028697"/>
              </a:xfrm>
              <a:prstGeom prst="rect">
                <a:avLst/>
              </a:prstGeom>
              <a:blipFill>
                <a:blip r:embed="rId3"/>
                <a:stretch>
                  <a:fillRect t="-11111" r="-11013" b="-40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27421" y="4868554"/>
                <a:ext cx="2403866" cy="1862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1500" b="1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11500" b="1" dirty="0">
                    <a:solidFill>
                      <a:srgbClr val="0000FF"/>
                    </a:solidFill>
                  </a:rPr>
                  <a:t>9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7421" y="4868554"/>
                <a:ext cx="2403866" cy="1862048"/>
              </a:xfrm>
              <a:prstGeom prst="rect">
                <a:avLst/>
              </a:prstGeom>
              <a:blipFill>
                <a:blip r:embed="rId4"/>
                <a:stretch>
                  <a:fillRect t="-21311" r="-24557" b="-442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078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7659" y="214722"/>
            <a:ext cx="108424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/>
              <a:t>What is the square root of negative 25?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37089" y="3486574"/>
                <a:ext cx="5194913" cy="2046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1500" b="0" i="1" smtClean="0">
                            <a:latin typeface="Cambria Math" panose="02040503050406030204" pitchFamily="18" charset="0"/>
                          </a:rPr>
                          <m:t>−25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089" y="3486574"/>
                <a:ext cx="5194913" cy="2046714"/>
              </a:xfrm>
              <a:prstGeom prst="rect">
                <a:avLst/>
              </a:prstGeom>
              <a:blipFill>
                <a:blip r:embed="rId2"/>
                <a:stretch>
                  <a:fillRect t="-10119" r="-9624" b="-401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277282" y="4039722"/>
            <a:ext cx="5074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FF0000"/>
                </a:solidFill>
              </a:rPr>
              <a:t>No solutions</a:t>
            </a:r>
          </a:p>
        </p:txBody>
      </p:sp>
    </p:spTree>
    <p:extLst>
      <p:ext uri="{BB962C8B-B14F-4D97-AF65-F5344CB8AC3E}">
        <p14:creationId xmlns:p14="http://schemas.microsoft.com/office/powerpoint/2010/main" val="77986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817" y="317465"/>
            <a:ext cx="114763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/>
              <a:t>You cannot square root          a negative number.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08150" y="3771496"/>
                <a:ext cx="4308945" cy="2046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5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15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15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GB" sz="11500" dirty="0"/>
                  <a:t> =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8150" y="3771496"/>
                <a:ext cx="4308945" cy="2046714"/>
              </a:xfrm>
              <a:prstGeom prst="rect">
                <a:avLst/>
              </a:prstGeom>
              <a:blipFill>
                <a:blip r:embed="rId2"/>
                <a:stretch>
                  <a:fillRect t="-11045" r="-13437" b="-397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985735" y="4265009"/>
            <a:ext cx="5074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FF0000"/>
                </a:solidFill>
              </a:rPr>
              <a:t>No solutions</a:t>
            </a:r>
          </a:p>
        </p:txBody>
      </p:sp>
    </p:spTree>
    <p:extLst>
      <p:ext uri="{BB962C8B-B14F-4D97-AF65-F5344CB8AC3E}">
        <p14:creationId xmlns:p14="http://schemas.microsoft.com/office/powerpoint/2010/main" val="243113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3267" y="267741"/>
            <a:ext cx="11005882" cy="968085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Which one of these is the </a:t>
            </a:r>
            <a:r>
              <a:rPr lang="en-GB" b="1" dirty="0">
                <a:solidFill>
                  <a:srgbClr val="FF0000"/>
                </a:solidFill>
              </a:rPr>
              <a:t>odd one out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1193593" y="1728233"/>
                <a:ext cx="2232248" cy="1872208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150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+mj-ea"/>
                              <a:cs typeface="+mj-cs"/>
                            </a:rPr>
                          </m:ctrlPr>
                        </m:radPr>
                        <m:deg/>
                        <m:e>
                          <m:r>
                            <a:rPr lang="en-GB" sz="11500" b="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+mj-ea"/>
                              <a:cs typeface="+mj-cs"/>
                            </a:rPr>
                            <m:t>36</m:t>
                          </m:r>
                        </m:e>
                      </m:rad>
                    </m:oMath>
                  </m:oMathPara>
                </a14:m>
                <a:endParaRPr lang="en-GB" sz="115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593" y="1728233"/>
                <a:ext cx="2232248" cy="1872208"/>
              </a:xfrm>
              <a:prstGeom prst="rect">
                <a:avLst/>
              </a:prstGeom>
              <a:blipFill>
                <a:blip r:embed="rId2"/>
                <a:stretch>
                  <a:fillRect l="-14208" r="-5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5105083" y="2315614"/>
                <a:ext cx="223224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150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1500" b="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</m:rad>
                    </m:oMath>
                  </m:oMathPara>
                </a14:m>
                <a:endParaRPr lang="en-GB" sz="115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083" y="2315614"/>
                <a:ext cx="2232248" cy="1470025"/>
              </a:xfrm>
              <a:prstGeom prst="rect">
                <a:avLst/>
              </a:prstGeom>
              <a:blipFill>
                <a:blip r:embed="rId3"/>
                <a:stretch>
                  <a:fillRect l="-13896" t="-415" r="-5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8760795" y="1838291"/>
                <a:ext cx="223224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150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1500" b="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115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0795" y="1838291"/>
                <a:ext cx="2232248" cy="14700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2667076" y="4693931"/>
                <a:ext cx="223224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150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1500" b="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81</m:t>
                          </m:r>
                        </m:e>
                      </m:rad>
                    </m:oMath>
                  </m:oMathPara>
                </a14:m>
                <a:endParaRPr lang="en-GB" sz="115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76" y="4693931"/>
                <a:ext cx="2232248" cy="1470025"/>
              </a:xfrm>
              <a:prstGeom prst="rect">
                <a:avLst/>
              </a:prstGeom>
              <a:blipFill>
                <a:blip r:embed="rId5"/>
                <a:stretch>
                  <a:fillRect l="-14208" r="-5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/>
              <p:cNvSpPr txBox="1">
                <a:spLocks/>
              </p:cNvSpPr>
              <p:nvPr/>
            </p:nvSpPr>
            <p:spPr>
              <a:xfrm>
                <a:off x="7337331" y="4670012"/>
                <a:ext cx="223224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150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1500" b="0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49</m:t>
                          </m:r>
                        </m:e>
                      </m:rad>
                    </m:oMath>
                  </m:oMathPara>
                </a14:m>
                <a:endParaRPr lang="en-GB" sz="115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7331" y="4670012"/>
                <a:ext cx="2232248" cy="1470025"/>
              </a:xfrm>
              <a:prstGeom prst="rect">
                <a:avLst/>
              </a:prstGeom>
              <a:blipFill>
                <a:blip r:embed="rId6"/>
                <a:stretch>
                  <a:fillRect l="-14208" r="-5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8573193" y="1311820"/>
            <a:ext cx="2726574" cy="257140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72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597111"/>
              </p:ext>
            </p:extLst>
          </p:nvPr>
        </p:nvGraphicFramePr>
        <p:xfrm>
          <a:off x="2380672" y="1957588"/>
          <a:ext cx="7430653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020">
                  <a:extLst>
                    <a:ext uri="{9D8B030D-6E8A-4147-A177-3AD203B41FA5}">
                      <a16:colId xmlns:a16="http://schemas.microsoft.com/office/drawing/2014/main" val="1268373187"/>
                    </a:ext>
                  </a:extLst>
                </a:gridCol>
                <a:gridCol w="3773633">
                  <a:extLst>
                    <a:ext uri="{9D8B030D-6E8A-4147-A177-3AD203B41FA5}">
                      <a16:colId xmlns:a16="http://schemas.microsoft.com/office/drawing/2014/main" val="3483195972"/>
                    </a:ext>
                  </a:extLst>
                </a:gridCol>
              </a:tblGrid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Input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Output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958330"/>
                  </a:ext>
                </a:extLst>
              </a:tr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311148"/>
                  </a:ext>
                </a:extLst>
              </a:tr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560769"/>
                  </a:ext>
                </a:extLst>
              </a:tr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886578"/>
                  </a:ext>
                </a:extLst>
              </a:tr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3657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90056"/>
            <a:ext cx="12191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What is the rule that gets you from </a:t>
            </a:r>
          </a:p>
          <a:p>
            <a:pPr algn="ctr"/>
            <a:r>
              <a:rPr lang="en-GB" sz="5400" dirty="0"/>
              <a:t>the input number to the output number?</a:t>
            </a:r>
          </a:p>
        </p:txBody>
      </p:sp>
    </p:spTree>
    <p:extLst>
      <p:ext uri="{BB962C8B-B14F-4D97-AF65-F5344CB8AC3E}">
        <p14:creationId xmlns:p14="http://schemas.microsoft.com/office/powerpoint/2010/main" val="3751068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960195" y="359402"/>
                <a:ext cx="10322947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:r>
                  <a:rPr lang="en-GB" sz="7200" dirty="0">
                    <a:solidFill>
                      <a:schemeClr val="tx1"/>
                    </a:solidFill>
                    <a:ea typeface="+mj-ea"/>
                    <a:cs typeface="+mj-cs"/>
                  </a:rPr>
                  <a:t>Estimate the value of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7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7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38</m:t>
                        </m:r>
                      </m:e>
                    </m:rad>
                  </m:oMath>
                </a14:m>
                <a:endParaRPr lang="en-GB" sz="7200" dirty="0">
                  <a:solidFill>
                    <a:schemeClr val="tx1"/>
                  </a:solidFill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95" y="359402"/>
                <a:ext cx="10322947" cy="1470025"/>
              </a:xfrm>
              <a:prstGeom prst="rect">
                <a:avLst/>
              </a:prstGeom>
              <a:blipFill>
                <a:blip r:embed="rId2"/>
                <a:stretch>
                  <a:fillRect l="-2126" t="-2075" b="-29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/>
              <p:cNvSpPr txBox="1">
                <a:spLocks/>
              </p:cNvSpPr>
              <p:nvPr/>
            </p:nvSpPr>
            <p:spPr>
              <a:xfrm>
                <a:off x="2463308" y="2247113"/>
                <a:ext cx="1872209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8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80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8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en-GB" sz="80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308" y="2247113"/>
                <a:ext cx="1872209" cy="14700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7887395" y="2268184"/>
                <a:ext cx="204993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8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8000" b="0" i="1" smtClean="0">
                              <a:latin typeface="Cambria Math" panose="02040503050406030204" pitchFamily="18" charset="0"/>
                            </a:rPr>
                            <m:t>49</m:t>
                          </m:r>
                        </m:e>
                      </m:rad>
                    </m:oMath>
                  </m:oMathPara>
                </a14:m>
                <a:endParaRPr lang="en-GB" sz="80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7395" y="2268184"/>
                <a:ext cx="2049938" cy="14700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 txBox="1">
            <a:spLocks/>
          </p:cNvSpPr>
          <p:nvPr/>
        </p:nvSpPr>
        <p:spPr>
          <a:xfrm>
            <a:off x="2860636" y="4293132"/>
            <a:ext cx="122157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8000" dirty="0">
                <a:latin typeface="+mj-lt"/>
                <a:ea typeface="+mj-ea"/>
                <a:cs typeface="+mj-cs"/>
              </a:rPr>
              <a:t>6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77525" y="4293132"/>
            <a:ext cx="12770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8000" dirty="0">
                <a:latin typeface="+mj-lt"/>
                <a:ea typeface="+mj-ea"/>
                <a:cs typeface="+mj-cs"/>
              </a:rPr>
              <a:t>7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471421" y="4077178"/>
            <a:ext cx="5544616" cy="0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0"/>
          </p:cNvCxnSpPr>
          <p:nvPr/>
        </p:nvCxnSpPr>
        <p:spPr>
          <a:xfrm>
            <a:off x="3471421" y="3645130"/>
            <a:ext cx="0" cy="792088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016037" y="3681134"/>
            <a:ext cx="0" cy="792088"/>
          </a:xfrm>
          <a:prstGeom prst="line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043309" y="2941400"/>
                <a:ext cx="1308628" cy="8490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44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4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38</m:t>
                          </m:r>
                        </m:e>
                      </m:rad>
                    </m:oMath>
                  </m:oMathPara>
                </a14:m>
                <a:endParaRPr lang="en-GB" sz="105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3309" y="2941400"/>
                <a:ext cx="1308628" cy="84907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>
            <a:off x="4789063" y="3661295"/>
            <a:ext cx="0" cy="39604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262316" y="4395076"/>
                <a:ext cx="105349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6.2</m:t>
                      </m:r>
                    </m:oMath>
                  </m:oMathPara>
                </a14:m>
                <a:endParaRPr lang="en-GB" sz="105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2316" y="4395076"/>
                <a:ext cx="1053494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>
            <a:off x="4789063" y="4095110"/>
            <a:ext cx="0" cy="396044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9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2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960195" y="359402"/>
                <a:ext cx="10322947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:r>
                  <a:rPr lang="en-GB" sz="7200" dirty="0">
                    <a:solidFill>
                      <a:schemeClr val="tx1"/>
                    </a:solidFill>
                    <a:ea typeface="+mj-ea"/>
                    <a:cs typeface="+mj-cs"/>
                  </a:rPr>
                  <a:t>Estimate the value of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7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7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57</m:t>
                        </m:r>
                      </m:e>
                    </m:rad>
                  </m:oMath>
                </a14:m>
                <a:endParaRPr lang="en-GB" sz="7200" dirty="0">
                  <a:solidFill>
                    <a:schemeClr val="tx1"/>
                  </a:solidFill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95" y="359402"/>
                <a:ext cx="10322947" cy="1470025"/>
              </a:xfrm>
              <a:prstGeom prst="rect">
                <a:avLst/>
              </a:prstGeom>
              <a:blipFill>
                <a:blip r:embed="rId2"/>
                <a:stretch>
                  <a:fillRect l="-2126" t="-2075" b="-29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1"/>
              <p:cNvSpPr txBox="1">
                <a:spLocks/>
              </p:cNvSpPr>
              <p:nvPr/>
            </p:nvSpPr>
            <p:spPr>
              <a:xfrm>
                <a:off x="2463308" y="2247113"/>
                <a:ext cx="1872209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8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800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8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rad>
                    </m:oMath>
                  </m:oMathPara>
                </a14:m>
                <a:endParaRPr lang="en-GB" sz="80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3308" y="2247113"/>
                <a:ext cx="1872209" cy="14700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7887395" y="2268184"/>
                <a:ext cx="2049938" cy="14700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/>
              <a:p>
                <a:pPr algn="ctr"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80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8000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</m:e>
                      </m:rad>
                    </m:oMath>
                  </m:oMathPara>
                </a14:m>
                <a:endParaRPr lang="en-GB" sz="8000" dirty="0">
                  <a:solidFill>
                    <a:schemeClr val="tx2">
                      <a:lumMod val="75000"/>
                    </a:schemeClr>
                  </a:solidFill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7395" y="2268184"/>
                <a:ext cx="2049938" cy="14700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 txBox="1">
            <a:spLocks/>
          </p:cNvSpPr>
          <p:nvPr/>
        </p:nvSpPr>
        <p:spPr>
          <a:xfrm>
            <a:off x="2860636" y="4293132"/>
            <a:ext cx="122157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8000" dirty="0">
                <a:latin typeface="+mj-lt"/>
                <a:ea typeface="+mj-ea"/>
                <a:cs typeface="+mj-cs"/>
              </a:rPr>
              <a:t>7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377525" y="4293132"/>
            <a:ext cx="12770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GB" sz="8000" dirty="0">
                <a:latin typeface="+mj-lt"/>
                <a:ea typeface="+mj-ea"/>
                <a:cs typeface="+mj-cs"/>
              </a:rPr>
              <a:t>8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471421" y="4077178"/>
            <a:ext cx="5544616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5" idx="0"/>
          </p:cNvCxnSpPr>
          <p:nvPr/>
        </p:nvCxnSpPr>
        <p:spPr>
          <a:xfrm>
            <a:off x="3471421" y="3645130"/>
            <a:ext cx="0" cy="7920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016037" y="3681134"/>
            <a:ext cx="0" cy="7920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635878" y="2948328"/>
                <a:ext cx="1308628" cy="862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4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4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57</m:t>
                          </m:r>
                        </m:e>
                      </m:rad>
                    </m:oMath>
                  </m:oMathPara>
                </a14:m>
                <a:endParaRPr lang="en-GB" sz="105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5878" y="2948328"/>
                <a:ext cx="1308628" cy="8628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>
            <a:off x="6381632" y="3695931"/>
            <a:ext cx="0" cy="39604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854885" y="4429712"/>
                <a:ext cx="105349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7.5</m:t>
                      </m:r>
                    </m:oMath>
                  </m:oMathPara>
                </a14:m>
                <a:endParaRPr lang="en-GB" sz="105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885" y="4429712"/>
                <a:ext cx="1053494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>
            <a:off x="6381632" y="4129746"/>
            <a:ext cx="0" cy="396044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06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2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8289675"/>
                  </p:ext>
                </p:extLst>
              </p:nvPr>
            </p:nvGraphicFramePr>
            <p:xfrm>
              <a:off x="716947" y="45529"/>
              <a:ext cx="4090600" cy="6812471"/>
            </p:xfrm>
            <a:graphic>
              <a:graphicData uri="http://schemas.openxmlformats.org/drawingml/2006/table">
                <a:tbl>
                  <a:tblPr/>
                  <a:tblGrid>
                    <a:gridCol w="173062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5497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40499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1582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4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400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</a:rPr>
                            <a:t>       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2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3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5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6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7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8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9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615820">
                    <a:tc>
                      <a:txBody>
                        <a:bodyPr/>
                        <a:lstStyle/>
                        <a:p>
                          <a:pPr algn="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400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GB" sz="4000" b="0" i="1" smtClean="0">
                                        <a:latin typeface="Cambria Math" panose="02040503050406030204" pitchFamily="18" charset="0"/>
                                      </a:rPr>
                                      <m:t>00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10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8289675"/>
                  </p:ext>
                </p:extLst>
              </p:nvPr>
            </p:nvGraphicFramePr>
            <p:xfrm>
              <a:off x="716947" y="45529"/>
              <a:ext cx="4090600" cy="6812471"/>
            </p:xfrm>
            <a:graphic>
              <a:graphicData uri="http://schemas.openxmlformats.org/drawingml/2006/table">
                <a:tbl>
                  <a:tblPr/>
                  <a:tblGrid>
                    <a:gridCol w="173062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5497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40499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690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13636" r="-136620" b="-96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791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112613" r="-136620" b="-8531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2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81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210714" r="-136620" b="-7455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3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81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310714" r="-136620" b="-6455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4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9386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403509" r="-136620" b="-534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5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81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512500" r="-136620" b="-443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6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81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618018" r="-136620" b="-3477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7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681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711607" r="-136620" b="-24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8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681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811607" r="-136620" b="-14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9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6814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t="-911607" r="-136620" b="-446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4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4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10</a:t>
                          </a:r>
                          <a:endParaRPr lang="en-GB" sz="4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0" marR="0" marT="0" marB="0" anchor="b">
                        <a:lnL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006376"/>
                  </p:ext>
                </p:extLst>
              </p:nvPr>
            </p:nvGraphicFramePr>
            <p:xfrm>
              <a:off x="6873659" y="1792416"/>
              <a:ext cx="2997402" cy="4826922"/>
            </p:xfrm>
            <a:graphic>
              <a:graphicData uri="http://schemas.openxmlformats.org/drawingml/2006/table">
                <a:tbl>
                  <a:tblPr/>
                  <a:tblGrid>
                    <a:gridCol w="99913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9913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9913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320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Arial" panose="020B0604020202020204" pitchFamily="34" charset="0"/>
                            </a:rPr>
                            <a:t>      </a:t>
                          </a:r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320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320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sz="32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320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n-GB" sz="32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GB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GB" sz="320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r>
                                      <a:rPr lang="en-GB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006376"/>
                  </p:ext>
                </p:extLst>
              </p:nvPr>
            </p:nvGraphicFramePr>
            <p:xfrm>
              <a:off x="6873659" y="1792416"/>
              <a:ext cx="2997402" cy="4826922"/>
            </p:xfrm>
            <a:graphic>
              <a:graphicData uri="http://schemas.openxmlformats.org/drawingml/2006/table">
                <a:tbl>
                  <a:tblPr/>
                  <a:tblGrid>
                    <a:gridCol w="99913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9913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9913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3365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14773" r="-201220" b="-84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551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204396" r="-201220" b="-624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4521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403333" r="-201220" b="-43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54521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605618" r="-201220" b="-243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523153"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Symbol" panose="05050102010706020507" pitchFamily="18" charset="2"/>
                          </a:endParaRP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5551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3"/>
                          <a:stretch>
                            <a:fillRect t="-784615" r="-201220" b="-439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=</a:t>
                          </a:r>
                        </a:p>
                      </a:txBody>
                      <a:tcPr marL="0" marR="0" marT="0" marB="0" anchor="b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FFF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3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</a:p>
                      </a:txBody>
                      <a:tcPr marL="0" marR="0" marT="0" marB="0" anchor="b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FF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Rectangle 6"/>
          <p:cNvSpPr/>
          <p:nvPr/>
        </p:nvSpPr>
        <p:spPr>
          <a:xfrm>
            <a:off x="5880311" y="125896"/>
            <a:ext cx="5434822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US" sz="4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Estimate the following </a:t>
            </a:r>
          </a:p>
          <a:p>
            <a:pPr algn="ctr" fontAlgn="b"/>
            <a:r>
              <a:rPr lang="en-US" sz="4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square roots to 1dp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005152" y="1727902"/>
            <a:ext cx="768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1.7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05152" y="2787775"/>
            <a:ext cx="768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2.2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99609" y="3847648"/>
            <a:ext cx="768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4.5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77439" y="4951249"/>
            <a:ext cx="768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6.9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05148" y="6037521"/>
            <a:ext cx="768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8.7</a:t>
            </a:r>
          </a:p>
        </p:txBody>
      </p:sp>
    </p:spTree>
    <p:extLst>
      <p:ext uri="{BB962C8B-B14F-4D97-AF65-F5344CB8AC3E}">
        <p14:creationId xmlns:p14="http://schemas.microsoft.com/office/powerpoint/2010/main" val="16504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GAN249 V2 M 2x2x2 Magnetic Speed C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552" y="1515968"/>
            <a:ext cx="2530732" cy="2530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Amazon.com: Rubik's Cube 3 x 3 Puzzle Game for Kids Ages 8 and Up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183" y="1892287"/>
            <a:ext cx="3006959" cy="309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ubo Rubik 1x1x1 - Rubik en Mercado Libre Méxic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13727">
            <a:off x="1609606" y="1791976"/>
            <a:ext cx="1240606" cy="1284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1072467" y="961054"/>
            <a:ext cx="23148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1 x 1 x 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214552" y="928328"/>
            <a:ext cx="23148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2 x 2 x 2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930341" y="961054"/>
            <a:ext cx="23148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3 x 3 x 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740256" y="3165827"/>
            <a:ext cx="842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109682" y="3888894"/>
            <a:ext cx="842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8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775594" y="5031037"/>
            <a:ext cx="11276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213985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0" grpId="0"/>
      <p:bldP spid="61" grpId="0"/>
      <p:bldP spid="62" grpId="0"/>
      <p:bldP spid="63" grpId="0"/>
      <p:bldP spid="6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10047" y="1778012"/>
                <a:ext cx="2200667" cy="21236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3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3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sz="13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3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0047" y="1778012"/>
                <a:ext cx="2200667" cy="21236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897751" y="1778012"/>
            <a:ext cx="257816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/>
              <a:t>= 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09076" y="4086452"/>
                <a:ext cx="2200667" cy="21236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3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3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sz="13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3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9076" y="4086452"/>
                <a:ext cx="2200667" cy="21236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896780" y="4145166"/>
            <a:ext cx="343948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/>
              <a:t>= 27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895" y="272621"/>
            <a:ext cx="102952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/>
              <a:t>Which one is correct?</a:t>
            </a:r>
          </a:p>
        </p:txBody>
      </p:sp>
      <p:pic>
        <p:nvPicPr>
          <p:cNvPr id="1026" name="Picture 2" descr="Image result for correct tic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2723" y="4232301"/>
            <a:ext cx="1322366" cy="167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wrong tic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304" y="2303885"/>
            <a:ext cx="1164243" cy="1164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16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12918" y="1024494"/>
                <a:ext cx="3081251" cy="847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4800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4800" b="1" i="0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𝐂𝐮𝐛𝐞𝐬</m:t>
                          </m:r>
                        </m:e>
                        <m:sup>
                          <m:r>
                            <a:rPr lang="en-GB" sz="4800" b="1" i="0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sz="4800" b="1" dirty="0">
                  <a:solidFill>
                    <a:srgbClr val="FF00FF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918" y="1024494"/>
                <a:ext cx="3081251" cy="8477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294313" y="2431338"/>
            <a:ext cx="101831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/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08421" y="2538016"/>
            <a:ext cx="188421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/>
              <a:t>64</a:t>
            </a:r>
          </a:p>
        </p:txBody>
      </p:sp>
      <p:sp>
        <p:nvSpPr>
          <p:cNvPr id="7" name="Arc 6"/>
          <p:cNvSpPr/>
          <p:nvPr/>
        </p:nvSpPr>
        <p:spPr>
          <a:xfrm>
            <a:off x="3096491" y="1904170"/>
            <a:ext cx="5514109" cy="1267691"/>
          </a:xfrm>
          <a:prstGeom prst="arc">
            <a:avLst>
              <a:gd name="adj1" fmla="val 10812076"/>
              <a:gd name="adj2" fmla="val 0"/>
            </a:avLst>
          </a:prstGeom>
          <a:ln w="762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FF"/>
              </a:solidFill>
            </a:endParaRPr>
          </a:p>
        </p:txBody>
      </p:sp>
      <p:sp>
        <p:nvSpPr>
          <p:cNvPr id="8" name="Arc 7"/>
          <p:cNvSpPr/>
          <p:nvPr/>
        </p:nvSpPr>
        <p:spPr>
          <a:xfrm rot="10800000">
            <a:off x="3096490" y="3605516"/>
            <a:ext cx="5514109" cy="1267691"/>
          </a:xfrm>
          <a:prstGeom prst="arc">
            <a:avLst>
              <a:gd name="adj1" fmla="val 10812076"/>
              <a:gd name="adj2" fmla="val 0"/>
            </a:avLst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25737" y="5147818"/>
                <a:ext cx="4355372" cy="830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n-GB" sz="4800" b="1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GB" sz="4800" b="1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r>
                            <a:rPr lang="en-GB" sz="4800" b="1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𝟔𝟒</m:t>
                          </m:r>
                        </m:e>
                      </m:rad>
                    </m:oMath>
                  </m:oMathPara>
                </a14:m>
                <a:endParaRPr lang="en-GB" sz="4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737" y="5147818"/>
                <a:ext cx="4355372" cy="8301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95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7128" y="955461"/>
            <a:ext cx="594228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GB" sz="115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 + 5</a:t>
            </a:r>
            <a:r>
              <a:rPr lang="en-GB" sz="115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3 </a:t>
            </a:r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</a:p>
        </p:txBody>
      </p:sp>
      <p:sp>
        <p:nvSpPr>
          <p:cNvPr id="5" name="Rectangle 4"/>
          <p:cNvSpPr/>
          <p:nvPr/>
        </p:nvSpPr>
        <p:spPr>
          <a:xfrm>
            <a:off x="1191932" y="3702649"/>
            <a:ext cx="6256274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(2 + 5)</a:t>
            </a:r>
            <a:r>
              <a:rPr lang="en-GB" sz="115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3 </a:t>
            </a:r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r>
              <a:rPr lang="en-GB" sz="115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GB" sz="115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49408" y="963269"/>
            <a:ext cx="280142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133</a:t>
            </a:r>
          </a:p>
        </p:txBody>
      </p:sp>
      <p:sp>
        <p:nvSpPr>
          <p:cNvPr id="7" name="Rectangle 6"/>
          <p:cNvSpPr/>
          <p:nvPr/>
        </p:nvSpPr>
        <p:spPr>
          <a:xfrm>
            <a:off x="7764565" y="3697819"/>
            <a:ext cx="268518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343</a:t>
            </a:r>
          </a:p>
        </p:txBody>
      </p:sp>
    </p:spTree>
    <p:extLst>
      <p:ext uri="{BB962C8B-B14F-4D97-AF65-F5344CB8AC3E}">
        <p14:creationId xmlns:p14="http://schemas.microsoft.com/office/powerpoint/2010/main" val="163690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64973" y="1374562"/>
                <a:ext cx="7052203" cy="3443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199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199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199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e>
                    </m:rad>
                  </m:oMath>
                </a14:m>
                <a:r>
                  <a:rPr lang="en-GB" sz="19900" dirty="0"/>
                  <a:t> =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973" y="1374562"/>
                <a:ext cx="7052203" cy="3443058"/>
              </a:xfrm>
              <a:prstGeom prst="rect">
                <a:avLst/>
              </a:prstGeom>
              <a:blipFill>
                <a:blip r:embed="rId2"/>
                <a:stretch>
                  <a:fillRect t="-12035" r="-15990" b="-423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522061" y="1662910"/>
            <a:ext cx="201528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6900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67948" y="1490035"/>
                <a:ext cx="6554163" cy="3443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199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199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199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en-GB" sz="19900" dirty="0"/>
                  <a:t> =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7948" y="1490035"/>
                <a:ext cx="6554163" cy="3443058"/>
              </a:xfrm>
              <a:prstGeom prst="rect">
                <a:avLst/>
              </a:prstGeom>
              <a:blipFill>
                <a:blip r:embed="rId2"/>
                <a:stretch>
                  <a:fillRect t="-12035" r="-3442" b="-423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8093995" y="1645403"/>
            <a:ext cx="151569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8366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4152" y="105294"/>
            <a:ext cx="1020248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/>
              <a:t>Which is bigger?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13126" y="2645504"/>
                <a:ext cx="9272241" cy="2419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ctrlPr>
                          <a:rPr lang="en-GB" sz="13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138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138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en-GB" sz="13800" dirty="0"/>
                  <a:t>  or</a:t>
                </a:r>
                <a:r>
                  <a:rPr lang="en-GB" sz="138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2</a:t>
                </a:r>
                <a:r>
                  <a:rPr lang="en-GB" sz="13800" baseline="30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3</a:t>
                </a:r>
                <a:endParaRPr lang="en-GB" sz="13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126" y="2645504"/>
                <a:ext cx="9272241" cy="2419765"/>
              </a:xfrm>
              <a:prstGeom prst="rect">
                <a:avLst/>
              </a:prstGeom>
              <a:blipFill>
                <a:blip r:embed="rId2"/>
                <a:stretch>
                  <a:fillRect t="-13854" r="-1841" b="-415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7589519" y="2645504"/>
            <a:ext cx="2878976" cy="25159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34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782599"/>
              </p:ext>
            </p:extLst>
          </p:nvPr>
        </p:nvGraphicFramePr>
        <p:xfrm>
          <a:off x="2385292" y="1971443"/>
          <a:ext cx="7589981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5432">
                  <a:extLst>
                    <a:ext uri="{9D8B030D-6E8A-4147-A177-3AD203B41FA5}">
                      <a16:colId xmlns:a16="http://schemas.microsoft.com/office/drawing/2014/main" val="1268373187"/>
                    </a:ext>
                  </a:extLst>
                </a:gridCol>
                <a:gridCol w="3854549">
                  <a:extLst>
                    <a:ext uri="{9D8B030D-6E8A-4147-A177-3AD203B41FA5}">
                      <a16:colId xmlns:a16="http://schemas.microsoft.com/office/drawing/2014/main" val="3483195972"/>
                    </a:ext>
                  </a:extLst>
                </a:gridCol>
              </a:tblGrid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Input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Output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958330"/>
                  </a:ext>
                </a:extLst>
              </a:tr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311148"/>
                  </a:ext>
                </a:extLst>
              </a:tr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560769"/>
                  </a:ext>
                </a:extLst>
              </a:tr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886578"/>
                  </a:ext>
                </a:extLst>
              </a:tr>
              <a:tr h="837381"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3657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31620"/>
            <a:ext cx="12191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What is the rule that gets you from </a:t>
            </a:r>
          </a:p>
          <a:p>
            <a:pPr algn="ctr"/>
            <a:r>
              <a:rPr lang="en-GB" sz="5400" dirty="0"/>
              <a:t>the input number to the output number?</a:t>
            </a:r>
          </a:p>
        </p:txBody>
      </p:sp>
    </p:spTree>
    <p:extLst>
      <p:ext uri="{BB962C8B-B14F-4D97-AF65-F5344CB8AC3E}">
        <p14:creationId xmlns:p14="http://schemas.microsoft.com/office/powerpoint/2010/main" val="1565088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4152" y="105294"/>
            <a:ext cx="1020248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/>
              <a:t>Which is bigger?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6008" y="2645504"/>
                <a:ext cx="10124902" cy="24374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ctrlPr>
                          <a:rPr lang="en-GB" sz="13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138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13800" b="0" i="1" smtClean="0"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</m:rad>
                  </m:oMath>
                </a14:m>
                <a:r>
                  <a:rPr lang="en-GB" sz="13800" dirty="0"/>
                  <a:t>  or</a:t>
                </a:r>
                <a:r>
                  <a:rPr lang="en-GB" sz="138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1</a:t>
                </a:r>
                <a:r>
                  <a:rPr lang="en-GB" sz="13800" baseline="30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3</a:t>
                </a:r>
                <a:endParaRPr lang="en-GB" sz="13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8" y="2645504"/>
                <a:ext cx="10124902" cy="2437462"/>
              </a:xfrm>
              <a:prstGeom prst="rect">
                <a:avLst/>
              </a:prstGeom>
              <a:blipFill>
                <a:blip r:embed="rId2"/>
                <a:stretch>
                  <a:fillRect t="-13250" r="-2288" b="-41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421178" y="2235409"/>
            <a:ext cx="5120640" cy="31401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5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471385" y="1132226"/>
                <a:ext cx="5633136" cy="24158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13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138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13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13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en-GB" sz="13800" dirty="0"/>
                  <a:t> =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1385" y="1132226"/>
                <a:ext cx="5633136" cy="2415854"/>
              </a:xfrm>
              <a:prstGeom prst="rect">
                <a:avLst/>
              </a:prstGeom>
              <a:blipFill>
                <a:blip r:embed="rId2"/>
                <a:stretch>
                  <a:fillRect t="-11616" r="-7251" b="-4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59965" y="1332089"/>
                <a:ext cx="2782140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3800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13800" dirty="0"/>
                  <a:t>2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9965" y="1332089"/>
                <a:ext cx="2782140" cy="2215991"/>
              </a:xfrm>
              <a:prstGeom prst="rect">
                <a:avLst/>
              </a:prstGeom>
              <a:blipFill>
                <a:blip r:embed="rId3"/>
                <a:stretch>
                  <a:fillRect t="-22039" r="-27632" b="-451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59567" y="3869881"/>
                <a:ext cx="10449338" cy="243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dirty="0"/>
                  <a:t>because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720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7200" dirty="0"/>
                  <a:t>2 x </a:t>
                </a:r>
                <a14:m>
                  <m:oMath xmlns:m="http://schemas.openxmlformats.org/officeDocument/2006/math">
                    <m:r>
                      <a:rPr lang="en-US" sz="8000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8000" dirty="0"/>
                  <a:t>2 x </a:t>
                </a:r>
                <a14:m>
                  <m:oMath xmlns:m="http://schemas.openxmlformats.org/officeDocument/2006/math">
                    <m:r>
                      <a:rPr lang="en-US" sz="8000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8000" dirty="0"/>
                  <a:t>2 = </a:t>
                </a:r>
                <a14:m>
                  <m:oMath xmlns:m="http://schemas.openxmlformats.org/officeDocument/2006/math">
                    <m:r>
                      <a:rPr lang="en-US" sz="8000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8000" dirty="0"/>
                  <a:t>8</a:t>
                </a:r>
                <a:endParaRPr lang="en-GB" sz="7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567" y="3869881"/>
                <a:ext cx="10449338" cy="2431435"/>
              </a:xfrm>
              <a:prstGeom prst="rect">
                <a:avLst/>
              </a:prstGeom>
              <a:blipFill>
                <a:blip r:embed="rId4"/>
                <a:stretch>
                  <a:fillRect t="-9774" b="-22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657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83025" y="2020122"/>
                <a:ext cx="6328730" cy="2419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138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138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13800" b="0" i="1" smtClean="0">
                            <a:latin typeface="Cambria Math" panose="02040503050406030204" pitchFamily="18" charset="0"/>
                          </a:rPr>
                          <m:t>−27</m:t>
                        </m:r>
                      </m:e>
                    </m:rad>
                  </m:oMath>
                </a14:m>
                <a:r>
                  <a:rPr lang="en-GB" sz="13800" dirty="0"/>
                  <a:t> =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3025" y="2020122"/>
                <a:ext cx="6328730" cy="2419765"/>
              </a:xfrm>
              <a:prstGeom prst="rect">
                <a:avLst/>
              </a:prstGeom>
              <a:blipFill>
                <a:blip r:embed="rId2"/>
                <a:stretch>
                  <a:fillRect t="-11083" r="-10790" b="-415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839477" y="2211053"/>
                <a:ext cx="2782140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3800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13800" dirty="0"/>
                  <a:t>3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9477" y="2211053"/>
                <a:ext cx="2782140" cy="2215991"/>
              </a:xfrm>
              <a:prstGeom prst="rect">
                <a:avLst/>
              </a:prstGeom>
              <a:blipFill>
                <a:blip r:embed="rId3"/>
                <a:stretch>
                  <a:fillRect t="-22039" r="-27632" b="-451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60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7E860E-934E-1EA7-2D9B-471777E0C0DE}"/>
              </a:ext>
            </a:extLst>
          </p:cNvPr>
          <p:cNvSpPr txBox="1"/>
          <p:nvPr/>
        </p:nvSpPr>
        <p:spPr>
          <a:xfrm>
            <a:off x="171796" y="105294"/>
            <a:ext cx="117209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Write 27 as the product of primes.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02728B-53E8-13E8-D8D9-579855DE5EA7}"/>
              </a:ext>
            </a:extLst>
          </p:cNvPr>
          <p:cNvSpPr txBox="1"/>
          <p:nvPr/>
        </p:nvSpPr>
        <p:spPr>
          <a:xfrm>
            <a:off x="2130829" y="1699721"/>
            <a:ext cx="115824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</a:t>
            </a:r>
            <a:endParaRPr lang="en-GB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5EF9DCD-6FBF-CB7A-2EC0-C01F3DBA9DE4}"/>
              </a:ext>
            </a:extLst>
          </p:cNvPr>
          <p:cNvCxnSpPr>
            <a:cxnSpLocks/>
          </p:cNvCxnSpPr>
          <p:nvPr/>
        </p:nvCxnSpPr>
        <p:spPr>
          <a:xfrm flipH="1">
            <a:off x="1701338" y="2762189"/>
            <a:ext cx="710880" cy="588679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ABC5C22-F9BD-2324-E0D1-E9018AD434C8}"/>
              </a:ext>
            </a:extLst>
          </p:cNvPr>
          <p:cNvCxnSpPr>
            <a:cxnSpLocks/>
          </p:cNvCxnSpPr>
          <p:nvPr/>
        </p:nvCxnSpPr>
        <p:spPr>
          <a:xfrm>
            <a:off x="2786077" y="2741300"/>
            <a:ext cx="633225" cy="703779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3ADB3BB-9914-3D38-CEE6-6E3EA0391702}"/>
              </a:ext>
            </a:extLst>
          </p:cNvPr>
          <p:cNvSpPr txBox="1"/>
          <p:nvPr/>
        </p:nvSpPr>
        <p:spPr>
          <a:xfrm>
            <a:off x="1423553" y="3350867"/>
            <a:ext cx="633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22000E-FC73-7526-990E-1EF1F1506858}"/>
              </a:ext>
            </a:extLst>
          </p:cNvPr>
          <p:cNvSpPr txBox="1"/>
          <p:nvPr/>
        </p:nvSpPr>
        <p:spPr>
          <a:xfrm>
            <a:off x="3062724" y="3350868"/>
            <a:ext cx="713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393218-EAFC-DFC5-8B6D-477ECC45471E}"/>
              </a:ext>
            </a:extLst>
          </p:cNvPr>
          <p:cNvSpPr txBox="1"/>
          <p:nvPr/>
        </p:nvSpPr>
        <p:spPr>
          <a:xfrm>
            <a:off x="2172393" y="4680217"/>
            <a:ext cx="713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3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1AEC98F-8384-E55C-8227-E91D98D6DA54}"/>
              </a:ext>
            </a:extLst>
          </p:cNvPr>
          <p:cNvCxnSpPr>
            <a:cxnSpLocks/>
          </p:cNvCxnSpPr>
          <p:nvPr/>
        </p:nvCxnSpPr>
        <p:spPr>
          <a:xfrm flipH="1">
            <a:off x="2527429" y="4091538"/>
            <a:ext cx="710880" cy="588679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3C9F1BA-29BB-8E83-EA90-DB6FA477C5F2}"/>
              </a:ext>
            </a:extLst>
          </p:cNvPr>
          <p:cNvCxnSpPr>
            <a:cxnSpLocks/>
          </p:cNvCxnSpPr>
          <p:nvPr/>
        </p:nvCxnSpPr>
        <p:spPr>
          <a:xfrm>
            <a:off x="3612168" y="4070649"/>
            <a:ext cx="633225" cy="703779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6676EE0-2E5C-B2E4-F80A-75A4C35258C3}"/>
              </a:ext>
            </a:extLst>
          </p:cNvPr>
          <p:cNvSpPr txBox="1"/>
          <p:nvPr/>
        </p:nvSpPr>
        <p:spPr>
          <a:xfrm>
            <a:off x="3835807" y="4680217"/>
            <a:ext cx="713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FA9469-2FE1-47C1-588C-A90115874C58}"/>
              </a:ext>
            </a:extLst>
          </p:cNvPr>
          <p:cNvSpPr txBox="1"/>
          <p:nvPr/>
        </p:nvSpPr>
        <p:spPr>
          <a:xfrm>
            <a:off x="5494374" y="1699721"/>
            <a:ext cx="52342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FF0000"/>
                </a:solidFill>
              </a:rPr>
              <a:t>3</a:t>
            </a:r>
            <a:r>
              <a:rPr lang="en-GB" sz="7200" dirty="0">
                <a:solidFill>
                  <a:srgbClr val="FF0000"/>
                </a:solidFill>
              </a:rPr>
              <a:t> </a:t>
            </a:r>
            <a:r>
              <a:rPr lang="en-GB" sz="7200" dirty="0"/>
              <a:t>x</a:t>
            </a:r>
            <a:r>
              <a:rPr lang="en-GB" sz="7200" b="1" dirty="0">
                <a:solidFill>
                  <a:srgbClr val="FF0000"/>
                </a:solidFill>
              </a:rPr>
              <a:t> </a:t>
            </a:r>
            <a:r>
              <a:rPr lang="en-GB" sz="7200" b="1" dirty="0">
                <a:solidFill>
                  <a:srgbClr val="FFC000"/>
                </a:solidFill>
              </a:rPr>
              <a:t>3</a:t>
            </a:r>
            <a:r>
              <a:rPr lang="en-GB" sz="7200" b="1" dirty="0">
                <a:solidFill>
                  <a:srgbClr val="FF0000"/>
                </a:solidFill>
              </a:rPr>
              <a:t> </a:t>
            </a:r>
            <a:r>
              <a:rPr lang="en-GB" sz="7200" dirty="0"/>
              <a:t>x</a:t>
            </a:r>
            <a:r>
              <a:rPr lang="en-GB" sz="7200" dirty="0">
                <a:solidFill>
                  <a:srgbClr val="FF0000"/>
                </a:solidFill>
              </a:rPr>
              <a:t> </a:t>
            </a:r>
            <a:r>
              <a:rPr lang="en-GB" sz="7200" b="1" dirty="0">
                <a:solidFill>
                  <a:srgbClr val="00B050"/>
                </a:solidFill>
              </a:rPr>
              <a:t>3</a:t>
            </a:r>
            <a:r>
              <a:rPr lang="en-GB" sz="7200" dirty="0">
                <a:solidFill>
                  <a:srgbClr val="FF0000"/>
                </a:solidFill>
              </a:rPr>
              <a:t> </a:t>
            </a:r>
            <a:r>
              <a:rPr lang="en-GB" sz="7200" dirty="0"/>
              <a:t>=</a:t>
            </a:r>
            <a:r>
              <a:rPr lang="en-GB" sz="7200" dirty="0">
                <a:solidFill>
                  <a:srgbClr val="FF0000"/>
                </a:solidFill>
              </a:rPr>
              <a:t> 27</a:t>
            </a:r>
            <a:endParaRPr lang="en-GB" sz="7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58D7810-D365-9BA5-32D1-CD2C069D89C5}"/>
                  </a:ext>
                </a:extLst>
              </p:cNvPr>
              <p:cNvSpPr txBox="1"/>
              <p:nvPr/>
            </p:nvSpPr>
            <p:spPr>
              <a:xfrm>
                <a:off x="6420196" y="3705566"/>
                <a:ext cx="2917767" cy="1496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80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en-GB" sz="8000" dirty="0"/>
                  <a:t> =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58D7810-D365-9BA5-32D1-CD2C069D89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196" y="3705566"/>
                <a:ext cx="2917767" cy="1496435"/>
              </a:xfrm>
              <a:prstGeom prst="rect">
                <a:avLst/>
              </a:prstGeom>
              <a:blipFill>
                <a:blip r:embed="rId2"/>
                <a:stretch>
                  <a:fillRect t="-8980" r="-14614" b="-3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902FEC6B-2552-B372-76D6-070EF85CAE0C}"/>
              </a:ext>
            </a:extLst>
          </p:cNvPr>
          <p:cNvSpPr txBox="1"/>
          <p:nvPr/>
        </p:nvSpPr>
        <p:spPr>
          <a:xfrm>
            <a:off x="9476509" y="3698449"/>
            <a:ext cx="92617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3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283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3" grpId="0"/>
      <p:bldP spid="16" grpId="0"/>
      <p:bldP spid="17" grpId="0"/>
      <p:bldP spid="18" grpId="0"/>
      <p:bldP spid="2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A936D-BAD4-FD62-BAE6-07EE4A87D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A03BC5-E23C-4D54-2EBF-DE0CBC48B01A}"/>
              </a:ext>
            </a:extLst>
          </p:cNvPr>
          <p:cNvSpPr txBox="1"/>
          <p:nvPr/>
        </p:nvSpPr>
        <p:spPr>
          <a:xfrm>
            <a:off x="171796" y="105294"/>
            <a:ext cx="117209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Write 216 as the product of primes.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9A7972-D097-454B-A3DD-05BCDAEEE590}"/>
              </a:ext>
            </a:extLst>
          </p:cNvPr>
          <p:cNvSpPr txBox="1"/>
          <p:nvPr/>
        </p:nvSpPr>
        <p:spPr>
          <a:xfrm>
            <a:off x="4322591" y="1372111"/>
            <a:ext cx="708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rgbClr val="FF0000"/>
                </a:solidFill>
              </a:rPr>
              <a:t>2</a:t>
            </a:r>
            <a:r>
              <a:rPr lang="en-GB" sz="5400" dirty="0">
                <a:solidFill>
                  <a:srgbClr val="FF0000"/>
                </a:solidFill>
              </a:rPr>
              <a:t> </a:t>
            </a:r>
            <a:r>
              <a:rPr lang="en-GB" sz="5400" dirty="0"/>
              <a:t>x</a:t>
            </a:r>
            <a:r>
              <a:rPr lang="en-GB" sz="5400" b="1" dirty="0">
                <a:solidFill>
                  <a:srgbClr val="FF0000"/>
                </a:solidFill>
              </a:rPr>
              <a:t> 3 </a:t>
            </a:r>
            <a:r>
              <a:rPr lang="en-GB" sz="5400" dirty="0"/>
              <a:t>x</a:t>
            </a:r>
            <a:r>
              <a:rPr lang="en-GB" sz="5400" dirty="0">
                <a:solidFill>
                  <a:srgbClr val="FF0000"/>
                </a:solidFill>
              </a:rPr>
              <a:t> </a:t>
            </a:r>
            <a:r>
              <a:rPr lang="en-GB" sz="5400" b="1" dirty="0">
                <a:solidFill>
                  <a:srgbClr val="FFC000"/>
                </a:solidFill>
              </a:rPr>
              <a:t>2</a:t>
            </a:r>
            <a:r>
              <a:rPr lang="en-GB" sz="5400" dirty="0">
                <a:solidFill>
                  <a:srgbClr val="FF0000"/>
                </a:solidFill>
              </a:rPr>
              <a:t> </a:t>
            </a:r>
            <a:r>
              <a:rPr lang="en-GB" sz="5400" dirty="0"/>
              <a:t>x </a:t>
            </a:r>
            <a:r>
              <a:rPr lang="en-GB" sz="5400" b="1" dirty="0">
                <a:solidFill>
                  <a:srgbClr val="FFC000"/>
                </a:solidFill>
              </a:rPr>
              <a:t>3</a:t>
            </a:r>
            <a:r>
              <a:rPr lang="en-GB" sz="5400" dirty="0">
                <a:solidFill>
                  <a:srgbClr val="FF0000"/>
                </a:solidFill>
              </a:rPr>
              <a:t> </a:t>
            </a:r>
            <a:r>
              <a:rPr lang="en-GB" sz="5400" dirty="0"/>
              <a:t>x</a:t>
            </a:r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b="1" dirty="0">
                <a:solidFill>
                  <a:srgbClr val="00B050"/>
                </a:solidFill>
              </a:rPr>
              <a:t>2</a:t>
            </a:r>
            <a:r>
              <a:rPr lang="en-GB" sz="5400" b="1" dirty="0">
                <a:solidFill>
                  <a:srgbClr val="FF0000"/>
                </a:solidFill>
              </a:rPr>
              <a:t> </a:t>
            </a:r>
            <a:r>
              <a:rPr lang="en-GB" sz="5400" dirty="0"/>
              <a:t>x</a:t>
            </a:r>
            <a:r>
              <a:rPr lang="en-GB" sz="5400" dirty="0">
                <a:solidFill>
                  <a:srgbClr val="FF0000"/>
                </a:solidFill>
              </a:rPr>
              <a:t> </a:t>
            </a:r>
            <a:r>
              <a:rPr lang="en-GB" sz="5400" b="1" dirty="0">
                <a:solidFill>
                  <a:srgbClr val="00B050"/>
                </a:solidFill>
              </a:rPr>
              <a:t>3</a:t>
            </a:r>
            <a:r>
              <a:rPr lang="en-GB" sz="5400" dirty="0">
                <a:solidFill>
                  <a:srgbClr val="FF0000"/>
                </a:solidFill>
              </a:rPr>
              <a:t> </a:t>
            </a:r>
            <a:r>
              <a:rPr lang="en-GB" sz="5400" dirty="0"/>
              <a:t>=</a:t>
            </a:r>
            <a:r>
              <a:rPr lang="en-GB" sz="5400" dirty="0">
                <a:solidFill>
                  <a:srgbClr val="FF0000"/>
                </a:solidFill>
              </a:rPr>
              <a:t> </a:t>
            </a:r>
            <a:r>
              <a:rPr lang="en-GB" sz="5400" dirty="0"/>
              <a:t>216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1192FB8-911F-D9E6-19DA-E5AFA42B0E80}"/>
                  </a:ext>
                </a:extLst>
              </p:cNvPr>
              <p:cNvSpPr txBox="1"/>
              <p:nvPr/>
            </p:nvSpPr>
            <p:spPr>
              <a:xfrm>
                <a:off x="5957456" y="2680782"/>
                <a:ext cx="3519054" cy="1496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80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216</m:t>
                        </m:r>
                      </m:e>
                    </m:rad>
                  </m:oMath>
                </a14:m>
                <a:r>
                  <a:rPr lang="en-GB" sz="8000" dirty="0"/>
                  <a:t> =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1192FB8-911F-D9E6-19DA-E5AFA42B0E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7456" y="2680782"/>
                <a:ext cx="3519054" cy="1496435"/>
              </a:xfrm>
              <a:prstGeom prst="rect">
                <a:avLst/>
              </a:prstGeom>
              <a:blipFill>
                <a:blip r:embed="rId2"/>
                <a:stretch>
                  <a:fillRect t="-9388" r="-10900" b="-33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D8C20FEA-55D8-AB51-1B88-7D5A7A15A00A}"/>
              </a:ext>
            </a:extLst>
          </p:cNvPr>
          <p:cNvSpPr txBox="1"/>
          <p:nvPr/>
        </p:nvSpPr>
        <p:spPr>
          <a:xfrm>
            <a:off x="9592887" y="2680782"/>
            <a:ext cx="92617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6</a:t>
            </a: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32AE10-2D66-7184-9158-2E5C36D3F9F8}"/>
              </a:ext>
            </a:extLst>
          </p:cNvPr>
          <p:cNvSpPr txBox="1"/>
          <p:nvPr/>
        </p:nvSpPr>
        <p:spPr>
          <a:xfrm>
            <a:off x="1845028" y="1175817"/>
            <a:ext cx="12181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216</a:t>
            </a:r>
            <a:endParaRPr lang="en-GB" sz="12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AEBF20C-7370-63D9-E1F6-90BCC0C45945}"/>
              </a:ext>
            </a:extLst>
          </p:cNvPr>
          <p:cNvCxnSpPr>
            <a:cxnSpLocks/>
          </p:cNvCxnSpPr>
          <p:nvPr/>
        </p:nvCxnSpPr>
        <p:spPr>
          <a:xfrm flipH="1">
            <a:off x="1733000" y="2029781"/>
            <a:ext cx="522445" cy="461397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5151F5F-C38D-42E7-C6D6-AC1E0C267E5D}"/>
              </a:ext>
            </a:extLst>
          </p:cNvPr>
          <p:cNvCxnSpPr>
            <a:cxnSpLocks/>
          </p:cNvCxnSpPr>
          <p:nvPr/>
        </p:nvCxnSpPr>
        <p:spPr>
          <a:xfrm>
            <a:off x="2530204" y="2013408"/>
            <a:ext cx="465374" cy="55161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BFE38E9-38B6-1C0F-DF82-B8FADCB0E0F4}"/>
              </a:ext>
            </a:extLst>
          </p:cNvPr>
          <p:cNvSpPr txBox="1"/>
          <p:nvPr/>
        </p:nvSpPr>
        <p:spPr>
          <a:xfrm>
            <a:off x="1528848" y="2491177"/>
            <a:ext cx="465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B8706E-F837-6ECF-035D-D08C44787567}"/>
              </a:ext>
            </a:extLst>
          </p:cNvPr>
          <p:cNvSpPr txBox="1"/>
          <p:nvPr/>
        </p:nvSpPr>
        <p:spPr>
          <a:xfrm>
            <a:off x="2413178" y="2530749"/>
            <a:ext cx="1054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108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8D24CF-7630-A3AA-823A-A2086F201317}"/>
              </a:ext>
            </a:extLst>
          </p:cNvPr>
          <p:cNvSpPr txBox="1"/>
          <p:nvPr/>
        </p:nvSpPr>
        <p:spPr>
          <a:xfrm>
            <a:off x="2073135" y="3620581"/>
            <a:ext cx="524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2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FF6CF9-7803-A928-72A2-20B7B490885B}"/>
              </a:ext>
            </a:extLst>
          </p:cNvPr>
          <p:cNvCxnSpPr>
            <a:cxnSpLocks/>
          </p:cNvCxnSpPr>
          <p:nvPr/>
        </p:nvCxnSpPr>
        <p:spPr>
          <a:xfrm flipH="1">
            <a:off x="2334061" y="3159184"/>
            <a:ext cx="522445" cy="461397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EE4A437-CE6C-D1B6-AD71-02C80E4F187C}"/>
              </a:ext>
            </a:extLst>
          </p:cNvPr>
          <p:cNvCxnSpPr>
            <a:cxnSpLocks/>
          </p:cNvCxnSpPr>
          <p:nvPr/>
        </p:nvCxnSpPr>
        <p:spPr>
          <a:xfrm>
            <a:off x="3131265" y="3142811"/>
            <a:ext cx="465374" cy="55161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63C7164-6305-A461-6CAE-CD1AB2BAB7D2}"/>
              </a:ext>
            </a:extLst>
          </p:cNvPr>
          <p:cNvSpPr txBox="1"/>
          <p:nvPr/>
        </p:nvSpPr>
        <p:spPr>
          <a:xfrm>
            <a:off x="3233686" y="3620581"/>
            <a:ext cx="680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54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50EB36-9F62-E477-C2B0-CF56D074A197}"/>
              </a:ext>
            </a:extLst>
          </p:cNvPr>
          <p:cNvSpPr txBox="1"/>
          <p:nvPr/>
        </p:nvSpPr>
        <p:spPr>
          <a:xfrm>
            <a:off x="2297781" y="4818206"/>
            <a:ext cx="524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9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E8F88A2-FE04-9B96-27A6-47415E772897}"/>
              </a:ext>
            </a:extLst>
          </p:cNvPr>
          <p:cNvCxnSpPr>
            <a:cxnSpLocks/>
          </p:cNvCxnSpPr>
          <p:nvPr/>
        </p:nvCxnSpPr>
        <p:spPr>
          <a:xfrm flipH="1">
            <a:off x="2716121" y="4266596"/>
            <a:ext cx="694118" cy="606759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8048384-527B-3059-036A-DD5055C559E3}"/>
              </a:ext>
            </a:extLst>
          </p:cNvPr>
          <p:cNvCxnSpPr>
            <a:cxnSpLocks/>
          </p:cNvCxnSpPr>
          <p:nvPr/>
        </p:nvCxnSpPr>
        <p:spPr>
          <a:xfrm>
            <a:off x="3684999" y="4250224"/>
            <a:ext cx="465374" cy="55161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D61406A-569B-2FA4-9BC2-39662C128C6B}"/>
              </a:ext>
            </a:extLst>
          </p:cNvPr>
          <p:cNvSpPr txBox="1"/>
          <p:nvPr/>
        </p:nvSpPr>
        <p:spPr>
          <a:xfrm>
            <a:off x="3940206" y="4727993"/>
            <a:ext cx="680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E4EB62-5778-08E0-5D4B-BF4CA2AB684B}"/>
              </a:ext>
            </a:extLst>
          </p:cNvPr>
          <p:cNvSpPr txBox="1"/>
          <p:nvPr/>
        </p:nvSpPr>
        <p:spPr>
          <a:xfrm>
            <a:off x="3389432" y="5852093"/>
            <a:ext cx="524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2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D49FE24-B525-FC37-18B7-592BE6BA8D66}"/>
              </a:ext>
            </a:extLst>
          </p:cNvPr>
          <p:cNvCxnSpPr>
            <a:cxnSpLocks/>
          </p:cNvCxnSpPr>
          <p:nvPr/>
        </p:nvCxnSpPr>
        <p:spPr>
          <a:xfrm flipH="1">
            <a:off x="3650357" y="5390696"/>
            <a:ext cx="522445" cy="461397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222F80A-E241-957A-E375-0579E80B0ADD}"/>
              </a:ext>
            </a:extLst>
          </p:cNvPr>
          <p:cNvCxnSpPr>
            <a:cxnSpLocks/>
          </p:cNvCxnSpPr>
          <p:nvPr/>
        </p:nvCxnSpPr>
        <p:spPr>
          <a:xfrm>
            <a:off x="4447562" y="5374324"/>
            <a:ext cx="465374" cy="55161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20F5453-AC9E-DD1F-BD09-75E4320CA280}"/>
              </a:ext>
            </a:extLst>
          </p:cNvPr>
          <p:cNvSpPr txBox="1"/>
          <p:nvPr/>
        </p:nvSpPr>
        <p:spPr>
          <a:xfrm>
            <a:off x="4549983" y="5852093"/>
            <a:ext cx="680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4EA834B-4D31-8613-4386-B89D4908BF86}"/>
              </a:ext>
            </a:extLst>
          </p:cNvPr>
          <p:cNvSpPr txBox="1"/>
          <p:nvPr/>
        </p:nvSpPr>
        <p:spPr>
          <a:xfrm>
            <a:off x="1615785" y="5868465"/>
            <a:ext cx="524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3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C1EFEAF-4B58-770B-CDAB-23A501D262C7}"/>
              </a:ext>
            </a:extLst>
          </p:cNvPr>
          <p:cNvCxnSpPr>
            <a:cxnSpLocks/>
          </p:cNvCxnSpPr>
          <p:nvPr/>
        </p:nvCxnSpPr>
        <p:spPr>
          <a:xfrm flipH="1">
            <a:off x="1876710" y="5407068"/>
            <a:ext cx="522445" cy="461397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D56ACA0-E08E-EBF5-A6AB-1B3B3513E561}"/>
              </a:ext>
            </a:extLst>
          </p:cNvPr>
          <p:cNvCxnSpPr>
            <a:cxnSpLocks/>
          </p:cNvCxnSpPr>
          <p:nvPr/>
        </p:nvCxnSpPr>
        <p:spPr>
          <a:xfrm>
            <a:off x="2673915" y="5390696"/>
            <a:ext cx="465374" cy="55161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DA7A15A-247C-B8A1-2D71-3922B6F97403}"/>
              </a:ext>
            </a:extLst>
          </p:cNvPr>
          <p:cNvSpPr txBox="1"/>
          <p:nvPr/>
        </p:nvSpPr>
        <p:spPr>
          <a:xfrm>
            <a:off x="2776336" y="5868465"/>
            <a:ext cx="680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3146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6" grpId="0"/>
      <p:bldP spid="9" grpId="0"/>
      <p:bldP spid="10" grpId="0"/>
      <p:bldP spid="13" grpId="0"/>
      <p:bldP spid="16" grpId="0"/>
      <p:bldP spid="2" grpId="0"/>
      <p:bldP spid="11" grpId="0"/>
      <p:bldP spid="19" grpId="0"/>
      <p:bldP spid="23" grpId="0"/>
      <p:bldP spid="24" grpId="0"/>
      <p:bldP spid="2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55321-4469-E1CE-2B65-C6A759B48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C8DB369-3705-4926-7114-BBC942D97B21}"/>
              </a:ext>
            </a:extLst>
          </p:cNvPr>
          <p:cNvSpPr txBox="1"/>
          <p:nvPr/>
        </p:nvSpPr>
        <p:spPr>
          <a:xfrm>
            <a:off x="222757" y="363897"/>
            <a:ext cx="117597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FF0000"/>
                </a:solidFill>
              </a:rPr>
              <a:t>2 </a:t>
            </a:r>
            <a:r>
              <a:rPr lang="en-GB" sz="6000" dirty="0"/>
              <a:t>x</a:t>
            </a:r>
            <a:r>
              <a:rPr lang="en-GB" sz="6000" dirty="0">
                <a:solidFill>
                  <a:srgbClr val="FF0000"/>
                </a:solidFill>
              </a:rPr>
              <a:t> 3 </a:t>
            </a:r>
            <a:r>
              <a:rPr lang="en-GB" sz="6000" dirty="0"/>
              <a:t>x </a:t>
            </a:r>
            <a:r>
              <a:rPr lang="en-GB" sz="6000" dirty="0">
                <a:solidFill>
                  <a:srgbClr val="FF0000"/>
                </a:solidFill>
              </a:rPr>
              <a:t>7</a:t>
            </a:r>
            <a:r>
              <a:rPr lang="en-GB" sz="6000" dirty="0"/>
              <a:t> x</a:t>
            </a:r>
            <a:r>
              <a:rPr lang="en-GB" sz="6000" dirty="0">
                <a:solidFill>
                  <a:srgbClr val="FF0000"/>
                </a:solidFill>
              </a:rPr>
              <a:t> </a:t>
            </a:r>
            <a:r>
              <a:rPr lang="en-GB" sz="6000" dirty="0">
                <a:solidFill>
                  <a:srgbClr val="FFC000"/>
                </a:solidFill>
              </a:rPr>
              <a:t>2</a:t>
            </a:r>
            <a:r>
              <a:rPr lang="en-GB" sz="6000" dirty="0">
                <a:solidFill>
                  <a:srgbClr val="FF0000"/>
                </a:solidFill>
              </a:rPr>
              <a:t> </a:t>
            </a:r>
            <a:r>
              <a:rPr lang="en-GB" sz="6000" dirty="0"/>
              <a:t>x </a:t>
            </a:r>
            <a:r>
              <a:rPr lang="en-GB" sz="6000" dirty="0">
                <a:solidFill>
                  <a:srgbClr val="FFC000"/>
                </a:solidFill>
              </a:rPr>
              <a:t>3</a:t>
            </a:r>
            <a:r>
              <a:rPr lang="en-GB" sz="6000" dirty="0">
                <a:solidFill>
                  <a:srgbClr val="FF0000"/>
                </a:solidFill>
              </a:rPr>
              <a:t> </a:t>
            </a:r>
            <a:r>
              <a:rPr lang="en-GB" sz="6000" dirty="0"/>
              <a:t>x </a:t>
            </a:r>
            <a:r>
              <a:rPr lang="en-GB" sz="6000" dirty="0">
                <a:solidFill>
                  <a:srgbClr val="FFC000"/>
                </a:solidFill>
              </a:rPr>
              <a:t>7</a:t>
            </a:r>
            <a:r>
              <a:rPr lang="en-GB" sz="6000" dirty="0"/>
              <a:t> x</a:t>
            </a:r>
            <a:r>
              <a:rPr lang="en-GB" sz="6000" dirty="0">
                <a:solidFill>
                  <a:srgbClr val="FF0000"/>
                </a:solidFill>
              </a:rPr>
              <a:t> </a:t>
            </a:r>
            <a:r>
              <a:rPr lang="en-GB" sz="6000" dirty="0">
                <a:solidFill>
                  <a:srgbClr val="00B050"/>
                </a:solidFill>
              </a:rPr>
              <a:t>2</a:t>
            </a:r>
            <a:r>
              <a:rPr lang="en-GB" sz="6000" dirty="0">
                <a:solidFill>
                  <a:srgbClr val="FF0000"/>
                </a:solidFill>
              </a:rPr>
              <a:t> </a:t>
            </a:r>
            <a:r>
              <a:rPr lang="en-GB" sz="6000" dirty="0"/>
              <a:t>x</a:t>
            </a:r>
            <a:r>
              <a:rPr lang="en-GB" sz="6000" dirty="0">
                <a:solidFill>
                  <a:srgbClr val="FF0000"/>
                </a:solidFill>
              </a:rPr>
              <a:t> </a:t>
            </a:r>
            <a:r>
              <a:rPr lang="en-GB" sz="6000" dirty="0">
                <a:solidFill>
                  <a:srgbClr val="00B050"/>
                </a:solidFill>
              </a:rPr>
              <a:t>3 x 7</a:t>
            </a:r>
            <a:r>
              <a:rPr lang="en-GB" sz="6000" dirty="0">
                <a:solidFill>
                  <a:srgbClr val="FF0000"/>
                </a:solidFill>
              </a:rPr>
              <a:t> </a:t>
            </a:r>
            <a:r>
              <a:rPr lang="en-GB" sz="6000" dirty="0"/>
              <a:t>=</a:t>
            </a:r>
            <a:r>
              <a:rPr lang="en-GB" sz="6000" dirty="0">
                <a:solidFill>
                  <a:srgbClr val="FF0000"/>
                </a:solidFill>
              </a:rPr>
              <a:t> </a:t>
            </a:r>
            <a:r>
              <a:rPr lang="en-GB" sz="6000" dirty="0"/>
              <a:t>74088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69379E6-9ACE-231B-DFD6-E99B79BC2B53}"/>
                  </a:ext>
                </a:extLst>
              </p:cNvPr>
              <p:cNvSpPr txBox="1"/>
              <p:nvPr/>
            </p:nvSpPr>
            <p:spPr>
              <a:xfrm>
                <a:off x="2964390" y="2924260"/>
                <a:ext cx="4682835" cy="14393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80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74088</m:t>
                        </m:r>
                      </m:e>
                    </m:rad>
                  </m:oMath>
                </a14:m>
                <a:r>
                  <a:rPr lang="en-GB" sz="8000" dirty="0"/>
                  <a:t> =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69379E6-9ACE-231B-DFD6-E99B79BC2B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4390" y="2924260"/>
                <a:ext cx="4682835" cy="1439368"/>
              </a:xfrm>
              <a:prstGeom prst="rect">
                <a:avLst/>
              </a:prstGeom>
              <a:blipFill>
                <a:blip r:embed="rId2"/>
                <a:stretch>
                  <a:fillRect t="-9746" r="-7552" b="-389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FFFC956-1CC3-C313-5C40-30FED94E1839}"/>
              </a:ext>
            </a:extLst>
          </p:cNvPr>
          <p:cNvSpPr txBox="1"/>
          <p:nvPr/>
        </p:nvSpPr>
        <p:spPr>
          <a:xfrm>
            <a:off x="7769146" y="2924260"/>
            <a:ext cx="145749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600" b="1" dirty="0">
                <a:latin typeface="Calibri" panose="020F0502020204030204"/>
              </a:rPr>
              <a:t>42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220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AC820-C9D4-CE20-7D94-99D6AD3B8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6C64935C-8D0D-BC0A-A752-49990EAF01FB}"/>
              </a:ext>
            </a:extLst>
          </p:cNvPr>
          <p:cNvSpPr txBox="1"/>
          <p:nvPr/>
        </p:nvSpPr>
        <p:spPr>
          <a:xfrm>
            <a:off x="260465" y="455939"/>
            <a:ext cx="117597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>
                <a:solidFill>
                  <a:srgbClr val="FF0000"/>
                </a:solidFill>
              </a:rPr>
              <a:t>5 </a:t>
            </a:r>
            <a:r>
              <a:rPr lang="en-GB" sz="8000" dirty="0"/>
              <a:t>x </a:t>
            </a:r>
            <a:r>
              <a:rPr lang="en-GB" sz="8000" dirty="0">
                <a:solidFill>
                  <a:srgbClr val="FF0000"/>
                </a:solidFill>
              </a:rPr>
              <a:t>7</a:t>
            </a:r>
            <a:r>
              <a:rPr lang="en-GB" sz="8000" dirty="0"/>
              <a:t> x</a:t>
            </a:r>
            <a:r>
              <a:rPr lang="en-GB" sz="8000" dirty="0">
                <a:solidFill>
                  <a:srgbClr val="FF0000"/>
                </a:solidFill>
              </a:rPr>
              <a:t> </a:t>
            </a:r>
            <a:r>
              <a:rPr lang="en-GB" sz="8000" dirty="0">
                <a:solidFill>
                  <a:srgbClr val="FFC000"/>
                </a:solidFill>
              </a:rPr>
              <a:t>5</a:t>
            </a:r>
            <a:r>
              <a:rPr lang="en-GB" sz="8000" dirty="0">
                <a:solidFill>
                  <a:srgbClr val="FF0000"/>
                </a:solidFill>
              </a:rPr>
              <a:t> </a:t>
            </a:r>
            <a:r>
              <a:rPr lang="en-GB" sz="8000" dirty="0"/>
              <a:t>x </a:t>
            </a:r>
            <a:r>
              <a:rPr lang="en-GB" sz="8000" dirty="0">
                <a:solidFill>
                  <a:srgbClr val="FFC000"/>
                </a:solidFill>
              </a:rPr>
              <a:t>7</a:t>
            </a:r>
            <a:r>
              <a:rPr lang="en-GB" sz="8000" dirty="0"/>
              <a:t> x</a:t>
            </a:r>
            <a:r>
              <a:rPr lang="en-GB" sz="8000" dirty="0">
                <a:solidFill>
                  <a:srgbClr val="FF0000"/>
                </a:solidFill>
              </a:rPr>
              <a:t> </a:t>
            </a:r>
            <a:r>
              <a:rPr lang="en-GB" sz="8000" dirty="0">
                <a:solidFill>
                  <a:srgbClr val="00B050"/>
                </a:solidFill>
              </a:rPr>
              <a:t>5</a:t>
            </a:r>
            <a:r>
              <a:rPr lang="en-GB" sz="8000" dirty="0">
                <a:solidFill>
                  <a:srgbClr val="FF0000"/>
                </a:solidFill>
              </a:rPr>
              <a:t> </a:t>
            </a:r>
            <a:r>
              <a:rPr lang="en-GB" sz="8000" dirty="0"/>
              <a:t>x</a:t>
            </a:r>
            <a:r>
              <a:rPr lang="en-GB" sz="8000" dirty="0">
                <a:solidFill>
                  <a:srgbClr val="00B050"/>
                </a:solidFill>
              </a:rPr>
              <a:t> 7</a:t>
            </a:r>
            <a:r>
              <a:rPr lang="en-GB" sz="8000" dirty="0">
                <a:solidFill>
                  <a:srgbClr val="FF0000"/>
                </a:solidFill>
              </a:rPr>
              <a:t> </a:t>
            </a:r>
            <a:r>
              <a:rPr lang="en-GB" sz="8000" dirty="0"/>
              <a:t>=</a:t>
            </a:r>
            <a:r>
              <a:rPr lang="en-GB" sz="8000" dirty="0">
                <a:solidFill>
                  <a:srgbClr val="FF0000"/>
                </a:solidFill>
              </a:rPr>
              <a:t> </a:t>
            </a:r>
            <a:r>
              <a:rPr lang="en-GB" sz="8000" dirty="0"/>
              <a:t>42875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CEF8D48-10B0-C86B-2C5B-09571DB4D5E1}"/>
                  </a:ext>
                </a:extLst>
              </p:cNvPr>
              <p:cNvSpPr txBox="1"/>
              <p:nvPr/>
            </p:nvSpPr>
            <p:spPr>
              <a:xfrm>
                <a:off x="3041253" y="3333993"/>
                <a:ext cx="4682835" cy="1496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80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42875</m:t>
                        </m:r>
                      </m:e>
                    </m:rad>
                  </m:oMath>
                </a14:m>
                <a:r>
                  <a:rPr lang="en-GB" sz="8000" dirty="0"/>
                  <a:t> =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CEF8D48-10B0-C86B-2C5B-09571DB4D5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1253" y="3333993"/>
                <a:ext cx="4682835" cy="1496435"/>
              </a:xfrm>
              <a:prstGeom prst="rect">
                <a:avLst/>
              </a:prstGeom>
              <a:blipFill>
                <a:blip r:embed="rId2"/>
                <a:stretch>
                  <a:fillRect t="-8571" r="-7422" b="-346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2391F3B8-20B0-5E7A-7CAB-8ABA190C43E5}"/>
              </a:ext>
            </a:extLst>
          </p:cNvPr>
          <p:cNvSpPr txBox="1"/>
          <p:nvPr/>
        </p:nvSpPr>
        <p:spPr>
          <a:xfrm>
            <a:off x="7724088" y="3297380"/>
            <a:ext cx="145749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600" b="1" dirty="0">
                <a:latin typeface="Calibri" panose="020F0502020204030204"/>
              </a:rPr>
              <a:t>35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5424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CFD0D-EBF4-805C-70B3-F8E69B929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17D48A43-8798-A18E-A127-3A5B1362DD7E}"/>
              </a:ext>
            </a:extLst>
          </p:cNvPr>
          <p:cNvSpPr txBox="1"/>
          <p:nvPr/>
        </p:nvSpPr>
        <p:spPr>
          <a:xfrm>
            <a:off x="260465" y="455939"/>
            <a:ext cx="117597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</a:rPr>
              <a:t>2 </a:t>
            </a:r>
            <a:r>
              <a:rPr lang="en-GB" sz="6600" dirty="0"/>
              <a:t>x </a:t>
            </a:r>
            <a:r>
              <a:rPr lang="en-GB" sz="6600" dirty="0">
                <a:solidFill>
                  <a:srgbClr val="FF0000"/>
                </a:solidFill>
              </a:rPr>
              <a:t>3 </a:t>
            </a:r>
            <a:r>
              <a:rPr lang="en-GB" sz="6600" dirty="0"/>
              <a:t>x</a:t>
            </a:r>
            <a:r>
              <a:rPr lang="en-GB" sz="6600" dirty="0">
                <a:solidFill>
                  <a:srgbClr val="FF0000"/>
                </a:solidFill>
              </a:rPr>
              <a:t> 3</a:t>
            </a:r>
            <a:r>
              <a:rPr lang="en-GB" sz="6600" dirty="0"/>
              <a:t> x</a:t>
            </a:r>
            <a:r>
              <a:rPr lang="en-GB" sz="6600" dirty="0">
                <a:solidFill>
                  <a:srgbClr val="FF0000"/>
                </a:solidFill>
              </a:rPr>
              <a:t> </a:t>
            </a:r>
            <a:r>
              <a:rPr lang="en-GB" sz="6600" dirty="0">
                <a:solidFill>
                  <a:srgbClr val="FFC000"/>
                </a:solidFill>
              </a:rPr>
              <a:t>2</a:t>
            </a:r>
            <a:r>
              <a:rPr lang="en-GB" sz="6600" dirty="0">
                <a:solidFill>
                  <a:srgbClr val="FF0000"/>
                </a:solidFill>
              </a:rPr>
              <a:t> </a:t>
            </a:r>
            <a:r>
              <a:rPr lang="en-GB" sz="6600" dirty="0"/>
              <a:t>x </a:t>
            </a:r>
            <a:r>
              <a:rPr lang="en-GB" sz="6600" dirty="0">
                <a:solidFill>
                  <a:srgbClr val="FFC000"/>
                </a:solidFill>
              </a:rPr>
              <a:t>9</a:t>
            </a:r>
            <a:r>
              <a:rPr lang="en-GB" sz="6600" dirty="0"/>
              <a:t> x</a:t>
            </a:r>
            <a:r>
              <a:rPr lang="en-GB" sz="6600" dirty="0">
                <a:solidFill>
                  <a:srgbClr val="FF0000"/>
                </a:solidFill>
              </a:rPr>
              <a:t> </a:t>
            </a:r>
            <a:r>
              <a:rPr lang="en-GB" sz="6600" dirty="0">
                <a:solidFill>
                  <a:srgbClr val="00B050"/>
                </a:solidFill>
              </a:rPr>
              <a:t>2</a:t>
            </a:r>
            <a:r>
              <a:rPr lang="en-GB" sz="6600" dirty="0">
                <a:solidFill>
                  <a:srgbClr val="FF0000"/>
                </a:solidFill>
              </a:rPr>
              <a:t> </a:t>
            </a:r>
            <a:r>
              <a:rPr lang="en-GB" sz="6600" dirty="0"/>
              <a:t>x</a:t>
            </a:r>
            <a:r>
              <a:rPr lang="en-GB" sz="6600" dirty="0">
                <a:solidFill>
                  <a:srgbClr val="00B050"/>
                </a:solidFill>
              </a:rPr>
              <a:t> 9</a:t>
            </a:r>
            <a:r>
              <a:rPr lang="en-GB" sz="6600" dirty="0">
                <a:solidFill>
                  <a:srgbClr val="FF0000"/>
                </a:solidFill>
              </a:rPr>
              <a:t> </a:t>
            </a:r>
            <a:r>
              <a:rPr lang="en-GB" sz="6600" dirty="0"/>
              <a:t>=</a:t>
            </a:r>
            <a:r>
              <a:rPr lang="en-GB" sz="6600" dirty="0">
                <a:solidFill>
                  <a:srgbClr val="FF0000"/>
                </a:solidFill>
              </a:rPr>
              <a:t> </a:t>
            </a:r>
            <a:r>
              <a:rPr lang="en-GB" sz="6600" dirty="0"/>
              <a:t>5832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C152570-D8BC-B0B6-E5F0-FF19E1230C0F}"/>
                  </a:ext>
                </a:extLst>
              </p:cNvPr>
              <p:cNvSpPr txBox="1"/>
              <p:nvPr/>
            </p:nvSpPr>
            <p:spPr>
              <a:xfrm>
                <a:off x="2944515" y="2939572"/>
                <a:ext cx="4075164" cy="1496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80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5832</m:t>
                        </m:r>
                      </m:e>
                    </m:rad>
                  </m:oMath>
                </a14:m>
                <a:r>
                  <a:rPr lang="en-GB" sz="8000" dirty="0"/>
                  <a:t> =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C152570-D8BC-B0B6-E5F0-FF19E1230C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515" y="2939572"/>
                <a:ext cx="4075164" cy="1496435"/>
              </a:xfrm>
              <a:prstGeom prst="rect">
                <a:avLst/>
              </a:prstGeom>
              <a:blipFill>
                <a:blip r:embed="rId2"/>
                <a:stretch>
                  <a:fillRect t="-8537" r="-9567" b="-341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E019AA7D-9E58-9857-0F45-0D1BD8047CBA}"/>
              </a:ext>
            </a:extLst>
          </p:cNvPr>
          <p:cNvSpPr txBox="1"/>
          <p:nvPr/>
        </p:nvSpPr>
        <p:spPr>
          <a:xfrm>
            <a:off x="7209904" y="2939572"/>
            <a:ext cx="145749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600" b="1" dirty="0">
                <a:latin typeface="Calibri" panose="020F0502020204030204"/>
              </a:rPr>
              <a:t>18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4943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E5022-A9E0-AC80-0158-10ED6947B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0BE20600-84A0-0494-EA61-93E03C4D162F}"/>
              </a:ext>
            </a:extLst>
          </p:cNvPr>
          <p:cNvSpPr txBox="1"/>
          <p:nvPr/>
        </p:nvSpPr>
        <p:spPr>
          <a:xfrm>
            <a:off x="260465" y="455939"/>
            <a:ext cx="117597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>
                <a:solidFill>
                  <a:srgbClr val="FF0000"/>
                </a:solidFill>
              </a:rPr>
              <a:t>27 </a:t>
            </a:r>
            <a:r>
              <a:rPr lang="en-GB" sz="8000" dirty="0"/>
              <a:t>x </a:t>
            </a:r>
            <a:r>
              <a:rPr lang="en-GB" sz="8000" dirty="0">
                <a:solidFill>
                  <a:srgbClr val="FFC000"/>
                </a:solidFill>
              </a:rPr>
              <a:t>8 </a:t>
            </a:r>
            <a:r>
              <a:rPr lang="en-GB" sz="8000" dirty="0"/>
              <a:t>=</a:t>
            </a:r>
            <a:r>
              <a:rPr lang="en-GB" sz="8000" dirty="0">
                <a:solidFill>
                  <a:srgbClr val="FF0000"/>
                </a:solidFill>
              </a:rPr>
              <a:t> </a:t>
            </a:r>
            <a:r>
              <a:rPr lang="en-GB" sz="8000" dirty="0"/>
              <a:t>216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41925-749B-4020-70FA-159F36037070}"/>
                  </a:ext>
                </a:extLst>
              </p:cNvPr>
              <p:cNvSpPr txBox="1"/>
              <p:nvPr/>
            </p:nvSpPr>
            <p:spPr>
              <a:xfrm>
                <a:off x="3756872" y="3102081"/>
                <a:ext cx="3637842" cy="1496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80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216</m:t>
                        </m:r>
                      </m:e>
                    </m:rad>
                  </m:oMath>
                </a14:m>
                <a:r>
                  <a:rPr lang="en-GB" sz="8000" dirty="0"/>
                  <a:t> =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41925-749B-4020-70FA-159F360370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6872" y="3102081"/>
                <a:ext cx="3637842" cy="1496435"/>
              </a:xfrm>
              <a:prstGeom prst="rect">
                <a:avLst/>
              </a:prstGeom>
              <a:blipFill>
                <a:blip r:embed="rId2"/>
                <a:stretch>
                  <a:fillRect t="-9388" r="-7370" b="-33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684F276-8342-814A-7053-508AE11712EE}"/>
              </a:ext>
            </a:extLst>
          </p:cNvPr>
          <p:cNvSpPr txBox="1"/>
          <p:nvPr/>
        </p:nvSpPr>
        <p:spPr>
          <a:xfrm>
            <a:off x="7394714" y="3028856"/>
            <a:ext cx="79043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600" b="1" dirty="0">
                <a:latin typeface="Calibri" panose="020F0502020204030204"/>
              </a:rPr>
              <a:t>6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4342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2E634-CC2B-00D0-92BC-9E6455814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76A2E2E3-88AE-1174-4379-BC6B9C9D0C45}"/>
              </a:ext>
            </a:extLst>
          </p:cNvPr>
          <p:cNvSpPr txBox="1"/>
          <p:nvPr/>
        </p:nvSpPr>
        <p:spPr>
          <a:xfrm>
            <a:off x="260465" y="455939"/>
            <a:ext cx="117597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</a:rPr>
              <a:t>64 </a:t>
            </a:r>
            <a:r>
              <a:rPr lang="en-GB" sz="6600" dirty="0"/>
              <a:t>x </a:t>
            </a:r>
            <a:r>
              <a:rPr lang="en-GB" sz="6600" dirty="0">
                <a:solidFill>
                  <a:srgbClr val="FFC000"/>
                </a:solidFill>
              </a:rPr>
              <a:t>27</a:t>
            </a:r>
            <a:r>
              <a:rPr lang="en-GB" sz="6600" dirty="0"/>
              <a:t> = 1728</a:t>
            </a:r>
            <a:r>
              <a:rPr lang="en-GB" sz="6600" dirty="0">
                <a:solidFill>
                  <a:srgbClr val="FF0000"/>
                </a:solidFill>
              </a:rPr>
              <a:t> </a:t>
            </a:r>
            <a:endParaRPr lang="en-GB" sz="6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9DFE1C8-9FC2-A815-1257-3F7B90E90438}"/>
                  </a:ext>
                </a:extLst>
              </p:cNvPr>
              <p:cNvSpPr txBox="1"/>
              <p:nvPr/>
            </p:nvSpPr>
            <p:spPr>
              <a:xfrm>
                <a:off x="3233410" y="3353872"/>
                <a:ext cx="4682835" cy="1496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80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1728</m:t>
                        </m:r>
                      </m:e>
                    </m:rad>
                  </m:oMath>
                </a14:m>
                <a:r>
                  <a:rPr lang="en-GB" sz="8000" dirty="0"/>
                  <a:t> =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9DFE1C8-9FC2-A815-1257-3F7B90E904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3410" y="3353872"/>
                <a:ext cx="4682835" cy="1496435"/>
              </a:xfrm>
              <a:prstGeom prst="rect">
                <a:avLst/>
              </a:prstGeom>
              <a:blipFill>
                <a:blip r:embed="rId2"/>
                <a:stretch>
                  <a:fillRect t="-9350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E39CB037-D9B0-00F3-71E1-389229329C21}"/>
              </a:ext>
            </a:extLst>
          </p:cNvPr>
          <p:cNvSpPr txBox="1"/>
          <p:nvPr/>
        </p:nvSpPr>
        <p:spPr>
          <a:xfrm>
            <a:off x="7428565" y="3317259"/>
            <a:ext cx="145749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600" b="1" dirty="0">
                <a:latin typeface="Calibri" panose="020F0502020204030204"/>
              </a:rPr>
              <a:t>12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8556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51711" y="913658"/>
                <a:ext cx="3081251" cy="847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4800" b="1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4800" b="1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𝐒𝐪𝐮𝐚𝐫𝐞𝐝</m:t>
                          </m:r>
                        </m:e>
                        <m:sup>
                          <m:r>
                            <a:rPr lang="en-GB" sz="4800" b="1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4800" b="1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711" y="913658"/>
                <a:ext cx="3081251" cy="8477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333106" y="2320502"/>
            <a:ext cx="101831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/>
              <a:t>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47214" y="2427180"/>
            <a:ext cx="188421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/>
              <a:t>64</a:t>
            </a:r>
          </a:p>
        </p:txBody>
      </p:sp>
      <p:sp>
        <p:nvSpPr>
          <p:cNvPr id="7" name="Arc 6"/>
          <p:cNvSpPr/>
          <p:nvPr/>
        </p:nvSpPr>
        <p:spPr>
          <a:xfrm>
            <a:off x="3135284" y="1793334"/>
            <a:ext cx="5514109" cy="1267691"/>
          </a:xfrm>
          <a:prstGeom prst="arc">
            <a:avLst>
              <a:gd name="adj1" fmla="val 10812076"/>
              <a:gd name="adj2" fmla="val 0"/>
            </a:avLst>
          </a:prstGeom>
          <a:ln w="762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c 7"/>
          <p:cNvSpPr/>
          <p:nvPr/>
        </p:nvSpPr>
        <p:spPr>
          <a:xfrm rot="10800000">
            <a:off x="3135283" y="3494680"/>
            <a:ext cx="5514109" cy="1267691"/>
          </a:xfrm>
          <a:prstGeom prst="arc">
            <a:avLst>
              <a:gd name="adj1" fmla="val 10812076"/>
              <a:gd name="adj2" fmla="val 0"/>
            </a:avLst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64530" y="5036982"/>
                <a:ext cx="4355372" cy="8944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4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4800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𝐒𝐪𝐮𝐚𝐫𝐞</m:t>
                          </m:r>
                          <m:r>
                            <a:rPr lang="en-GB" sz="4800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4800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𝐫𝐨𝐨𝐭</m:t>
                          </m:r>
                        </m:e>
                      </m:rad>
                    </m:oMath>
                  </m:oMathPara>
                </a14:m>
                <a:endParaRPr lang="en-GB" sz="4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530" y="5036982"/>
                <a:ext cx="4355372" cy="8944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2780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82117" y="1778594"/>
                <a:ext cx="5260176" cy="217162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3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3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GB" sz="13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3800" b="0" i="1" smtClean="0"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en-GB" sz="13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117" y="1778594"/>
                <a:ext cx="5260176" cy="21716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65760" y="366485"/>
            <a:ext cx="116045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What have they done wrong?</a:t>
            </a:r>
          </a:p>
        </p:txBody>
      </p:sp>
      <p:pic>
        <p:nvPicPr>
          <p:cNvPr id="1028" name="Picture 4" descr="Image result for wrong tic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7247" y="2253722"/>
            <a:ext cx="1352134" cy="1304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4772" y="4732713"/>
            <a:ext cx="106292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Multiplied instead of squared.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210159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1368" y="1021963"/>
            <a:ext cx="6357519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GB" sz="115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 + 6</a:t>
            </a:r>
            <a:r>
              <a:rPr lang="en-GB" sz="115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</a:p>
        </p:txBody>
      </p:sp>
      <p:sp>
        <p:nvSpPr>
          <p:cNvPr id="5" name="Rectangle 4"/>
          <p:cNvSpPr/>
          <p:nvPr/>
        </p:nvSpPr>
        <p:spPr>
          <a:xfrm>
            <a:off x="1434300" y="3835652"/>
            <a:ext cx="682955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(3 + 6)</a:t>
            </a:r>
            <a:r>
              <a:rPr lang="en-GB" sz="115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r>
              <a:rPr lang="en-GB" sz="11500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GB" sz="115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53022" y="1021963"/>
            <a:ext cx="237189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45</a:t>
            </a:r>
          </a:p>
        </p:txBody>
      </p:sp>
      <p:sp>
        <p:nvSpPr>
          <p:cNvPr id="7" name="Rectangle 6"/>
          <p:cNvSpPr/>
          <p:nvPr/>
        </p:nvSpPr>
        <p:spPr>
          <a:xfrm>
            <a:off x="8320218" y="3835652"/>
            <a:ext cx="236440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/>
            <a:r>
              <a:rPr lang="en-GB" sz="11500" dirty="0">
                <a:solidFill>
                  <a:srgbClr val="000000"/>
                </a:solidFill>
                <a:latin typeface="Arial" panose="020B0604020202020204" pitchFamily="34" charset="0"/>
              </a:rPr>
              <a:t>81</a:t>
            </a:r>
          </a:p>
        </p:txBody>
      </p:sp>
    </p:spTree>
    <p:extLst>
      <p:ext uri="{BB962C8B-B14F-4D97-AF65-F5344CB8AC3E}">
        <p14:creationId xmlns:p14="http://schemas.microsoft.com/office/powerpoint/2010/main" val="405391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77935" y="120102"/>
            <a:ext cx="780842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Maths = Money</a:t>
            </a:r>
            <a:r>
              <a:rPr lang="en-GB" sz="8800" dirty="0"/>
              <a:t> </a:t>
            </a:r>
          </a:p>
        </p:txBody>
      </p:sp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37"/>
          <a:stretch/>
        </p:blipFill>
        <p:spPr>
          <a:xfrm>
            <a:off x="3440405" y="1240787"/>
            <a:ext cx="5177121" cy="485420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19200" y="5746865"/>
            <a:ext cx="10086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Click the sign above to watch the video.</a:t>
            </a:r>
          </a:p>
        </p:txBody>
      </p:sp>
    </p:spTree>
    <p:extLst>
      <p:ext uri="{BB962C8B-B14F-4D97-AF65-F5344CB8AC3E}">
        <p14:creationId xmlns:p14="http://schemas.microsoft.com/office/powerpoint/2010/main" val="3345625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52" y="200201"/>
            <a:ext cx="2412927" cy="241292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59476" y="3866758"/>
            <a:ext cx="1087304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All whole numbers can be made from </a:t>
            </a:r>
          </a:p>
          <a:p>
            <a:pPr algn="ctr" fontAlgn="ctr"/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the </a:t>
            </a:r>
            <a:r>
              <a:rPr 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sum of squared numbers </a:t>
            </a:r>
          </a:p>
          <a:p>
            <a:pPr algn="ctr" fontAlgn="ctr"/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and</a:t>
            </a:r>
          </a:p>
          <a:p>
            <a:pPr lvl="0" algn="ctr" fontAlgn="ctr"/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using </a:t>
            </a:r>
            <a:r>
              <a:rPr 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no more than four </a:t>
            </a:r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square numbers.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71403" y="105533"/>
            <a:ext cx="92659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latin typeface="arial" panose="020B0604020202020204" pitchFamily="34" charset="0"/>
              </a:rPr>
              <a:t>Joseph-Louis Lagrange</a:t>
            </a:r>
          </a:p>
          <a:p>
            <a:pPr algn="ctr"/>
            <a:r>
              <a:rPr lang="en-GB" sz="2800" b="1" dirty="0">
                <a:latin typeface="arial" panose="020B0604020202020204" pitchFamily="34" charset="0"/>
              </a:rPr>
              <a:t>Born: </a:t>
            </a:r>
            <a:r>
              <a:rPr lang="en-GB" sz="2800" dirty="0">
                <a:latin typeface="arial" panose="020B0604020202020204" pitchFamily="34" charset="0"/>
              </a:rPr>
              <a:t>Turin, Italy</a:t>
            </a:r>
          </a:p>
          <a:p>
            <a:pPr algn="ctr"/>
            <a:r>
              <a:rPr lang="en-GB" sz="2800" b="1" dirty="0">
                <a:latin typeface="arial" panose="020B0604020202020204" pitchFamily="34" charset="0"/>
              </a:rPr>
              <a:t>Dates: </a:t>
            </a:r>
            <a:r>
              <a:rPr lang="en-GB" sz="2800" dirty="0">
                <a:latin typeface="arial" panose="020B0604020202020204" pitchFamily="34" charset="0"/>
              </a:rPr>
              <a:t>1736 – 1813</a:t>
            </a:r>
          </a:p>
          <a:p>
            <a:pPr lvl="0" algn="ctr"/>
            <a:r>
              <a:rPr lang="en-US" sz="3200" b="1" dirty="0">
                <a:solidFill>
                  <a:srgbClr val="222222"/>
                </a:solidFill>
              </a:rPr>
              <a:t>Interesting Facts: </a:t>
            </a:r>
            <a:r>
              <a:rPr lang="en-US" sz="3200" dirty="0">
                <a:solidFill>
                  <a:srgbClr val="222222"/>
                </a:solidFill>
              </a:rPr>
              <a:t>He made major contributions to the development of physics, mechanics, calculus, algebra, number theory, and group theory.</a:t>
            </a:r>
            <a:r>
              <a:rPr lang="en-US" sz="3200" dirty="0">
                <a:solidFill>
                  <a:prstClr val="black"/>
                </a:solidFill>
              </a:rPr>
              <a:t> He was largely </a:t>
            </a:r>
          </a:p>
          <a:p>
            <a:pPr lvl="0" algn="ctr"/>
            <a:r>
              <a:rPr lang="en-US" sz="3200" dirty="0">
                <a:solidFill>
                  <a:prstClr val="black"/>
                </a:solidFill>
              </a:rPr>
              <a:t>self-taught and did not obtain a university degree.</a:t>
            </a:r>
            <a:endParaRPr lang="en-GB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43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94064" y="403121"/>
            <a:ext cx="96815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All whole numbers could be made from </a:t>
            </a:r>
          </a:p>
          <a:p>
            <a:pPr algn="ctr" fontAlgn="ctr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the 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</a:rPr>
              <a:t>sum of squared numbers </a:t>
            </a:r>
          </a:p>
          <a:p>
            <a:pPr algn="ctr" fontAlgn="ctr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and</a:t>
            </a:r>
          </a:p>
          <a:p>
            <a:pPr lvl="0" algn="ctr" fontAlgn="ctr"/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using </a:t>
            </a:r>
            <a:r>
              <a:rPr lang="en-US" sz="3600" b="1" dirty="0">
                <a:solidFill>
                  <a:srgbClr val="000000"/>
                </a:solidFill>
                <a:latin typeface="Arial" panose="020B0604020202020204" pitchFamily="34" charset="0"/>
              </a:rPr>
              <a:t>no more than four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square numbers.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302" y="441109"/>
            <a:ext cx="2232348" cy="2232348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864923"/>
              </p:ext>
            </p:extLst>
          </p:nvPr>
        </p:nvGraphicFramePr>
        <p:xfrm>
          <a:off x="454260" y="3749605"/>
          <a:ext cx="11056095" cy="1686476"/>
        </p:xfrm>
        <a:graphic>
          <a:graphicData uri="http://schemas.openxmlformats.org/drawingml/2006/table">
            <a:tbl>
              <a:tblPr/>
              <a:tblGrid>
                <a:gridCol w="1228455">
                  <a:extLst>
                    <a:ext uri="{9D8B030D-6E8A-4147-A177-3AD203B41FA5}">
                      <a16:colId xmlns:a16="http://schemas.microsoft.com/office/drawing/2014/main" val="434884613"/>
                    </a:ext>
                  </a:extLst>
                </a:gridCol>
                <a:gridCol w="1228455">
                  <a:extLst>
                    <a:ext uri="{9D8B030D-6E8A-4147-A177-3AD203B41FA5}">
                      <a16:colId xmlns:a16="http://schemas.microsoft.com/office/drawing/2014/main" val="413411998"/>
                    </a:ext>
                  </a:extLst>
                </a:gridCol>
                <a:gridCol w="1228455">
                  <a:extLst>
                    <a:ext uri="{9D8B030D-6E8A-4147-A177-3AD203B41FA5}">
                      <a16:colId xmlns:a16="http://schemas.microsoft.com/office/drawing/2014/main" val="346811063"/>
                    </a:ext>
                  </a:extLst>
                </a:gridCol>
                <a:gridCol w="1228455">
                  <a:extLst>
                    <a:ext uri="{9D8B030D-6E8A-4147-A177-3AD203B41FA5}">
                      <a16:colId xmlns:a16="http://schemas.microsoft.com/office/drawing/2014/main" val="304417863"/>
                    </a:ext>
                  </a:extLst>
                </a:gridCol>
                <a:gridCol w="1228455">
                  <a:extLst>
                    <a:ext uri="{9D8B030D-6E8A-4147-A177-3AD203B41FA5}">
                      <a16:colId xmlns:a16="http://schemas.microsoft.com/office/drawing/2014/main" val="579352551"/>
                    </a:ext>
                  </a:extLst>
                </a:gridCol>
                <a:gridCol w="1228455">
                  <a:extLst>
                    <a:ext uri="{9D8B030D-6E8A-4147-A177-3AD203B41FA5}">
                      <a16:colId xmlns:a16="http://schemas.microsoft.com/office/drawing/2014/main" val="2116747798"/>
                    </a:ext>
                  </a:extLst>
                </a:gridCol>
                <a:gridCol w="1228455">
                  <a:extLst>
                    <a:ext uri="{9D8B030D-6E8A-4147-A177-3AD203B41FA5}">
                      <a16:colId xmlns:a16="http://schemas.microsoft.com/office/drawing/2014/main" val="2657443093"/>
                    </a:ext>
                  </a:extLst>
                </a:gridCol>
                <a:gridCol w="1228455">
                  <a:extLst>
                    <a:ext uri="{9D8B030D-6E8A-4147-A177-3AD203B41FA5}">
                      <a16:colId xmlns:a16="http://schemas.microsoft.com/office/drawing/2014/main" val="2159366815"/>
                    </a:ext>
                  </a:extLst>
                </a:gridCol>
                <a:gridCol w="1228455">
                  <a:extLst>
                    <a:ext uri="{9D8B030D-6E8A-4147-A177-3AD203B41FA5}">
                      <a16:colId xmlns:a16="http://schemas.microsoft.com/office/drawing/2014/main" val="1234961179"/>
                    </a:ext>
                  </a:extLst>
                </a:gridCol>
              </a:tblGrid>
              <a:tr h="168647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159887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903913" y="3931123"/>
            <a:ext cx="12302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81109" y="3888594"/>
            <a:ext cx="12027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41674" y="3888594"/>
            <a:ext cx="12081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7157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827</Words>
  <Application>Microsoft Office PowerPoint</Application>
  <PresentationFormat>Widescreen</PresentationFormat>
  <Paragraphs>429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arial</vt:lpstr>
      <vt:lpstr>Calibri</vt:lpstr>
      <vt:lpstr>Calibri Light</vt:lpstr>
      <vt:lpstr>Cambria Math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Which one of these is the odd one out?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27</cp:revision>
  <dcterms:created xsi:type="dcterms:W3CDTF">2016-02-23T03:34:53Z</dcterms:created>
  <dcterms:modified xsi:type="dcterms:W3CDTF">2025-09-15T04:43:58Z</dcterms:modified>
</cp:coreProperties>
</file>