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5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9E47"/>
                </a:solidFill>
              </a:rPr>
              <a:t>GOLD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5424e57f-cb14-42a7-8d2c-0b038d2e32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88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980651" y="2815028"/>
            <a:ext cx="1602071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168460" y="3735511"/>
            <a:ext cx="60795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180 ÷ 12 = 15˚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15˚per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one section </a:t>
            </a:r>
            <a:endParaRPr lang="en-US" sz="28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Therefore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5 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sections = 15 x 5 = 75˚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1ee2f378-7874-418a-b17b-56e1ede47a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24520" y="2738754"/>
            <a:ext cx="1162130" cy="6902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6d3f23fd-3032-4a77-bb20-48a8f80d1b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74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072331" y="2027816"/>
            <a:ext cx="1509603" cy="63349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125840" y="2873246"/>
            <a:ext cx="8180445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1800 ÷ 12 = 150 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The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product of Mary's age on her last birthday </a:t>
            </a:r>
            <a:endParaRPr lang="en-US" sz="28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and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her age now must be 150. </a:t>
            </a:r>
            <a:endParaRPr lang="en-US" sz="28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The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product of 12 times 12 is closest to 150.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963e246c-c18f-4073-87e6-f92fc953f7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8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37204" y="2514579"/>
            <a:ext cx="2077946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910687" y="3487052"/>
                <a:ext cx="8277527" cy="1088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srgbClr val="00B050"/>
                    </a:solidFill>
                  </a:rPr>
                  <a:t>(</a:t>
                </a:r>
                <a:r>
                  <a:rPr lang="en-US" sz="3200" b="1" dirty="0">
                    <a:solidFill>
                      <a:srgbClr val="00B050"/>
                    </a:solidFill>
                  </a:rPr>
                  <a:t>1+2x+2y+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B050"/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B050"/>
                    </a:solidFill>
                  </a:rPr>
                  <a:t>+</a:t>
                </a:r>
                <a:r>
                  <a:rPr lang="en-US" sz="3200" b="1" dirty="0">
                    <a:solidFill>
                      <a:srgbClr val="00B050"/>
                    </a:solidFill>
                  </a:rPr>
                  <a:t>2xy</a:t>
                </a:r>
                <a:r>
                  <a:rPr lang="en-US" sz="3200" b="1" dirty="0" smtClean="0">
                    <a:solidFill>
                      <a:srgbClr val="00B050"/>
                    </a:solidFill>
                  </a:rPr>
                  <a:t>) - (1-2x-2y+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B050"/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B050"/>
                    </a:solidFill>
                  </a:rPr>
                  <a:t>+2xy</a:t>
                </a:r>
                <a:r>
                  <a:rPr lang="en-US" sz="3200" b="1" dirty="0">
                    <a:solidFill>
                      <a:srgbClr val="00B050"/>
                    </a:solidFill>
                  </a:rPr>
                  <a:t>) </a:t>
                </a:r>
                <a:endParaRPr lang="en-US" sz="3200" b="1" dirty="0" smtClean="0">
                  <a:solidFill>
                    <a:srgbClr val="00B050"/>
                  </a:solidFill>
                </a:endParaRPr>
              </a:p>
              <a:p>
                <a:pPr algn="ctr"/>
                <a:r>
                  <a:rPr lang="en-US" sz="3200" b="1" dirty="0" smtClean="0">
                    <a:solidFill>
                      <a:srgbClr val="00B050"/>
                    </a:solidFill>
                  </a:rPr>
                  <a:t>which </a:t>
                </a:r>
                <a:r>
                  <a:rPr lang="en-US" sz="3200" b="1" dirty="0">
                    <a:solidFill>
                      <a:srgbClr val="00B050"/>
                    </a:solidFill>
                  </a:rPr>
                  <a:t>will leave </a:t>
                </a:r>
                <a:r>
                  <a:rPr lang="en-US" sz="3200" b="1" dirty="0" smtClean="0">
                    <a:solidFill>
                      <a:srgbClr val="00B050"/>
                    </a:solidFill>
                  </a:rPr>
                  <a:t>you with </a:t>
                </a:r>
                <a:r>
                  <a:rPr lang="en-US" sz="3200" b="1" dirty="0">
                    <a:solidFill>
                      <a:srgbClr val="00B050"/>
                    </a:solidFill>
                  </a:rPr>
                  <a:t>4x+4y which is 4(</a:t>
                </a:r>
                <a:r>
                  <a:rPr lang="en-US" sz="3200" b="1" dirty="0" err="1">
                    <a:solidFill>
                      <a:srgbClr val="00B050"/>
                    </a:solidFill>
                  </a:rPr>
                  <a:t>x+y</a:t>
                </a:r>
                <a:r>
                  <a:rPr lang="en-US" sz="3200" b="1" dirty="0">
                    <a:solidFill>
                      <a:srgbClr val="00B050"/>
                    </a:solidFill>
                  </a:rPr>
                  <a:t>)</a:t>
                </a:r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687" y="3487052"/>
                <a:ext cx="8277527" cy="1088375"/>
              </a:xfrm>
              <a:prstGeom prst="rect">
                <a:avLst/>
              </a:prstGeom>
              <a:blipFill>
                <a:blip r:embed="rId3"/>
                <a:stretch>
                  <a:fillRect l="-957" t="-5587" r="-957" b="-173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ec838a46-f7d8-4663-8d0d-8dd8cf9c85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484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293484" y="2006286"/>
            <a:ext cx="1124586" cy="91979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28951" y="2996653"/>
                <a:ext cx="5684292" cy="2913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Let radius = </a:t>
                </a:r>
                <a:r>
                  <a:rPr lang="en-US" sz="2800" b="1" dirty="0">
                    <a:solidFill>
                      <a:srgbClr val="00B050"/>
                    </a:solidFill>
                    <a:latin typeface="robotolight"/>
                  </a:rPr>
                  <a:t>r and height =</a:t>
                </a:r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 </a:t>
                </a:r>
                <a:r>
                  <a:rPr lang="en-US" sz="2800" b="1" dirty="0">
                    <a:solidFill>
                      <a:srgbClr val="00B050"/>
                    </a:solidFill>
                    <a:latin typeface="robotolight"/>
                  </a:rPr>
                  <a:t>h </a:t>
                </a:r>
                <a:endParaRPr lang="en-US" sz="2800" b="1" dirty="0" smtClean="0">
                  <a:solidFill>
                    <a:srgbClr val="00B050"/>
                  </a:solidFill>
                  <a:latin typeface="robotolight"/>
                </a:endParaRPr>
              </a:p>
              <a:p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tan </a:t>
                </a:r>
                <a:r>
                  <a:rPr lang="en-US" sz="2800" b="1" dirty="0">
                    <a:solidFill>
                      <a:srgbClr val="00B050"/>
                    </a:solidFill>
                    <a:latin typeface="robotolight"/>
                  </a:rPr>
                  <a:t>x = h/r </a:t>
                </a:r>
                <a:endParaRPr lang="en-US" sz="2800" b="1" dirty="0" smtClean="0">
                  <a:solidFill>
                    <a:srgbClr val="00B050"/>
                  </a:solidFill>
                  <a:latin typeface="robotolight"/>
                </a:endParaRPr>
              </a:p>
              <a:p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area </a:t>
                </a:r>
                <a:r>
                  <a:rPr lang="en-US" sz="2800" b="1" dirty="0">
                    <a:solidFill>
                      <a:srgbClr val="00B050"/>
                    </a:solidFill>
                    <a:latin typeface="robotolight"/>
                  </a:rPr>
                  <a:t>of semi-circle = </a:t>
                </a:r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p>
                        <m:r>
                          <a:rPr lang="en-GB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 </a:t>
                </a:r>
              </a:p>
              <a:p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area </a:t>
                </a:r>
                <a:r>
                  <a:rPr lang="en-US" sz="2800" b="1" dirty="0">
                    <a:solidFill>
                      <a:srgbClr val="00B050"/>
                    </a:solidFill>
                    <a:latin typeface="robotolight"/>
                  </a:rPr>
                  <a:t>of triangle = </a:t>
                </a:r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½ x 2r x h = </a:t>
                </a:r>
                <a:r>
                  <a:rPr lang="en-US" sz="2800" b="1" dirty="0" err="1" smtClean="0">
                    <a:solidFill>
                      <a:srgbClr val="00B050"/>
                    </a:solidFill>
                    <a:latin typeface="robotolight"/>
                  </a:rPr>
                  <a:t>rh</a:t>
                </a:r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 </a:t>
                </a:r>
              </a:p>
              <a:p>
                <a:r>
                  <a:rPr lang="en-US" sz="2800" b="1" dirty="0" err="1" smtClean="0">
                    <a:solidFill>
                      <a:srgbClr val="00B050"/>
                    </a:solidFill>
                    <a:latin typeface="robotolight"/>
                  </a:rPr>
                  <a:t>rh</a:t>
                </a:r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 </a:t>
                </a:r>
                <a:r>
                  <a:rPr lang="en-US" sz="2800" b="1" dirty="0">
                    <a:solidFill>
                      <a:srgbClr val="00B050"/>
                    </a:solidFill>
                    <a:latin typeface="robotolight"/>
                  </a:rPr>
                  <a:t>= </a:t>
                </a:r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½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p>
                        <m:r>
                          <a:rPr lang="en-GB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800" b="1" dirty="0" smtClean="0">
                  <a:solidFill>
                    <a:srgbClr val="00B050"/>
                  </a:solidFill>
                  <a:latin typeface="robotolight"/>
                </a:endParaRPr>
              </a:p>
              <a:p>
                <a:r>
                  <a:rPr lang="en-US" sz="2800" b="1" dirty="0" smtClean="0">
                    <a:solidFill>
                      <a:srgbClr val="00B050"/>
                    </a:solidFill>
                    <a:latin typeface="robotolight"/>
                  </a:rPr>
                  <a:t>so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en-GB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  <m:r>
                      <a:rPr lang="en-GB" sz="2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8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GB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951" y="2996653"/>
                <a:ext cx="5684292" cy="2913683"/>
              </a:xfrm>
              <a:prstGeom prst="rect">
                <a:avLst/>
              </a:prstGeom>
              <a:blipFill>
                <a:blip r:embed="rId3"/>
                <a:stretch>
                  <a:fillRect l="-2253" t="-2301" b="-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90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2020-06-11T04:03:37Z</dcterms:created>
  <dcterms:modified xsi:type="dcterms:W3CDTF">2020-06-16T03:43:13Z</dcterms:modified>
</cp:coreProperties>
</file>