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5"/>
  </p:handoutMasterIdLst>
  <p:sldIdLst>
    <p:sldId id="272" r:id="rId2"/>
    <p:sldId id="256" r:id="rId3"/>
    <p:sldId id="286" r:id="rId4"/>
    <p:sldId id="258" r:id="rId5"/>
    <p:sldId id="287" r:id="rId6"/>
    <p:sldId id="301" r:id="rId7"/>
    <p:sldId id="302" r:id="rId8"/>
    <p:sldId id="303" r:id="rId9"/>
    <p:sldId id="304" r:id="rId10"/>
    <p:sldId id="261" r:id="rId11"/>
    <p:sldId id="288" r:id="rId12"/>
    <p:sldId id="264" r:id="rId13"/>
    <p:sldId id="290" r:id="rId14"/>
    <p:sldId id="266" r:id="rId15"/>
    <p:sldId id="291" r:id="rId16"/>
    <p:sldId id="268" r:id="rId17"/>
    <p:sldId id="292" r:id="rId18"/>
    <p:sldId id="270" r:id="rId19"/>
    <p:sldId id="293" r:id="rId20"/>
    <p:sldId id="305" r:id="rId21"/>
    <p:sldId id="306" r:id="rId22"/>
    <p:sldId id="273" r:id="rId23"/>
    <p:sldId id="294" r:id="rId24"/>
    <p:sldId id="275" r:id="rId25"/>
    <p:sldId id="295" r:id="rId26"/>
    <p:sldId id="279" r:id="rId27"/>
    <p:sldId id="297" r:id="rId28"/>
    <p:sldId id="281" r:id="rId29"/>
    <p:sldId id="298" r:id="rId30"/>
    <p:sldId id="283" r:id="rId31"/>
    <p:sldId id="299" r:id="rId32"/>
    <p:sldId id="307" r:id="rId33"/>
    <p:sldId id="308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AFA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6" autoAdjust="0"/>
    <p:restoredTop sz="94660"/>
  </p:normalViewPr>
  <p:slideViewPr>
    <p:cSldViewPr snapToGrid="0">
      <p:cViewPr varScale="1">
        <p:scale>
          <a:sx n="86" d="100"/>
          <a:sy n="86" d="100"/>
        </p:scale>
        <p:origin x="-189" y="2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40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163D11ED-60C2-4C0E-A7F4-BDAFF7691BBA}"/>
    <pc:docChg chg="modSld">
      <pc:chgData name="Stewart Gale" userId="3647ddd2-6040-41ae-a96d-232c23482af8" providerId="ADAL" clId="{163D11ED-60C2-4C0E-A7F4-BDAFF7691BBA}" dt="2022-08-22T17:53:50.762" v="13" actId="20577"/>
      <pc:docMkLst>
        <pc:docMk/>
      </pc:docMkLst>
      <pc:sldChg chg="modSp mod">
        <pc:chgData name="Stewart Gale" userId="3647ddd2-6040-41ae-a96d-232c23482af8" providerId="ADAL" clId="{163D11ED-60C2-4C0E-A7F4-BDAFF7691BBA}" dt="2022-08-22T17:53:50.762" v="13" actId="20577"/>
        <pc:sldMkLst>
          <pc:docMk/>
          <pc:sldMk cId="3220382278" sldId="272"/>
        </pc:sldMkLst>
        <pc:spChg chg="mod">
          <ac:chgData name="Stewart Gale" userId="3647ddd2-6040-41ae-a96d-232c23482af8" providerId="ADAL" clId="{163D11ED-60C2-4C0E-A7F4-BDAFF7691BBA}" dt="2022-08-22T17:53:50.762" v="13" actId="20577"/>
          <ac:spMkLst>
            <pc:docMk/>
            <pc:sldMk cId="3220382278" sldId="272"/>
            <ac:spMk id="4" creationId="{00000000-0000-0000-0000-000000000000}"/>
          </ac:spMkLst>
        </pc:spChg>
      </pc:sldChg>
    </pc:docChg>
  </pc:docChgLst>
  <pc:docChgLst>
    <pc:chgData name="Stewart Gale" userId="3647ddd2-6040-41ae-a96d-232c23482af8" providerId="ADAL" clId="{0DDE9B0E-E63D-46FD-98F7-6C12C5BAE156}"/>
    <pc:docChg chg="custSel modSld">
      <pc:chgData name="Stewart Gale" userId="3647ddd2-6040-41ae-a96d-232c23482af8" providerId="ADAL" clId="{0DDE9B0E-E63D-46FD-98F7-6C12C5BAE156}" dt="2021-05-26T11:13:43.599" v="274" actId="20577"/>
      <pc:docMkLst>
        <pc:docMk/>
      </pc:docMkLst>
      <pc:sldChg chg="modSp mod">
        <pc:chgData name="Stewart Gale" userId="3647ddd2-6040-41ae-a96d-232c23482af8" providerId="ADAL" clId="{0DDE9B0E-E63D-46FD-98F7-6C12C5BAE156}" dt="2021-05-26T11:13:43.599" v="274" actId="20577"/>
        <pc:sldMkLst>
          <pc:docMk/>
          <pc:sldMk cId="3030935495" sldId="290"/>
        </pc:sldMkLst>
        <pc:graphicFrameChg chg="modGraphic">
          <ac:chgData name="Stewart Gale" userId="3647ddd2-6040-41ae-a96d-232c23482af8" providerId="ADAL" clId="{0DDE9B0E-E63D-46FD-98F7-6C12C5BAE156}" dt="2021-05-26T11:13:43.599" v="274" actId="20577"/>
          <ac:graphicFrameMkLst>
            <pc:docMk/>
            <pc:sldMk cId="3030935495" sldId="290"/>
            <ac:graphicFrameMk id="4" creationId="{00000000-0000-0000-0000-000000000000}"/>
          </ac:graphicFrameMkLst>
        </pc:graphicFrameChg>
      </pc:sldChg>
      <pc:sldChg chg="modSp mod">
        <pc:chgData name="Stewart Gale" userId="3647ddd2-6040-41ae-a96d-232c23482af8" providerId="ADAL" clId="{0DDE9B0E-E63D-46FD-98F7-6C12C5BAE156}" dt="2021-05-26T11:03:03.834" v="26" actId="20577"/>
        <pc:sldMkLst>
          <pc:docMk/>
          <pc:sldMk cId="2536027767" sldId="292"/>
        </pc:sldMkLst>
        <pc:graphicFrameChg chg="modGraphic">
          <ac:chgData name="Stewart Gale" userId="3647ddd2-6040-41ae-a96d-232c23482af8" providerId="ADAL" clId="{0DDE9B0E-E63D-46FD-98F7-6C12C5BAE156}" dt="2021-05-26T11:03:03.834" v="26" actId="20577"/>
          <ac:graphicFrameMkLst>
            <pc:docMk/>
            <pc:sldMk cId="2536027767" sldId="292"/>
            <ac:graphicFrameMk id="4" creationId="{00000000-0000-0000-0000-000000000000}"/>
          </ac:graphicFrameMkLst>
        </pc:graphicFrame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7E50A3-A954-44FC-A8D5-0C898BAA3B35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1A0533-35AC-4CC4-B4AC-E742C66315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71833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701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76636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38261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58281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097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5012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1614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22293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42329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7467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92996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2048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6324" y="68762"/>
            <a:ext cx="11799651" cy="5401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/>
              <a:t>Diagnostic </a:t>
            </a:r>
            <a:r>
              <a:rPr lang="en-GB" sz="9600" b="1"/>
              <a:t>Assessment</a:t>
            </a:r>
            <a:r>
              <a:rPr lang="en-GB" sz="11500"/>
              <a:t> .Delta 2 </a:t>
            </a:r>
            <a:endParaRPr lang="en-GB" sz="11500" dirty="0"/>
          </a:p>
          <a:p>
            <a:pPr algn="ctr"/>
            <a:r>
              <a:rPr lang="en-GB" sz="11500" dirty="0"/>
              <a:t> Unit 8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005" y="2769502"/>
            <a:ext cx="4212076" cy="3964562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1235825" y="2923955"/>
            <a:ext cx="2859579" cy="2723158"/>
          </a:xfrm>
          <a:prstGeom prst="ellipse">
            <a:avLst/>
          </a:prstGeom>
          <a:solidFill>
            <a:srgbClr val="92D050"/>
          </a:solidFill>
          <a:ln w="571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1283045" y="3323732"/>
            <a:ext cx="276513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OR and </a:t>
            </a:r>
            <a:r>
              <a:rPr lang="en-GB" b="1" dirty="0" err="1"/>
              <a:t>AND</a:t>
            </a:r>
            <a:r>
              <a:rPr lang="en-GB" b="1" dirty="0"/>
              <a:t> Rules</a:t>
            </a:r>
          </a:p>
          <a:p>
            <a:pPr algn="ctr"/>
            <a:r>
              <a:rPr lang="en-GB" b="1" dirty="0"/>
              <a:t>Mutually Exclusive Events</a:t>
            </a:r>
          </a:p>
          <a:p>
            <a:pPr algn="ctr"/>
            <a:r>
              <a:rPr lang="en-GB" b="1" dirty="0"/>
              <a:t>Venn Diagrams </a:t>
            </a:r>
          </a:p>
          <a:p>
            <a:pPr algn="ctr"/>
            <a:r>
              <a:rPr lang="en-GB" b="1" dirty="0"/>
              <a:t>Relative Frequency </a:t>
            </a:r>
          </a:p>
          <a:p>
            <a:pPr algn="ctr"/>
            <a:r>
              <a:rPr lang="en-GB" b="1" dirty="0"/>
              <a:t>Sample Space</a:t>
            </a:r>
          </a:p>
          <a:p>
            <a:pPr algn="ctr"/>
            <a:r>
              <a:rPr lang="en-GB" b="1" dirty="0"/>
              <a:t>Two Way Tables</a:t>
            </a:r>
          </a:p>
          <a:p>
            <a:pPr algn="ctr"/>
            <a:r>
              <a:rPr lang="en-GB" b="1" dirty="0"/>
              <a:t>Tree Diagrams </a:t>
            </a:r>
          </a:p>
        </p:txBody>
      </p:sp>
    </p:spTree>
    <p:extLst>
      <p:ext uri="{BB962C8B-B14F-4D97-AF65-F5344CB8AC3E}">
        <p14:creationId xmlns:p14="http://schemas.microsoft.com/office/powerpoint/2010/main" val="32203822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5 – Mutually Exclusive Events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3256" t="9606" r="7927" b="11053"/>
          <a:stretch/>
        </p:blipFill>
        <p:spPr>
          <a:xfrm>
            <a:off x="1708484" y="923330"/>
            <a:ext cx="8458200" cy="5666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6677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5 – Mutually Exclusive Events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5247119"/>
              </p:ext>
            </p:extLst>
          </p:nvPr>
        </p:nvGraphicFramePr>
        <p:xfrm>
          <a:off x="186011" y="3090104"/>
          <a:ext cx="11845276" cy="3614964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995169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C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4 is not a triangular number (1, 3, 6...) so both a 4 and a triangular number cannot occur at the same time.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A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may think that the triangular numbers are all odd.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B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may think that 6 isn't a triangular number.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D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may think 4 is an odd number rather than an even.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3256" t="9606" r="7927" b="50765"/>
          <a:stretch/>
        </p:blipFill>
        <p:spPr>
          <a:xfrm>
            <a:off x="457198" y="923329"/>
            <a:ext cx="5763127" cy="192862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3256" t="49740" r="7927" b="11053"/>
          <a:stretch/>
        </p:blipFill>
        <p:spPr>
          <a:xfrm>
            <a:off x="6220326" y="981036"/>
            <a:ext cx="5269832" cy="1744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3438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6 – Venn Diagrams</a:t>
            </a:r>
          </a:p>
        </p:txBody>
      </p:sp>
      <p:pic>
        <p:nvPicPr>
          <p:cNvPr id="6146" name="Picture 2" descr="https://images.diagnosticquestions.com/uploads/questions/341bf905-ab4c-4b08-a45e-4e1ee667937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8" t="19451" r="1704" b="36372"/>
          <a:stretch/>
        </p:blipFill>
        <p:spPr bwMode="auto">
          <a:xfrm>
            <a:off x="414472" y="1200057"/>
            <a:ext cx="11363055" cy="3949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06068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6 – Venn Diagrams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89335286"/>
                  </p:ext>
                </p:extLst>
              </p:nvPr>
            </p:nvGraphicFramePr>
            <p:xfrm>
              <a:off x="222106" y="3077118"/>
              <a:ext cx="11845276" cy="3552480"/>
            </p:xfrm>
            <a:graphic>
              <a:graphicData uri="http://schemas.openxmlformats.org/drawingml/2006/table">
                <a:tbl>
                  <a:tblPr/>
                  <a:tblGrid>
                    <a:gridCol w="2850107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995169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320748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box>
                                  <m:boxPr>
                                    <m:ctrlPr>
                                      <a:rPr lang="en-GB" sz="2800" b="0" i="1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boxPr>
                                  <m:e>
                                    <m:argPr>
                                      <m:argSz m:val="-1"/>
                                    </m:argPr>
                                    <m:f>
                                      <m:fPr>
                                        <m:ctrlPr>
                                          <a:rPr lang="en-GB" sz="28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28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26</m:t>
                                        </m:r>
                                      </m:num>
                                      <m:den>
                                        <m:r>
                                          <a:rPr lang="en-GB" sz="28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150</m:t>
                                        </m:r>
                                      </m:den>
                                    </m:f>
                                  </m:e>
                                </m:box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 err="1">
                              <a:solidFill>
                                <a:schemeClr val="tx1"/>
                              </a:solidFill>
                              <a:effectLst/>
                            </a:rPr>
                            <a:t>ipad</a:t>
                          </a:r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 only is 26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box>
                                  <m:boxPr>
                                    <m:ctrlPr>
                                      <a:rPr lang="en-GB" sz="2800" b="0" i="1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boxPr>
                                  <m:e>
                                    <m:argPr>
                                      <m:argSz m:val="-1"/>
                                    </m:argPr>
                                    <m:f>
                                      <m:fPr>
                                        <m:ctrlPr>
                                          <a:rPr lang="en-GB" sz="28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28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89</m:t>
                                        </m:r>
                                      </m:num>
                                      <m:den>
                                        <m:r>
                                          <a:rPr lang="en-GB" sz="28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150</m:t>
                                        </m:r>
                                      </m:den>
                                    </m:f>
                                  </m:e>
                                </m:box>
                              </m:oMath>
                            </m:oMathPara>
                          </a14:m>
                          <a:endParaRPr lang="en-GB" sz="28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18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26 + 63. The 63 people don’t not own either an </a:t>
                          </a:r>
                          <a:r>
                            <a:rPr lang="en-US" sz="1800" b="0" dirty="0" err="1">
                              <a:solidFill>
                                <a:schemeClr val="tx1"/>
                              </a:solidFill>
                              <a:effectLst/>
                            </a:rPr>
                            <a:t>ipad</a:t>
                          </a:r>
                          <a:r>
                            <a:rPr lang="en-US" sz="18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 or an </a:t>
                          </a:r>
                          <a:r>
                            <a:rPr lang="en-US" sz="1800" b="0" dirty="0" err="1">
                              <a:solidFill>
                                <a:schemeClr val="tx1"/>
                              </a:solidFill>
                              <a:effectLst/>
                            </a:rPr>
                            <a:t>iphone</a:t>
                          </a:r>
                          <a:r>
                            <a:rPr lang="en-US" sz="18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box>
                                  <m:boxPr>
                                    <m:ctrlPr>
                                      <a:rPr lang="en-GB" sz="2800" b="0" i="1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boxPr>
                                  <m:e>
                                    <m:argPr>
                                      <m:argSz m:val="-1"/>
                                    </m:argPr>
                                    <m:f>
                                      <m:fPr>
                                        <m:ctrlPr>
                                          <a:rPr lang="en-GB" sz="28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28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105</m:t>
                                        </m:r>
                                      </m:num>
                                      <m:den>
                                        <m:r>
                                          <a:rPr lang="en-GB" sz="28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150</m:t>
                                        </m:r>
                                      </m:den>
                                    </m:f>
                                  </m:e>
                                </m:box>
                              </m:oMath>
                            </m:oMathPara>
                          </a14:m>
                          <a:endParaRPr lang="en-GB" sz="28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18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26 + 16 + 63</a:t>
                          </a:r>
                          <a:r>
                            <a:rPr lang="en-US" sz="1800" b="0">
                              <a:solidFill>
                                <a:schemeClr val="tx1"/>
                              </a:solidFill>
                              <a:effectLst/>
                            </a:rPr>
                            <a:t>. </a:t>
                          </a:r>
                          <a:endParaRPr lang="en-US" sz="18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586196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box>
                                  <m:boxPr>
                                    <m:ctrlPr>
                                      <a:rPr lang="en-GB" sz="2800" b="0" i="1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boxPr>
                                  <m:e>
                                    <m:argPr>
                                      <m:argSz m:val="-1"/>
                                    </m:argPr>
                                    <m:f>
                                      <m:fPr>
                                        <m:ctrlPr>
                                          <a:rPr lang="en-GB" sz="28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28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42</m:t>
                                        </m:r>
                                      </m:num>
                                      <m:den>
                                        <m:r>
                                          <a:rPr lang="en-GB" sz="28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150</m:t>
                                        </m:r>
                                      </m:den>
                                    </m:f>
                                  </m:e>
                                </m:box>
                              </m:oMath>
                            </m:oMathPara>
                          </a14:m>
                          <a:endParaRPr lang="en-GB" sz="28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18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26 + 16. The 16 people own both an </a:t>
                          </a:r>
                          <a:r>
                            <a:rPr lang="en-US" sz="1800" b="0" dirty="0" err="1">
                              <a:solidFill>
                                <a:schemeClr val="tx1"/>
                              </a:solidFill>
                              <a:effectLst/>
                            </a:rPr>
                            <a:t>ipad</a:t>
                          </a:r>
                          <a:r>
                            <a:rPr lang="en-US" sz="18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 and a </a:t>
                          </a:r>
                          <a:r>
                            <a:rPr lang="en-US" sz="1800" b="0" dirty="0" err="1">
                              <a:solidFill>
                                <a:schemeClr val="tx1"/>
                              </a:solidFill>
                              <a:effectLst/>
                            </a:rPr>
                            <a:t>iphone</a:t>
                          </a:r>
                          <a:r>
                            <a:rPr lang="en-US" sz="18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. 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89335286"/>
                  </p:ext>
                </p:extLst>
              </p:nvPr>
            </p:nvGraphicFramePr>
            <p:xfrm>
              <a:off x="222106" y="3077118"/>
              <a:ext cx="11845276" cy="3552480"/>
            </p:xfrm>
            <a:graphic>
              <a:graphicData uri="http://schemas.openxmlformats.org/drawingml/2006/table">
                <a:tbl>
                  <a:tblPr/>
                  <a:tblGrid>
                    <a:gridCol w="2850107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995169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63614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81905" r="-315812" b="-38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 err="1">
                              <a:solidFill>
                                <a:schemeClr val="tx1"/>
                              </a:solidFill>
                              <a:effectLst/>
                            </a:rPr>
                            <a:t>ipad</a:t>
                          </a:r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 only is 26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63614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260000" r="-315812" b="-20190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18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26 + 63. The 63 people don’t not own either an </a:t>
                          </a:r>
                          <a:r>
                            <a:rPr lang="en-US" sz="1800" b="0" dirty="0" err="1">
                              <a:solidFill>
                                <a:schemeClr val="tx1"/>
                              </a:solidFill>
                              <a:effectLst/>
                            </a:rPr>
                            <a:t>ipad</a:t>
                          </a:r>
                          <a:r>
                            <a:rPr lang="en-US" sz="18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 or an </a:t>
                          </a:r>
                          <a:r>
                            <a:rPr lang="en-US" sz="1800" b="0" dirty="0" err="1">
                              <a:solidFill>
                                <a:schemeClr val="tx1"/>
                              </a:solidFill>
                              <a:effectLst/>
                            </a:rPr>
                            <a:t>iphone</a:t>
                          </a:r>
                          <a:r>
                            <a:rPr lang="en-US" sz="18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64224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360000" r="-315812" b="-10190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18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26 + 16 + 63</a:t>
                          </a:r>
                          <a:r>
                            <a:rPr lang="en-US" sz="1800" b="0">
                              <a:solidFill>
                                <a:schemeClr val="tx1"/>
                              </a:solidFill>
                              <a:effectLst/>
                            </a:rPr>
                            <a:t>. </a:t>
                          </a:r>
                          <a:endParaRPr lang="en-US" sz="18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63614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460000" r="-315812" b="-190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18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26 + 16. The 16 people own both an </a:t>
                          </a:r>
                          <a:r>
                            <a:rPr lang="en-US" sz="1800" b="0" dirty="0" err="1">
                              <a:solidFill>
                                <a:schemeClr val="tx1"/>
                              </a:solidFill>
                              <a:effectLst/>
                            </a:rPr>
                            <a:t>ipad</a:t>
                          </a:r>
                          <a:r>
                            <a:rPr lang="en-US" sz="18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 and a </a:t>
                          </a:r>
                          <a:r>
                            <a:rPr lang="en-US" sz="1800" b="0" dirty="0" err="1">
                              <a:solidFill>
                                <a:schemeClr val="tx1"/>
                              </a:solidFill>
                              <a:effectLst/>
                            </a:rPr>
                            <a:t>iphone</a:t>
                          </a:r>
                          <a:r>
                            <a:rPr lang="en-US" sz="18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. 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7" name="Picture 2" descr="https://images.diagnosticquestions.com/uploads/questions/341bf905-ab4c-4b08-a45e-4e1ee667937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8" t="21908" r="1704" b="36518"/>
          <a:stretch/>
        </p:blipFill>
        <p:spPr bwMode="auto">
          <a:xfrm>
            <a:off x="2775283" y="854242"/>
            <a:ext cx="6898106" cy="2184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09354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7 –Venn Diagrams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862" t="11316" r="47796" b="9605"/>
          <a:stretch/>
        </p:blipFill>
        <p:spPr>
          <a:xfrm>
            <a:off x="962527" y="1227222"/>
            <a:ext cx="4355432" cy="5235230"/>
          </a:xfrm>
          <a:prstGeom prst="rect">
            <a:avLst/>
          </a:prstGeom>
        </p:spPr>
      </p:pic>
      <p:pic>
        <p:nvPicPr>
          <p:cNvPr id="9218" name="Picture 2" descr="https://images.diagnosticquestions.com/uploads/questions/c76a4cdd-4dd3-4f4d-9d94-6f3161d5b9a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11" t="13266" r="1604" b="46339"/>
          <a:stretch/>
        </p:blipFill>
        <p:spPr bwMode="auto">
          <a:xfrm>
            <a:off x="5594683" y="1756611"/>
            <a:ext cx="5618748" cy="3693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17869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7 – Venn Diagrams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564849240"/>
                  </p:ext>
                </p:extLst>
              </p:nvPr>
            </p:nvGraphicFramePr>
            <p:xfrm>
              <a:off x="173362" y="2989885"/>
              <a:ext cx="11894312" cy="3789081"/>
            </p:xfrm>
            <a:graphic>
              <a:graphicData uri="http://schemas.openxmlformats.org/drawingml/2006/table">
                <a:tbl>
                  <a:tblPr/>
                  <a:tblGrid>
                    <a:gridCol w="2850107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9044205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320748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box>
                                  <m:boxPr>
                                    <m:ctrlPr>
                                      <a:rPr lang="en-GB" sz="2800" b="0" i="1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boxPr>
                                  <m:e>
                                    <m:argPr>
                                      <m:argSz m:val="-1"/>
                                    </m:argPr>
                                    <m:f>
                                      <m:fPr>
                                        <m:ctrlPr>
                                          <a:rPr lang="en-GB" sz="28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28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20</m:t>
                                        </m:r>
                                      </m:num>
                                      <m:den>
                                        <m:r>
                                          <a:rPr lang="en-GB" sz="28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40</m:t>
                                        </m:r>
                                      </m:den>
                                    </m:f>
                                  </m:e>
                                </m:box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number of people who just run in the Road races is 40 - 8 - 12 = 20, so the probability is 20/40.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box>
                                  <m:boxPr>
                                    <m:ctrlPr>
                                      <a:rPr lang="en-GB" sz="2800" b="0" i="1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boxPr>
                                  <m:e>
                                    <m:argPr>
                                      <m:argSz m:val="-1"/>
                                    </m:argPr>
                                    <m:f>
                                      <m:fPr>
                                        <m:ctrlPr>
                                          <a:rPr lang="en-GB" sz="28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28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25</m:t>
                                        </m:r>
                                      </m:num>
                                      <m:den>
                                        <m:r>
                                          <a:rPr lang="en-GB" sz="28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40</m:t>
                                        </m:r>
                                      </m:den>
                                    </m:f>
                                  </m:e>
                                </m:box>
                              </m:oMath>
                            </m:oMathPara>
                          </a14:m>
                          <a:endParaRPr lang="en-GB" sz="28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not considered the intersection.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box>
                                  <m:boxPr>
                                    <m:ctrlPr>
                                      <a:rPr lang="en-GB" sz="2800" b="0" i="1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boxPr>
                                  <m:e>
                                    <m:argPr>
                                      <m:argSz m:val="-1"/>
                                    </m:argPr>
                                    <m:f>
                                      <m:fPr>
                                        <m:ctrlPr>
                                          <a:rPr lang="en-GB" sz="28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28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13</m:t>
                                        </m:r>
                                      </m:num>
                                      <m:den>
                                        <m:r>
                                          <a:rPr lang="en-GB" sz="28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40</m:t>
                                        </m:r>
                                      </m:den>
                                    </m:f>
                                  </m:e>
                                </m:box>
                              </m:oMath>
                            </m:oMathPara>
                          </a14:m>
                          <a:endParaRPr lang="en-GB" sz="28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subtracted R and F to find the people who just run in R.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586196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box>
                                  <m:boxPr>
                                    <m:ctrlPr>
                                      <a:rPr lang="en-GB" sz="2800" b="0" i="1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boxPr>
                                  <m:e>
                                    <m:argPr>
                                      <m:argSz m:val="-1"/>
                                    </m:argPr>
                                    <m:f>
                                      <m:fPr>
                                        <m:ctrlPr>
                                          <a:rPr lang="en-GB" sz="28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28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5</m:t>
                                        </m:r>
                                      </m:num>
                                      <m:den>
                                        <m:r>
                                          <a:rPr lang="en-GB" sz="28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40</m:t>
                                        </m:r>
                                      </m:den>
                                    </m:f>
                                  </m:e>
                                </m:box>
                              </m:oMath>
                            </m:oMathPara>
                          </a14:m>
                          <a:endParaRPr lang="en-GB" sz="28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found the probability of both Road and Fell races.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564849240"/>
                  </p:ext>
                </p:extLst>
              </p:nvPr>
            </p:nvGraphicFramePr>
            <p:xfrm>
              <a:off x="173362" y="2989885"/>
              <a:ext cx="11894312" cy="3789081"/>
            </p:xfrm>
            <a:graphic>
              <a:graphicData uri="http://schemas.openxmlformats.org/drawingml/2006/table">
                <a:tbl>
                  <a:tblPr/>
                  <a:tblGrid>
                    <a:gridCol w="2850107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9044205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86665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60140" r="-317521" b="-28321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number of people who just run in the Road races is 40 - 8 - 12 = 20, so the probability is 20/40.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  <a:endParaRPr lang="en-GB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64224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293396" r="-317521" b="-20471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not considered the intersection.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63614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400962" r="-317521" b="-10865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subtracted R and F to find the people who just run in R.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64224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491509" r="-317521" b="-660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found the probability of both Road and Fell races.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5" name="Picture 2" descr="https://images.diagnosticquestions.com/uploads/questions/c76a4cdd-4dd3-4f4d-9d94-6f3161d5b9a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11" t="13266" r="1604" b="46339"/>
          <a:stretch/>
        </p:blipFill>
        <p:spPr bwMode="auto">
          <a:xfrm>
            <a:off x="8205535" y="923330"/>
            <a:ext cx="3038149" cy="1997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/>
          <a:srcRect l="2862" t="11316" r="47796" b="56880"/>
          <a:stretch/>
        </p:blipFill>
        <p:spPr>
          <a:xfrm>
            <a:off x="938462" y="1040771"/>
            <a:ext cx="3645568" cy="176235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/>
          <a:srcRect l="2862" t="46574" r="47796" b="9605"/>
          <a:stretch/>
        </p:blipFill>
        <p:spPr>
          <a:xfrm>
            <a:off x="4680283" y="923330"/>
            <a:ext cx="3068054" cy="2043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4954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8 – Relative Frequency </a:t>
            </a:r>
          </a:p>
        </p:txBody>
      </p:sp>
      <p:pic>
        <p:nvPicPr>
          <p:cNvPr id="12290" name="Picture 2" descr="https://images.diagnosticquestions.com/uploads/questions/36922171-fcf9-487a-a5e7-0fbc4618512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19" b="6865"/>
          <a:stretch/>
        </p:blipFill>
        <p:spPr bwMode="auto">
          <a:xfrm>
            <a:off x="1540748" y="938464"/>
            <a:ext cx="9110503" cy="5727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17700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8 – Relative Frequency 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8346319"/>
              </p:ext>
            </p:extLst>
          </p:nvPr>
        </p:nvGraphicFramePr>
        <p:xfrm>
          <a:off x="186011" y="2945720"/>
          <a:ext cx="11845276" cy="3858804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995169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Jack</a:t>
                      </a:r>
                      <a:endParaRPr lang="en-GB" sz="3200" b="0" dirty="0">
                        <a:solidFill>
                          <a:schemeClr val="tx1"/>
                        </a:solidFill>
                        <a:effectLst/>
                        <a:latin typeface="robotobold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As Jack asked the most people (total frequency), regardless if they watched it or not it is the most reliable.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H</a:t>
                      </a:r>
                      <a:r>
                        <a:rPr lang="en-GB" sz="3200" b="0" dirty="0" err="1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arry</a:t>
                      </a:r>
                      <a:endParaRPr lang="en-GB" sz="3200" b="0" dirty="0">
                        <a:solidFill>
                          <a:schemeClr val="tx1"/>
                        </a:solidFill>
                        <a:effectLst/>
                        <a:latin typeface="robotobold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may think roughly half of the people asked watched it and so half didn't then it could be reliable.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A</a:t>
                      </a:r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dam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may think that as Adam as the highest percentage of people who said yes then it's the same as being reliable.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L</a:t>
                      </a:r>
                      <a:r>
                        <a:rPr lang="en-GB" sz="3200" b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ouis</a:t>
                      </a:r>
                      <a:endParaRPr lang="en-GB" sz="3200" b="0" dirty="0">
                        <a:solidFill>
                          <a:schemeClr val="tx1"/>
                        </a:solidFill>
                        <a:effectLst/>
                        <a:latin typeface="robotobold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may think that as the most people said yes then it is the most reliable.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pic>
        <p:nvPicPr>
          <p:cNvPr id="5" name="Picture 2" descr="https://images.diagnosticquestions.com/uploads/questions/36922171-fcf9-487a-a5e7-0fbc4618512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19" b="42434"/>
          <a:stretch/>
        </p:blipFill>
        <p:spPr bwMode="auto">
          <a:xfrm>
            <a:off x="433842" y="765876"/>
            <a:ext cx="5946191" cy="2151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images.diagnosticquestions.com/uploads/questions/36922171-fcf9-487a-a5e7-0fbc4618512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509" b="6865"/>
          <a:stretch/>
        </p:blipFill>
        <p:spPr bwMode="auto">
          <a:xfrm>
            <a:off x="5643517" y="1076661"/>
            <a:ext cx="6143362" cy="1687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60277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9 – Relative Frequency 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18772" r="24298" b="42983"/>
          <a:stretch/>
        </p:blipFill>
        <p:spPr>
          <a:xfrm>
            <a:off x="489283" y="1106904"/>
            <a:ext cx="10732533" cy="4066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4309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9 – Relative Frequency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242495655"/>
                  </p:ext>
                </p:extLst>
              </p:nvPr>
            </p:nvGraphicFramePr>
            <p:xfrm>
              <a:off x="186011" y="3090104"/>
              <a:ext cx="11845276" cy="3783748"/>
            </p:xfrm>
            <a:graphic>
              <a:graphicData uri="http://schemas.openxmlformats.org/drawingml/2006/table">
                <a:tbl>
                  <a:tblPr/>
                  <a:tblGrid>
                    <a:gridCol w="2850107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995169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320748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box>
                                  <m:boxPr>
                                    <m:ctrlPr>
                                      <a:rPr lang="en-GB" sz="3200" b="0" i="1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boxPr>
                                  <m:e>
                                    <m:argPr>
                                      <m:argSz m:val="-1"/>
                                    </m:argPr>
                                    <m:f>
                                      <m:fPr>
                                        <m:ctrlP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num>
                                      <m:den>
                                        <m: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5</m:t>
                                        </m:r>
                                      </m:den>
                                    </m:f>
                                  </m:e>
                                </m:box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relative frequency is the frequency/total frequency, so we have 10/50 = 1/5.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box>
                                  <m:boxPr>
                                    <m:ctrlPr>
                                      <a:rPr lang="en-GB" sz="3200" b="0" i="1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boxPr>
                                  <m:e>
                                    <m:argPr>
                                      <m:argSz m:val="-1"/>
                                    </m:argPr>
                                    <m:f>
                                      <m:fPr>
                                        <m:ctrlP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num>
                                      <m:den>
                                        <m: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4</m:t>
                                        </m:r>
                                      </m:den>
                                    </m:f>
                                  </m:e>
                                </m:box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used the frequency of non-fives as the denominator, rather than the total.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box>
                                  <m:boxPr>
                                    <m:ctrlPr>
                                      <a:rPr lang="en-GB" sz="3200" b="0" i="1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boxPr>
                                  <m:e>
                                    <m:argPr>
                                      <m:argSz m:val="-1"/>
                                    </m:argPr>
                                    <m:f>
                                      <m:fPr>
                                        <m:ctrlP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num>
                                      <m:den>
                                        <m: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6</m:t>
                                        </m:r>
                                      </m:den>
                                    </m:f>
                                  </m:e>
                                </m:box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may have given a sixth as there are six outcomes.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586196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10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given the frequency, not the relative frequency.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242495655"/>
                  </p:ext>
                </p:extLst>
              </p:nvPr>
            </p:nvGraphicFramePr>
            <p:xfrm>
              <a:off x="186011" y="3090104"/>
              <a:ext cx="11845276" cy="3783748"/>
            </p:xfrm>
            <a:graphic>
              <a:graphicData uri="http://schemas.openxmlformats.org/drawingml/2006/table">
                <a:tbl>
                  <a:tblPr/>
                  <a:tblGrid>
                    <a:gridCol w="2850107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995169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70720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73504" r="-315812" b="-38547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relative frequency is the frequency/total frequency, so we have 10/50 = 1/5.</a:t>
                          </a:r>
                          <a:endParaRPr lang="en-US" sz="20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  <a:endParaRPr lang="en-GB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74473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233607" r="-315812" b="-20245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used the frequency of non-fives as the denominator, rather than the total.</a:t>
                          </a:r>
                          <a:endParaRPr lang="en-US" sz="20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70720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347863" r="-315812" b="-1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may have given a sixth as there are six outcomes.</a:t>
                          </a:r>
                          <a:endParaRPr lang="en-US" sz="20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62281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10</a:t>
                          </a:r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given the frequency, not the relative frequency.</a:t>
                          </a:r>
                          <a:endParaRPr lang="en-US" sz="20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t="18771" r="24298" b="52222"/>
          <a:stretch/>
        </p:blipFill>
        <p:spPr>
          <a:xfrm>
            <a:off x="5397875" y="923330"/>
            <a:ext cx="6633412" cy="190634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3388" t="47881" r="31666" b="42983"/>
          <a:stretch/>
        </p:blipFill>
        <p:spPr>
          <a:xfrm>
            <a:off x="306326" y="2059196"/>
            <a:ext cx="5690937" cy="600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4045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1 – OR and </a:t>
            </a:r>
            <a:r>
              <a:rPr lang="en-GB" sz="5400" b="1" dirty="0" err="1"/>
              <a:t>AND</a:t>
            </a:r>
            <a:r>
              <a:rPr lang="en-GB" sz="5400" b="1" dirty="0"/>
              <a:t> Rules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6459" t="8889" r="5833" b="39445"/>
          <a:stretch/>
        </p:blipFill>
        <p:spPr>
          <a:xfrm>
            <a:off x="749300" y="1397000"/>
            <a:ext cx="10693400" cy="472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1574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10 – Estimating Outcomes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8344" t="16315" r="6437" b="65438"/>
          <a:stretch/>
        </p:blipFill>
        <p:spPr>
          <a:xfrm>
            <a:off x="663742" y="1335505"/>
            <a:ext cx="10864516" cy="1744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4950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10 – Estimating Outcomes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2319796"/>
              </p:ext>
            </p:extLst>
          </p:nvPr>
        </p:nvGraphicFramePr>
        <p:xfrm>
          <a:off x="186011" y="3090104"/>
          <a:ext cx="11845276" cy="3493044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995169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10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</a:rPr>
                        <a:t>Probability of rolling a 1 is 1/6</a:t>
                      </a:r>
                      <a:r>
                        <a:rPr lang="en-US" sz="2800" b="0" baseline="0" dirty="0">
                          <a:solidFill>
                            <a:schemeClr val="tx1"/>
                          </a:solidFill>
                          <a:effectLst/>
                        </a:rPr>
                        <a:t> therefore 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</a:rPr>
                        <a:t>1/6</a:t>
                      </a:r>
                      <a:r>
                        <a:rPr lang="en-US" sz="2800" b="0" baseline="0" dirty="0">
                          <a:solidFill>
                            <a:schemeClr val="tx1"/>
                          </a:solidFill>
                          <a:effectLst/>
                        </a:rPr>
                        <a:t> of 60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</a:rPr>
                        <a:t> = 10.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30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</a:t>
                      </a:r>
                      <a:r>
                        <a:rPr lang="en-US" sz="2000" b="0" baseline="0" dirty="0">
                          <a:solidFill>
                            <a:schemeClr val="tx1"/>
                          </a:solidFill>
                          <a:effectLst/>
                        </a:rPr>
                        <a:t> students though is 50% of getting a 1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1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</a:t>
                      </a:r>
                      <a:r>
                        <a:rPr lang="en-US" sz="2000" b="0" baseline="0" dirty="0">
                          <a:solidFill>
                            <a:schemeClr val="tx1"/>
                          </a:solidFill>
                          <a:effectLst/>
                        </a:rPr>
                        <a:t> wrote the number of 1 you would except from </a:t>
                      </a:r>
                      <a:endParaRPr lang="en-US" sz="2000" b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60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given the frequency, not the relative frequency.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8344" t="16315" r="6437" b="65438"/>
          <a:stretch/>
        </p:blipFill>
        <p:spPr>
          <a:xfrm>
            <a:off x="676391" y="923330"/>
            <a:ext cx="10864516" cy="1744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5713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11 – Sample Space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3060" t="9605" r="2204" b="35000"/>
          <a:stretch/>
        </p:blipFill>
        <p:spPr>
          <a:xfrm>
            <a:off x="320842" y="1094872"/>
            <a:ext cx="11550316" cy="5065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9040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11 – Sample Space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535512172"/>
                  </p:ext>
                </p:extLst>
              </p:nvPr>
            </p:nvGraphicFramePr>
            <p:xfrm>
              <a:off x="185394" y="3025192"/>
              <a:ext cx="11845276" cy="3750219"/>
            </p:xfrm>
            <a:graphic>
              <a:graphicData uri="http://schemas.openxmlformats.org/drawingml/2006/table">
                <a:tbl>
                  <a:tblPr/>
                  <a:tblGrid>
                    <a:gridCol w="2850107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995169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320748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box>
                                  <m:boxPr>
                                    <m:ctrlPr>
                                      <a:rPr lang="en-GB" sz="2800" b="0" i="1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boxPr>
                                  <m:e>
                                    <m:argPr>
                                      <m:argSz m:val="-1"/>
                                    </m:argPr>
                                    <m:f>
                                      <m:fPr>
                                        <m:ctrlPr>
                                          <a:rPr lang="en-GB" sz="28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28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num>
                                      <m:den>
                                        <m:r>
                                          <a:rPr lang="en-GB" sz="28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4</m:t>
                                        </m:r>
                                      </m:den>
                                    </m:f>
                                  </m:e>
                                </m:box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For less than 5, there are 6 possible outcomes (2, 3, 3, 4, 4 ,4 ), and for more than 10, there are only 3 outcomes. So we have (6 + 3)/36 = 9/36 = 1/4.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box>
                                  <m:boxPr>
                                    <m:ctrlPr>
                                      <a:rPr lang="en-GB" sz="2800" b="0" i="1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boxPr>
                                  <m:e>
                                    <m:argPr>
                                      <m:argSz m:val="-1"/>
                                    </m:argPr>
                                    <m:f>
                                      <m:fPr>
                                        <m:ctrlPr>
                                          <a:rPr lang="en-GB" sz="28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28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16</m:t>
                                        </m:r>
                                      </m:num>
                                      <m:den>
                                        <m:r>
                                          <a:rPr lang="en-GB" sz="28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36</m:t>
                                        </m:r>
                                      </m:den>
                                    </m:f>
                                  </m:e>
                                </m:box>
                              </m:oMath>
                            </m:oMathPara>
                          </a14:m>
                          <a:endParaRPr lang="en-GB" sz="28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18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included the outcomes 5 and 10 in the answer.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box>
                                  <m:boxPr>
                                    <m:ctrlPr>
                                      <a:rPr lang="en-GB" sz="2800" b="0" i="1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boxPr>
                                  <m:e>
                                    <m:argPr>
                                      <m:argSz m:val="-1"/>
                                    </m:argPr>
                                    <m:f>
                                      <m:fPr>
                                        <m:ctrlPr>
                                          <a:rPr lang="en-GB" sz="28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28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9</m:t>
                                        </m:r>
                                      </m:num>
                                      <m:den>
                                        <m:r>
                                          <a:rPr lang="en-GB" sz="28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72</m:t>
                                        </m:r>
                                      </m:den>
                                    </m:f>
                                  </m:e>
                                </m:box>
                              </m:oMath>
                            </m:oMathPara>
                          </a14:m>
                          <a:endParaRPr lang="en-GB" sz="28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18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identified 6/36 for less than 5 and 3/36 for more than 10, but has added the denominators as well as the numerators.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586196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box>
                                  <m:boxPr>
                                    <m:ctrlPr>
                                      <a:rPr lang="en-GB" sz="2800" b="0" i="1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boxPr>
                                  <m:e>
                                    <m:argPr>
                                      <m:argSz m:val="-1"/>
                                    </m:argPr>
                                    <m:f>
                                      <m:fPr>
                                        <m:ctrlPr>
                                          <a:rPr lang="en-GB" sz="28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28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17</m:t>
                                        </m:r>
                                      </m:num>
                                      <m:den>
                                        <m:r>
                                          <a:rPr lang="en-GB" sz="28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48</m:t>
                                        </m:r>
                                      </m:den>
                                    </m:f>
                                  </m:e>
                                </m:box>
                              </m:oMath>
                            </m:oMathPara>
                          </a14:m>
                          <a:endParaRPr lang="en-GB" sz="28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18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included the dice numbers for the denominator, and has also include 5 and 10 for the outcomes.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535512172"/>
                  </p:ext>
                </p:extLst>
              </p:nvPr>
            </p:nvGraphicFramePr>
            <p:xfrm>
              <a:off x="185394" y="3025192"/>
              <a:ext cx="11845276" cy="3750219"/>
            </p:xfrm>
            <a:graphic>
              <a:graphicData uri="http://schemas.openxmlformats.org/drawingml/2006/table">
                <a:tbl>
                  <a:tblPr/>
                  <a:tblGrid>
                    <a:gridCol w="2850107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995169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74473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69919" r="-315812" b="-34471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For less than 5, there are 6 possible outcomes (2, 3, 3, 4, 4 ,4 ), and for more than 10, there are only 3 outcomes. So we have (6 + 3)/36 = 9/36 = 1/4.</a:t>
                          </a:r>
                          <a:endParaRPr lang="en-US" sz="20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  <a:endParaRPr lang="en-GB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63614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279808" r="-315812" b="-22884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18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included the outcomes 5 and 10 in the answer.</a:t>
                          </a:r>
                          <a:endParaRPr lang="en-US" sz="18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68377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349558" r="-315812" b="-11061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18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identified 6/36 for less than 5 and 3/36 for more than 10, but has added the denominators as well as the numerators.</a:t>
                          </a:r>
                          <a:endParaRPr lang="en-US" sz="18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68377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453571" r="-315812" b="-1160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18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included the dice numbers for the denominator, and has also include 5 and 10 for the outcomes.</a:t>
                          </a:r>
                          <a:endParaRPr lang="en-US" sz="18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3059" t="9605" r="2555" b="35000"/>
          <a:stretch/>
        </p:blipFill>
        <p:spPr>
          <a:xfrm>
            <a:off x="2851484" y="846591"/>
            <a:ext cx="6100011" cy="2101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0758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12 – Sample Space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868" b="35263"/>
          <a:stretch/>
        </p:blipFill>
        <p:spPr>
          <a:xfrm>
            <a:off x="360949" y="1070809"/>
            <a:ext cx="11213431" cy="461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9323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12 – Sample Space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082792414"/>
                  </p:ext>
                </p:extLst>
              </p:nvPr>
            </p:nvGraphicFramePr>
            <p:xfrm>
              <a:off x="173362" y="3017914"/>
              <a:ext cx="11845276" cy="3766672"/>
            </p:xfrm>
            <a:graphic>
              <a:graphicData uri="http://schemas.openxmlformats.org/drawingml/2006/table">
                <a:tbl>
                  <a:tblPr/>
                  <a:tblGrid>
                    <a:gridCol w="2850107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995169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320748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box>
                                  <m:boxPr>
                                    <m:ctrlPr>
                                      <a:rPr lang="en-GB" sz="2800" b="0" i="1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boxPr>
                                  <m:e>
                                    <m:argPr>
                                      <m:argSz m:val="-1"/>
                                    </m:argPr>
                                    <m:f>
                                      <m:fPr>
                                        <m:ctrlPr>
                                          <a:rPr lang="en-GB" sz="28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28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5</m:t>
                                        </m:r>
                                      </m:num>
                                      <m:den>
                                        <m:r>
                                          <a:rPr lang="en-GB" sz="28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12</m:t>
                                        </m:r>
                                      </m:den>
                                    </m:f>
                                  </m:e>
                                </m:box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prime numbers are 2, 3, 5, 7 and 11, and these occur a total of 15 times in the table. As there are 6 × 6 = 36 possible outcomes, the probability is 15/36 = 5/12.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box>
                                  <m:boxPr>
                                    <m:ctrlPr>
                                      <a:rPr lang="en-GB" sz="2400" b="0" i="1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boxPr>
                                  <m:e>
                                    <m:argPr>
                                      <m:argSz m:val="-1"/>
                                    </m:argPr>
                                    <m:f>
                                      <m:fPr>
                                        <m:ctrlPr>
                                          <a:rPr lang="en-GB" sz="24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24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14</m:t>
                                        </m:r>
                                      </m:num>
                                      <m:den>
                                        <m:r>
                                          <a:rPr lang="en-GB" sz="24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36</m:t>
                                        </m:r>
                                      </m:den>
                                    </m:f>
                                  </m:e>
                                </m:box>
                              </m:oMath>
                            </m:oMathPara>
                          </a14:m>
                          <a:endParaRPr lang="en-GB" sz="24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may not </a:t>
                          </a:r>
                          <a:r>
                            <a:rPr lang="en-US" sz="2000" b="0" dirty="0" err="1">
                              <a:solidFill>
                                <a:schemeClr val="tx1"/>
                              </a:solidFill>
                              <a:effectLst/>
                            </a:rPr>
                            <a:t>recognise</a:t>
                          </a:r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 that 2 is a prime number.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711403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box>
                                  <m:boxPr>
                                    <m:ctrlPr>
                                      <a:rPr lang="en-GB" sz="2400" b="0" i="1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boxPr>
                                  <m:e>
                                    <m:argPr>
                                      <m:argSz m:val="-1"/>
                                    </m:argPr>
                                    <m:f>
                                      <m:fPr>
                                        <m:ctrlPr>
                                          <a:rPr lang="en-GB" sz="24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24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6</m:t>
                                        </m:r>
                                      </m:num>
                                      <m:den>
                                        <m:r>
                                          <a:rPr lang="en-GB" sz="24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12</m:t>
                                        </m:r>
                                      </m:den>
                                    </m:f>
                                  </m:e>
                                </m:box>
                              </m:oMath>
                            </m:oMathPara>
                          </a14:m>
                          <a:endParaRPr lang="en-GB" sz="24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may have counted the number of prime numbers on two dice.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586196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box>
                                  <m:boxPr>
                                    <m:ctrlPr>
                                      <a:rPr lang="en-GB" sz="24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boxPr>
                                  <m:e>
                                    <m:argPr>
                                      <m:argSz m:val="-1"/>
                                    </m:argPr>
                                    <m:f>
                                      <m:fPr>
                                        <m:ctrlPr>
                                          <a:rPr lang="en-GB" sz="24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24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5</m:t>
                                        </m:r>
                                      </m:num>
                                      <m:den>
                                        <m:r>
                                          <a:rPr lang="en-GB" sz="24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36</m:t>
                                        </m:r>
                                      </m:den>
                                    </m:f>
                                  </m:e>
                                </m:box>
                              </m:oMath>
                            </m:oMathPara>
                          </a14:m>
                          <a:endParaRPr lang="en-GB" sz="24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used the number of prime numbers as the denominator, rather than the total number of times they all appear.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082792414"/>
                  </p:ext>
                </p:extLst>
              </p:nvPr>
            </p:nvGraphicFramePr>
            <p:xfrm>
              <a:off x="173362" y="3017914"/>
              <a:ext cx="11845276" cy="3766672"/>
            </p:xfrm>
            <a:graphic>
              <a:graphicData uri="http://schemas.openxmlformats.org/drawingml/2006/table">
                <a:tbl>
                  <a:tblPr/>
                  <a:tblGrid>
                    <a:gridCol w="2850107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995169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74473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70492" r="-315812" b="-35082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prime numbers are 2, 3, 5, 7 and 11, and these occur a total of 15 times in the table. As there are 6 × 6 = 36 possible outcomes, the probability is 15/36 = 5/12.</a:t>
                          </a:r>
                          <a:endParaRPr lang="en-US" sz="20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  <a:endParaRPr lang="en-GB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56401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316304" r="-315812" b="-27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may not </a:t>
                          </a:r>
                          <a:r>
                            <a:rPr lang="en-US" sz="2000" b="0" dirty="0" err="1" smtClean="0">
                              <a:solidFill>
                                <a:schemeClr val="tx1"/>
                              </a:solidFill>
                              <a:effectLst/>
                            </a:rPr>
                            <a:t>recognise</a:t>
                          </a:r>
                          <a:r>
                            <a:rPr lang="en-US" sz="20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 that 2 is a prime number.</a:t>
                          </a:r>
                          <a:endParaRPr lang="en-US" sz="20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71140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327350" r="-315812" b="-11623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may have counted the number of prime numbers on two dice.</a:t>
                          </a:r>
                          <a:endParaRPr lang="en-US" sz="20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74473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409836" r="-315812" b="-1147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used the number of prime numbers as the denominator, rather than the total number of times they all appear.</a:t>
                          </a:r>
                          <a:endParaRPr lang="en-US" sz="20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t="9868" b="35263"/>
          <a:stretch/>
        </p:blipFill>
        <p:spPr>
          <a:xfrm>
            <a:off x="3068054" y="822271"/>
            <a:ext cx="5751094" cy="2088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9339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13 – Tree Diagrams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10705" r="7308" b="30064"/>
          <a:stretch/>
        </p:blipFill>
        <p:spPr>
          <a:xfrm>
            <a:off x="574431" y="1066800"/>
            <a:ext cx="11301046" cy="5416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74488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13 – Tree Diagrams 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4828722"/>
              </p:ext>
            </p:extLst>
          </p:nvPr>
        </p:nvGraphicFramePr>
        <p:xfrm>
          <a:off x="162565" y="3031489"/>
          <a:ext cx="11845276" cy="3736884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995169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0.08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bottom line is the probability that they lose both, so the answer is 0.1 X 0.8 = 0.08.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0.18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found the probability of winning both.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0.8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may believe that we only need the probability of the second loss.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0.9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added the probabilities, instead of multiplying.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t="10705" r="7308" b="75962"/>
          <a:stretch/>
        </p:blipFill>
        <p:spPr>
          <a:xfrm>
            <a:off x="478985" y="1531730"/>
            <a:ext cx="5631326" cy="60752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15289" t="26730" r="32211" b="30065"/>
          <a:stretch/>
        </p:blipFill>
        <p:spPr>
          <a:xfrm>
            <a:off x="6589295" y="923330"/>
            <a:ext cx="3375320" cy="2083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062926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14 – Tree Diagrams 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92" t="9166" r="7212" b="29295"/>
          <a:stretch/>
        </p:blipFill>
        <p:spPr>
          <a:xfrm>
            <a:off x="745330" y="1148860"/>
            <a:ext cx="10701339" cy="5334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43199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14 – Tree Diagrams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838572265"/>
                  </p:ext>
                </p:extLst>
              </p:nvPr>
            </p:nvGraphicFramePr>
            <p:xfrm>
              <a:off x="186011" y="3090104"/>
              <a:ext cx="11845276" cy="3646079"/>
            </p:xfrm>
            <a:graphic>
              <a:graphicData uri="http://schemas.openxmlformats.org/drawingml/2006/table">
                <a:tbl>
                  <a:tblPr/>
                  <a:tblGrid>
                    <a:gridCol w="2850107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995169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320748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box>
                                  <m:boxPr>
                                    <m:ctrlPr>
                                      <a:rPr lang="en-GB" sz="2800" b="0" i="1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boxPr>
                                  <m:e>
                                    <m:argPr>
                                      <m:argSz m:val="-1"/>
                                    </m:argPr>
                                    <m:f>
                                      <m:fPr>
                                        <m:ctrlPr>
                                          <a:rPr lang="en-GB" sz="28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28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11</m:t>
                                        </m:r>
                                      </m:num>
                                      <m:den>
                                        <m:r>
                                          <a:rPr lang="en-GB" sz="28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24</m:t>
                                        </m:r>
                                      </m:den>
                                    </m:f>
                                  </m:e>
                                </m:box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probability from Line 2 is 3/8 x 1/3 = 1/8. The probability from Line 3 is </a:t>
                          </a:r>
                        </a:p>
                        <a:p>
                          <a:pPr font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5/8 X 1/3 = 5/24. We can then add them together.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box>
                                  <m:boxPr>
                                    <m:ctrlPr>
                                      <a:rPr lang="en-GB" sz="2800" b="0" i="1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boxPr>
                                  <m:e>
                                    <m:argPr>
                                      <m:argSz m:val="-1"/>
                                    </m:argPr>
                                    <m:f>
                                      <m:fPr>
                                        <m:ctrlPr>
                                          <a:rPr lang="en-GB" sz="28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28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48</m:t>
                                        </m:r>
                                      </m:num>
                                      <m:den>
                                        <m:r>
                                          <a:rPr lang="en-GB" sz="28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24</m:t>
                                        </m:r>
                                      </m:den>
                                    </m:f>
                                  </m:e>
                                </m:box>
                                <m:r>
                                  <a:rPr lang="en-GB" sz="2800" b="0" i="1" dirty="0" smtClean="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=2</m:t>
                                </m:r>
                              </m:oMath>
                            </m:oMathPara>
                          </a14:m>
                          <a:endParaRPr lang="en-GB" sz="28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added the four fractions that are involved.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box>
                                  <m:boxPr>
                                    <m:ctrlPr>
                                      <a:rPr lang="en-GB" sz="2800" b="0" i="1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boxPr>
                                  <m:e>
                                    <m:argPr>
                                      <m:argSz m:val="-1"/>
                                    </m:argPr>
                                    <m:f>
                                      <m:fPr>
                                        <m:ctrlPr>
                                          <a:rPr lang="en-GB" sz="28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28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6</m:t>
                                        </m:r>
                                      </m:num>
                                      <m:den>
                                        <m:r>
                                          <a:rPr lang="en-GB" sz="28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24</m:t>
                                        </m:r>
                                      </m:den>
                                    </m:f>
                                  </m:e>
                                </m:box>
                              </m:oMath>
                            </m:oMathPara>
                          </a14:m>
                          <a:endParaRPr lang="en-GB" sz="28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found the probability on the second line only.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586196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box>
                                  <m:boxPr>
                                    <m:ctrlPr>
                                      <a:rPr lang="en-GB" sz="2800" b="0" i="1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boxPr>
                                  <m:e>
                                    <m:argPr>
                                      <m:argSz m:val="-1"/>
                                    </m:argPr>
                                    <m:f>
                                      <m:fPr>
                                        <m:ctrlPr>
                                          <a:rPr lang="en-GB" sz="28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28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14</m:t>
                                        </m:r>
                                      </m:num>
                                      <m:den>
                                        <m:r>
                                          <a:rPr lang="en-GB" sz="28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24</m:t>
                                        </m:r>
                                      </m:den>
                                    </m:f>
                                  </m:e>
                                </m:box>
                              </m:oMath>
                            </m:oMathPara>
                          </a14:m>
                          <a:endParaRPr lang="en-GB" sz="28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included winning both games.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838572265"/>
                  </p:ext>
                </p:extLst>
              </p:nvPr>
            </p:nvGraphicFramePr>
            <p:xfrm>
              <a:off x="186011" y="3090104"/>
              <a:ext cx="11845276" cy="3646079"/>
            </p:xfrm>
            <a:graphic>
              <a:graphicData uri="http://schemas.openxmlformats.org/drawingml/2006/table">
                <a:tbl>
                  <a:tblPr/>
                  <a:tblGrid>
                    <a:gridCol w="2850107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995169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74473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69919" r="-315812" b="-32764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probability from Line 2 is 3/8 x 1/3 = 1/8. The probability from Line 3 is </a:t>
                          </a:r>
                        </a:p>
                        <a:p>
                          <a:pPr fontAlgn="ctr"/>
                          <a:r>
                            <a:rPr lang="en-US" sz="20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5/8 X 1/3 = 5/24. We can then add them together.</a:t>
                          </a:r>
                          <a:endParaRPr lang="en-US" sz="20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  <a:endParaRPr lang="en-GB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63348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277143" r="-315812" b="-20571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added the four fractions that are involved.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63348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380769" r="-315812" b="-10769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found the probability on the second line only.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63259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480769" r="-315812" b="-769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included winning both games.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192" t="9166" r="7212" b="75450"/>
          <a:stretch/>
        </p:blipFill>
        <p:spPr>
          <a:xfrm>
            <a:off x="381914" y="1418492"/>
            <a:ext cx="7150247" cy="89095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13465" t="26198" r="29670" b="29295"/>
          <a:stretch/>
        </p:blipFill>
        <p:spPr>
          <a:xfrm>
            <a:off x="7532161" y="923330"/>
            <a:ext cx="3428916" cy="2012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9332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Table 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875311987"/>
                  </p:ext>
                </p:extLst>
              </p:nvPr>
            </p:nvGraphicFramePr>
            <p:xfrm>
              <a:off x="185394" y="2884014"/>
              <a:ext cx="11845276" cy="3868266"/>
            </p:xfrm>
            <a:graphic>
              <a:graphicData uri="http://schemas.openxmlformats.org/drawingml/2006/table">
                <a:tbl>
                  <a:tblPr/>
                  <a:tblGrid>
                    <a:gridCol w="2850107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995169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320748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box>
                                  <m:boxPr>
                                    <m:ctrlPr>
                                      <a:rPr lang="en-GB" sz="3200" b="0" i="1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boxPr>
                                  <m:e>
                                    <m:argPr>
                                      <m:argSz m:val="-1"/>
                                    </m:argPr>
                                    <m:f>
                                      <m:fPr>
                                        <m:ctrlP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num>
                                      <m:den>
                                        <m: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20</m:t>
                                        </m:r>
                                      </m:den>
                                    </m:f>
                                  </m:e>
                                </m:box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We have 1/4 × 1/5 = 1/20.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box>
                                  <m:boxPr>
                                    <m:ctrlPr>
                                      <a:rPr lang="en-GB" sz="3200" b="0" i="1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boxPr>
                                  <m:e>
                                    <m:argPr>
                                      <m:argSz m:val="-1"/>
                                    </m:argPr>
                                    <m:f>
                                      <m:fPr>
                                        <m:ctrlP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num>
                                      <m:den>
                                        <m: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9</m:t>
                                        </m:r>
                                      </m:den>
                                    </m:f>
                                  </m:e>
                                </m:box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may have added the denominators.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box>
                                  <m:boxPr>
                                    <m:ctrlPr>
                                      <a:rPr lang="en-GB" sz="3200" b="0" i="1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boxPr>
                                  <m:e>
                                    <m:argPr>
                                      <m:argSz m:val="-1"/>
                                    </m:argPr>
                                    <m:f>
                                      <m:fPr>
                                        <m:ctrlP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num>
                                      <m:den>
                                        <m: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9</m:t>
                                        </m:r>
                                      </m:den>
                                    </m:f>
                                  </m:e>
                                </m:box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added the numerator and denominator.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586196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box>
                                  <m:boxPr>
                                    <m:ctrlPr>
                                      <a:rPr lang="en-GB" sz="3200" b="0" i="1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boxPr>
                                  <m:e>
                                    <m:argPr>
                                      <m:argSz m:val="-1"/>
                                    </m:argPr>
                                    <m:f>
                                      <m:fPr>
                                        <m:ctrlP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num>
                                      <m:den>
                                        <m: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20</m:t>
                                        </m:r>
                                      </m:den>
                                    </m:f>
                                  </m:e>
                                </m:box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used the correct denominator, but has not </a:t>
                          </a:r>
                          <a:r>
                            <a:rPr lang="en-US" sz="2000" b="0" dirty="0" err="1">
                              <a:solidFill>
                                <a:schemeClr val="tx1"/>
                              </a:solidFill>
                              <a:effectLst/>
                            </a:rPr>
                            <a:t>recognised</a:t>
                          </a:r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 that there is only one way to get 1 on each spinner.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Table 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875311987"/>
                  </p:ext>
                </p:extLst>
              </p:nvPr>
            </p:nvGraphicFramePr>
            <p:xfrm>
              <a:off x="185394" y="2884014"/>
              <a:ext cx="11845276" cy="3868266"/>
            </p:xfrm>
            <a:graphic>
              <a:graphicData uri="http://schemas.openxmlformats.org/drawingml/2006/table">
                <a:tbl>
                  <a:tblPr/>
                  <a:tblGrid>
                    <a:gridCol w="2850107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995169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70720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74138" r="-315812" b="-38879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We have 1/4 × 1/5 = 1/20.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  <a:endParaRPr lang="en-GB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706761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245690" r="-315812" b="-2172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may have added the denominators.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70777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345690" r="-315812" b="-1172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added the numerator and denominator.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74473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423770" r="-315812" b="-1147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used the correct denominator, but has not </a:t>
                          </a:r>
                          <a:r>
                            <a:rPr lang="en-US" sz="2000" b="0" dirty="0" err="1" smtClean="0">
                              <a:solidFill>
                                <a:schemeClr val="tx1"/>
                              </a:solidFill>
                              <a:effectLst/>
                            </a:rPr>
                            <a:t>recognised</a:t>
                          </a:r>
                          <a:r>
                            <a:rPr lang="en-US" sz="20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 that there is only one way to get 1 on each spinner.</a:t>
                          </a:r>
                          <a:endParaRPr lang="en-US" sz="20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1 – OR and </a:t>
            </a:r>
            <a:r>
              <a:rPr lang="en-GB" sz="5400" b="1" dirty="0" err="1"/>
              <a:t>AND</a:t>
            </a:r>
            <a:r>
              <a:rPr lang="en-GB" sz="5400" b="1" dirty="0"/>
              <a:t> Rules </a:t>
            </a:r>
          </a:p>
        </p:txBody>
      </p:sp>
      <p:pic>
        <p:nvPicPr>
          <p:cNvPr id="1026" name="Picture 2" descr="https://images.diagnosticquestions.com/uploads/questions/cbfa1320-2714-4c1e-bb9f-be0d3775b5f4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29" t="43443" r="6752" b="41875"/>
          <a:stretch/>
        </p:blipFill>
        <p:spPr bwMode="auto">
          <a:xfrm>
            <a:off x="360947" y="1495543"/>
            <a:ext cx="6424863" cy="814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17089" t="8889" r="27945" b="59284"/>
          <a:stretch/>
        </p:blipFill>
        <p:spPr>
          <a:xfrm>
            <a:off x="6966284" y="923330"/>
            <a:ext cx="4511843" cy="1959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10158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15 – Tree Diagrams  </a:t>
            </a:r>
          </a:p>
        </p:txBody>
      </p:sp>
      <p:pic>
        <p:nvPicPr>
          <p:cNvPr id="22530" name="Picture 2" descr="https://images.diagnosticquestions.com/uploads/questions/ad354f65-045d-43fd-b8c3-13499f8998e6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84" b="32726"/>
          <a:stretch/>
        </p:blipFill>
        <p:spPr bwMode="auto">
          <a:xfrm>
            <a:off x="344487" y="1059597"/>
            <a:ext cx="11663888" cy="5055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204303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15 – Tree Diagrams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81402700"/>
                  </p:ext>
                </p:extLst>
              </p:nvPr>
            </p:nvGraphicFramePr>
            <p:xfrm>
              <a:off x="186011" y="3090104"/>
              <a:ext cx="11845276" cy="3657382"/>
            </p:xfrm>
            <a:graphic>
              <a:graphicData uri="http://schemas.openxmlformats.org/drawingml/2006/table">
                <a:tbl>
                  <a:tblPr/>
                  <a:tblGrid>
                    <a:gridCol w="2850107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995169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320748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box>
                                  <m:boxPr>
                                    <m:ctrlPr>
                                      <a:rPr lang="en-GB" sz="2800" b="0" i="1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boxPr>
                                  <m:e>
                                    <m:argPr>
                                      <m:argSz m:val="-1"/>
                                    </m:argPr>
                                    <m:f>
                                      <m:fPr>
                                        <m:ctrlPr>
                                          <a:rPr lang="en-GB" sz="28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28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5</m:t>
                                        </m:r>
                                      </m:num>
                                      <m:den>
                                        <m:r>
                                          <a:rPr lang="en-GB" sz="28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8</m:t>
                                        </m:r>
                                      </m:den>
                                    </m:f>
                                  </m:e>
                                </m:box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If one blue counter is picked, there are now 8 in total and 5 are red. </a:t>
                          </a:r>
                        </a:p>
                        <a:p>
                          <a:pPr font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probability of picking a red counter is 5/8.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box>
                                  <m:boxPr>
                                    <m:ctrlPr>
                                      <a:rPr lang="en-GB" sz="2800" b="0" i="1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boxPr>
                                  <m:e>
                                    <m:argPr>
                                      <m:argSz m:val="-1"/>
                                    </m:argPr>
                                    <m:f>
                                      <m:fPr>
                                        <m:ctrlPr>
                                          <a:rPr lang="en-GB" sz="28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28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num>
                                      <m:den>
                                        <m:r>
                                          <a:rPr lang="en-GB" sz="28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8</m:t>
                                        </m:r>
                                      </m:den>
                                    </m:f>
                                  </m:e>
                                </m:box>
                              </m:oMath>
                            </m:oMathPara>
                          </a14:m>
                          <a:endParaRPr lang="en-GB" sz="28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given the probability of picking a blue counter if the first was blue.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box>
                                  <m:boxPr>
                                    <m:ctrlPr>
                                      <a:rPr lang="en-GB" sz="2800" b="0" i="1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boxPr>
                                  <m:e>
                                    <m:argPr>
                                      <m:argSz m:val="-1"/>
                                    </m:argPr>
                                    <m:f>
                                      <m:fPr>
                                        <m:ctrlPr>
                                          <a:rPr lang="en-GB" sz="28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28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5</m:t>
                                        </m:r>
                                      </m:num>
                                      <m:den>
                                        <m:r>
                                          <a:rPr lang="en-GB" sz="28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9</m:t>
                                        </m:r>
                                      </m:den>
                                    </m:f>
                                  </m:e>
                                </m:box>
                              </m:oMath>
                            </m:oMathPara>
                          </a14:m>
                          <a:endParaRPr lang="en-GB" sz="28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answered as if there was replacement.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586196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box>
                                  <m:boxPr>
                                    <m:ctrlPr>
                                      <a:rPr lang="en-GB" sz="2800" b="0" i="1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boxPr>
                                  <m:e>
                                    <m:argPr>
                                      <m:argSz m:val="-1"/>
                                    </m:argPr>
                                    <m:f>
                                      <m:fPr>
                                        <m:ctrlPr>
                                          <a:rPr lang="en-GB" sz="28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28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num>
                                      <m:den>
                                        <m:r>
                                          <a:rPr lang="en-GB" sz="28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den>
                                    </m:f>
                                  </m:e>
                                </m:box>
                              </m:oMath>
                            </m:oMathPara>
                          </a14:m>
                          <a:endParaRPr lang="en-GB" sz="28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16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given the probability of picking a red or blue counter if the first counter picked was red.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81402700"/>
                  </p:ext>
                </p:extLst>
              </p:nvPr>
            </p:nvGraphicFramePr>
            <p:xfrm>
              <a:off x="186011" y="3090104"/>
              <a:ext cx="11845276" cy="3657382"/>
            </p:xfrm>
            <a:graphic>
              <a:graphicData uri="http://schemas.openxmlformats.org/drawingml/2006/table">
                <a:tbl>
                  <a:tblPr/>
                  <a:tblGrid>
                    <a:gridCol w="2850107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995169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74473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69919" r="-315812" b="-32357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If one blue counter is picked, there are now 8 in total and 5 are red. </a:t>
                          </a:r>
                        </a:p>
                        <a:p>
                          <a:pPr fontAlgn="ctr"/>
                          <a:r>
                            <a:rPr lang="en-US" sz="20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probability of picking a red counter is 5/8.</a:t>
                          </a:r>
                          <a:endParaRPr lang="en-US" sz="20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  <a:endParaRPr lang="en-GB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63640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277143" r="-315812" b="-2009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given the probability of picking a blue counter if the first was blue.</a:t>
                          </a:r>
                          <a:endParaRPr lang="en-US" sz="20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64186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377143" r="-315812" b="-1009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answered as if there was replacement.</a:t>
                          </a:r>
                          <a:endParaRPr lang="en-US" sz="20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63259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481731" r="-315812" b="-192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16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given the probability of picking a red or blue counter if the first counter picked was red.</a:t>
                          </a:r>
                          <a:endParaRPr lang="en-US" sz="16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5" name="Picture 2" descr="https://images.diagnosticquestions.com/uploads/questions/ad354f65-045d-43fd-b8c3-13499f8998e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29" t="22616" b="40158"/>
          <a:stretch/>
        </p:blipFill>
        <p:spPr bwMode="auto">
          <a:xfrm>
            <a:off x="7410450" y="798903"/>
            <a:ext cx="4063099" cy="2129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images.diagnosticquestions.com/uploads/questions/ad354f65-045d-43fd-b8c3-13499f8998e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84" r="53732" b="49584"/>
          <a:stretch/>
        </p:blipFill>
        <p:spPr bwMode="auto">
          <a:xfrm>
            <a:off x="650347" y="798903"/>
            <a:ext cx="3035828" cy="2014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/>
          <a:srcRect t="74435"/>
          <a:stretch/>
        </p:blipFill>
        <p:spPr>
          <a:xfrm>
            <a:off x="4143062" y="1539394"/>
            <a:ext cx="2810500" cy="657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698735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16 – Tree Diagrams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432" b="31562"/>
          <a:stretch/>
        </p:blipFill>
        <p:spPr>
          <a:xfrm>
            <a:off x="581025" y="1200150"/>
            <a:ext cx="11182350" cy="4948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55942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16 – Tree Diagrams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85325064"/>
                  </p:ext>
                </p:extLst>
              </p:nvPr>
            </p:nvGraphicFramePr>
            <p:xfrm>
              <a:off x="147911" y="3090104"/>
              <a:ext cx="11910739" cy="3546384"/>
            </p:xfrm>
            <a:graphic>
              <a:graphicData uri="http://schemas.openxmlformats.org/drawingml/2006/table">
                <a:tbl>
                  <a:tblPr/>
                  <a:tblGrid>
                    <a:gridCol w="2850107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9060632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320748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box>
                                  <m:boxPr>
                                    <m:ctrlPr>
                                      <a:rPr lang="en-GB" sz="2800" b="0" i="1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boxPr>
                                  <m:e>
                                    <m:argPr>
                                      <m:argSz m:val="-1"/>
                                    </m:argPr>
                                    <m:f>
                                      <m:fPr>
                                        <m:ctrlPr>
                                          <a:rPr lang="en-GB" sz="28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28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26</m:t>
                                        </m:r>
                                      </m:num>
                                      <m:den>
                                        <m:r>
                                          <a:rPr lang="en-GB" sz="28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56</m:t>
                                        </m:r>
                                      </m:den>
                                    </m:f>
                                  </m:e>
                                </m:box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16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We can either get blue, blue or green, green. The probability of getting two blue counters is 5/8 X 4/7 = 20/56. The probability of getting two green counters is 3/8 X 2/7 = 6/56. Adding them together gives 26/56.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box>
                                  <m:boxPr>
                                    <m:ctrlPr>
                                      <a:rPr lang="en-GB" sz="2800" b="0" i="1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boxPr>
                                  <m:e>
                                    <m:argPr>
                                      <m:argSz m:val="-1"/>
                                    </m:argPr>
                                    <m:f>
                                      <m:fPr>
                                        <m:ctrlPr>
                                          <a:rPr lang="en-GB" sz="28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28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20</m:t>
                                        </m:r>
                                      </m:num>
                                      <m:den>
                                        <m:r>
                                          <a:rPr lang="en-GB" sz="28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56</m:t>
                                        </m:r>
                                      </m:den>
                                    </m:f>
                                  </m:e>
                                </m:box>
                              </m:oMath>
                            </m:oMathPara>
                          </a14:m>
                          <a:endParaRPr lang="en-GB" sz="28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found the probability of getting two green counters.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box>
                                  <m:boxPr>
                                    <m:ctrlPr>
                                      <a:rPr lang="en-GB" sz="2800" b="0" i="1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boxPr>
                                  <m:e>
                                    <m:argPr>
                                      <m:argSz m:val="-1"/>
                                    </m:argPr>
                                    <m:f>
                                      <m:fPr>
                                        <m:ctrlPr>
                                          <a:rPr lang="en-GB" sz="28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28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34</m:t>
                                        </m:r>
                                      </m:num>
                                      <m:den>
                                        <m:r>
                                          <a:rPr lang="en-GB" sz="28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64</m:t>
                                        </m:r>
                                      </m:den>
                                    </m:f>
                                  </m:e>
                                </m:box>
                              </m:oMath>
                            </m:oMathPara>
                          </a14:m>
                          <a:endParaRPr lang="en-GB" sz="28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dirty="0"/>
                            <a:t>The student has assumed the counters are replaced.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586196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box>
                                  <m:boxPr>
                                    <m:ctrlPr>
                                      <a:rPr lang="en-GB" sz="2800" b="0" i="1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boxPr>
                                  <m:e>
                                    <m:argPr>
                                      <m:argSz m:val="-1"/>
                                    </m:argPr>
                                    <m:f>
                                      <m:fPr>
                                        <m:ctrlPr>
                                          <a:rPr lang="en-GB" sz="28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28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26</m:t>
                                        </m:r>
                                      </m:num>
                                      <m:den>
                                        <m:r>
                                          <a:rPr lang="en-GB" sz="28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64</m:t>
                                        </m:r>
                                      </m:den>
                                    </m:f>
                                  </m:e>
                                </m:box>
                              </m:oMath>
                            </m:oMathPara>
                          </a14:m>
                          <a:endParaRPr lang="en-GB" sz="28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dirty="0"/>
                            <a:t>The student has forgotten to change the denominator.</a:t>
                          </a:r>
                          <a:endParaRPr lang="en-GB" sz="2400" dirty="0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85325064"/>
                  </p:ext>
                </p:extLst>
              </p:nvPr>
            </p:nvGraphicFramePr>
            <p:xfrm>
              <a:off x="147911" y="3090104"/>
              <a:ext cx="11910739" cy="3546384"/>
            </p:xfrm>
            <a:graphic>
              <a:graphicData uri="http://schemas.openxmlformats.org/drawingml/2006/table">
                <a:tbl>
                  <a:tblPr/>
                  <a:tblGrid>
                    <a:gridCol w="2850107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9060632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63614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81905" r="-318162" b="-3847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16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We can either get blue, blue or green, green. The probability of getting two blue counters is 5/8 X 4/7 = 20/56. The probability of getting two green counters is 3/8 X 2/7 = 6/56. Adding them together gives 26/56.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  <a:endParaRPr lang="en-GB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63614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260000" r="-318162" b="-20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found the probability of getting two green counters.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63614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363462" r="-318162" b="-10865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dirty="0" smtClean="0"/>
                            <a:t>The student has assumed the counters are replaced.</a:t>
                          </a:r>
                          <a:endParaRPr lang="en-US" sz="2400" dirty="0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63614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459048" r="-318162" b="-761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dirty="0" smtClean="0"/>
                            <a:t>The student has forgotten to change the denominator.</a:t>
                          </a:r>
                          <a:endParaRPr lang="en-GB" sz="2400" dirty="0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14736" t="26127" r="29813" b="31562"/>
          <a:stretch/>
        </p:blipFill>
        <p:spPr>
          <a:xfrm>
            <a:off x="7248525" y="923330"/>
            <a:ext cx="3629026" cy="207678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/>
          <a:srcRect t="8750" b="75463"/>
          <a:stretch/>
        </p:blipFill>
        <p:spPr>
          <a:xfrm>
            <a:off x="485775" y="1449190"/>
            <a:ext cx="6553200" cy="775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7639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2 – OR and </a:t>
            </a:r>
            <a:r>
              <a:rPr lang="en-GB" sz="5400" b="1" dirty="0" err="1"/>
              <a:t>AND</a:t>
            </a:r>
            <a:r>
              <a:rPr lang="en-GB" sz="5400" b="1" dirty="0"/>
              <a:t> Rules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65513" y="2610196"/>
            <a:ext cx="4705003" cy="10584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pic>
        <p:nvPicPr>
          <p:cNvPr id="3076" name="Picture 4" descr="https://images.diagnosticquestions.com/uploads/questions/eca6adc0-866d-42f2-81ec-cb71523ed0af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21" t="9908" r="8026" b="15316"/>
          <a:stretch/>
        </p:blipFill>
        <p:spPr bwMode="auto">
          <a:xfrm>
            <a:off x="1840831" y="1021267"/>
            <a:ext cx="8578516" cy="5568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2800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2 – OR and </a:t>
            </a:r>
            <a:r>
              <a:rPr lang="en-GB" sz="5400" b="1" dirty="0" err="1"/>
              <a:t>AND</a:t>
            </a:r>
            <a:r>
              <a:rPr lang="en-GB" sz="5400" b="1" dirty="0"/>
              <a:t> Rules 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9720233"/>
              </p:ext>
            </p:extLst>
          </p:nvPr>
        </p:nvGraphicFramePr>
        <p:xfrm>
          <a:off x="186011" y="3090104"/>
          <a:ext cx="11845276" cy="3554004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995169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B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</a:rPr>
                        <a:t>There are 4 aces, so the probability of getting the first ace is 4/52. As there are now 3 aces and 51 cards, the next probability is 3/51. Multiplying the two together gives the full probability.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A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attempted to add, rather than multiplying.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B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not adjusted the second denominator.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C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not adjusted the second numerator.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pic>
        <p:nvPicPr>
          <p:cNvPr id="5" name="Picture 4" descr="https://images.diagnosticquestions.com/uploads/questions/eca6adc0-866d-42f2-81ec-cb71523ed0af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21" t="54198" r="8026" b="15316"/>
          <a:stretch/>
        </p:blipFill>
        <p:spPr bwMode="auto">
          <a:xfrm>
            <a:off x="5903495" y="1117727"/>
            <a:ext cx="6006135" cy="1589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s://images.diagnosticquestions.com/uploads/questions/eca6adc0-866d-42f2-81ec-cb71523ed0af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21" t="9908" r="8026" b="46180"/>
          <a:stretch/>
        </p:blipFill>
        <p:spPr bwMode="auto">
          <a:xfrm>
            <a:off x="673767" y="1021474"/>
            <a:ext cx="4944979" cy="1884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61556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3 – OR and </a:t>
            </a:r>
            <a:r>
              <a:rPr lang="en-GB" sz="5400" b="1" dirty="0" err="1"/>
              <a:t>AND</a:t>
            </a:r>
            <a:r>
              <a:rPr lang="en-GB" sz="5400" b="1" dirty="0"/>
              <a:t> Rules</a:t>
            </a:r>
          </a:p>
        </p:txBody>
      </p:sp>
      <p:pic>
        <p:nvPicPr>
          <p:cNvPr id="5122" name="Picture 2" descr="https://images.diagnosticquestions.com/uploads/questions/ac2810f2-f835-4a20-a915-f2909295e1bf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14" t="11073" r="12344" b="46379"/>
          <a:stretch/>
        </p:blipFill>
        <p:spPr bwMode="auto">
          <a:xfrm>
            <a:off x="721895" y="1215188"/>
            <a:ext cx="10794736" cy="4559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90781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3 – OR and </a:t>
            </a:r>
            <a:r>
              <a:rPr lang="en-GB" sz="5400" b="1" dirty="0" err="1"/>
              <a:t>AND</a:t>
            </a:r>
            <a:r>
              <a:rPr lang="en-GB" sz="5400" b="1" dirty="0"/>
              <a:t> Rules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011675450"/>
                  </p:ext>
                </p:extLst>
              </p:nvPr>
            </p:nvGraphicFramePr>
            <p:xfrm>
              <a:off x="186011" y="2957752"/>
              <a:ext cx="11845276" cy="3819436"/>
            </p:xfrm>
            <a:graphic>
              <a:graphicData uri="http://schemas.openxmlformats.org/drawingml/2006/table">
                <a:tbl>
                  <a:tblPr/>
                  <a:tblGrid>
                    <a:gridCol w="2850107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995169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320748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box>
                                  <m:boxPr>
                                    <m:ctrlPr>
                                      <a:rPr lang="en-GB" sz="3200" b="0" i="1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boxPr>
                                  <m:e>
                                    <m:argPr>
                                      <m:argSz m:val="-1"/>
                                    </m:argPr>
                                    <m:f>
                                      <m:fPr>
                                        <m:ctrlP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11</m:t>
                                        </m:r>
                                      </m:num>
                                      <m:den>
                                        <m: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24</m:t>
                                        </m:r>
                                      </m:den>
                                    </m:f>
                                  </m:e>
                                </m:box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18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As all the sports need to add to 1, to find the probability of playing rugby; one minus the probability of squash minus the probability of tennis.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box>
                                  <m:boxPr>
                                    <m:ctrlPr>
                                      <a:rPr lang="en-GB" sz="3200" b="0" i="1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boxPr>
                                  <m:e>
                                    <m:argPr>
                                      <m:argSz m:val="-1"/>
                                    </m:argPr>
                                    <m:f>
                                      <m:fPr>
                                        <m:ctrlP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4</m:t>
                                        </m:r>
                                      </m:num>
                                      <m:den>
                                        <m: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14</m:t>
                                        </m:r>
                                      </m:den>
                                    </m:f>
                                  </m:e>
                                </m:box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18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may think to add fractions they needed to just add the numerators together and denominators together.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box>
                                  <m:boxPr>
                                    <m:ctrlPr>
                                      <a:rPr lang="en-GB" sz="3200" b="0" i="1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boxPr>
                                  <m:e>
                                    <m:argPr>
                                      <m:argSz m:val="-1"/>
                                    </m:argPr>
                                    <m:f>
                                      <m:fPr>
                                        <m:ctrlP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13</m:t>
                                        </m:r>
                                      </m:num>
                                      <m:den>
                                        <m: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24</m:t>
                                        </m:r>
                                      </m:den>
                                    </m:f>
                                  </m:e>
                                </m:box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18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may think that they only needed to add the probabilities given.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586196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box>
                                  <m:boxPr>
                                    <m:ctrlPr>
                                      <a:rPr lang="en-GB" sz="3200" b="0" i="1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boxPr>
                                  <m:e>
                                    <m:argPr>
                                      <m:argSz m:val="-1"/>
                                    </m:argPr>
                                    <m:f>
                                      <m:fPr>
                                        <m:ctrlP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10</m:t>
                                        </m:r>
                                      </m:num>
                                      <m:den>
                                        <m: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14</m:t>
                                        </m:r>
                                      </m:den>
                                    </m:f>
                                  </m:e>
                                </m:box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18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may think to add fractions add the numerators and add denominators, but did remember to take it away from 1 to find the probability of rugby.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011675450"/>
                  </p:ext>
                </p:extLst>
              </p:nvPr>
            </p:nvGraphicFramePr>
            <p:xfrm>
              <a:off x="186011" y="2957752"/>
              <a:ext cx="11845276" cy="3819436"/>
            </p:xfrm>
            <a:graphic>
              <a:graphicData uri="http://schemas.openxmlformats.org/drawingml/2006/table">
                <a:tbl>
                  <a:tblPr/>
                  <a:tblGrid>
                    <a:gridCol w="2850107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995169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70415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74138" r="-315812" b="-37931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18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As all the sports need to add to 1, to find the probability of playing rugby; one minus the probability of squash minus the probability of tennis.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  <a:endParaRPr lang="en-GB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70314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246957" r="-315812" b="-21130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18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may think to add fractions they needed to just add the numerators together and denominators together.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70517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343966" r="-315812" b="-1094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18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may think that they only needed to add the probabilities given.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70517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443966" r="-315812" b="-94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18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may think to add fractions add the numerators and add denominators, but did remember to take it away from 1 to find the probability of rugby.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7" name="Picture 2" descr="https://images.diagnosticquestions.com/uploads/questions/ac2810f2-f835-4a20-a915-f2909295e1bf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14" t="14437" r="12344" b="46379"/>
          <a:stretch/>
        </p:blipFill>
        <p:spPr bwMode="auto">
          <a:xfrm>
            <a:off x="3485766" y="807354"/>
            <a:ext cx="5342021" cy="2078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56385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4 – OR and </a:t>
            </a:r>
            <a:r>
              <a:rPr lang="en-GB" sz="5400" b="1" dirty="0" err="1"/>
              <a:t>AND</a:t>
            </a:r>
            <a:r>
              <a:rPr lang="en-GB" sz="5400" b="1" dirty="0"/>
              <a:t> Rules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15921" b="48684"/>
          <a:stretch/>
        </p:blipFill>
        <p:spPr>
          <a:xfrm>
            <a:off x="234615" y="1299411"/>
            <a:ext cx="11722769" cy="3111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006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4 – OR and </a:t>
            </a:r>
            <a:r>
              <a:rPr lang="en-GB" sz="5400" b="1" dirty="0" err="1"/>
              <a:t>AND</a:t>
            </a:r>
            <a:r>
              <a:rPr lang="en-GB" sz="5400" b="1" dirty="0"/>
              <a:t> Rules 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191038"/>
              </p:ext>
            </p:extLst>
          </p:nvPr>
        </p:nvGraphicFramePr>
        <p:xfrm>
          <a:off x="186011" y="2957752"/>
          <a:ext cx="11845276" cy="3554004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995169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0.15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</a:rPr>
                        <a:t>As the answer to the first step is 0.3, the 0.3 is for yellow and blue. So in algebra that would be 𝑥 + 𝑥 =2𝑥 and 2𝑥 = 0.3, and so divide by 2 to get 𝑥.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0.3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may have not </a:t>
                      </a:r>
                      <a:r>
                        <a:rPr lang="en-US" sz="2000" b="0" dirty="0" err="1">
                          <a:solidFill>
                            <a:schemeClr val="tx1"/>
                          </a:solidFill>
                          <a:effectLst/>
                        </a:rPr>
                        <a:t>realised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 there were two 𝑥's so needed to divide by 2.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0.7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added the probabilities together.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0.9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miscalculated by not taking into account the brackets (BIDMAS).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t="15921" b="48684"/>
          <a:stretch/>
        </p:blipFill>
        <p:spPr>
          <a:xfrm>
            <a:off x="2276777" y="827078"/>
            <a:ext cx="7663743" cy="2034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0270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505</TotalTime>
  <Words>1586</Words>
  <Application>Microsoft Office PowerPoint</Application>
  <PresentationFormat>Widescreen</PresentationFormat>
  <Paragraphs>235</Paragraphs>
  <Slides>33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9" baseType="lpstr">
      <vt:lpstr>Arial</vt:lpstr>
      <vt:lpstr>Calibri</vt:lpstr>
      <vt:lpstr>Calibri Light</vt:lpstr>
      <vt:lpstr>Cambria Math</vt:lpstr>
      <vt:lpstr>robotobold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DCSCCM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47</cp:revision>
  <dcterms:created xsi:type="dcterms:W3CDTF">2020-06-17T17:33:36Z</dcterms:created>
  <dcterms:modified xsi:type="dcterms:W3CDTF">2022-08-22T17:54:00Z</dcterms:modified>
</cp:coreProperties>
</file>