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4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smtClean="0">
                <a:solidFill>
                  <a:srgbClr val="009E47"/>
                </a:solidFill>
              </a:rPr>
              <a:t>SILVER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14df19d2-a23c-4d41-b52f-62d822cf54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848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80181" y="2694258"/>
            <a:ext cx="1986113" cy="79081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098758" y="3737124"/>
            <a:ext cx="81786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robotolight"/>
              </a:rPr>
              <a:t>3404 ÷ 84 is approximately 3400 ÷85 = 40</a:t>
            </a: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60cf0874-a38d-46e5-82b7-71f0b76c95a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82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339987" y="3798509"/>
            <a:ext cx="1347825" cy="59607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141740" y="4394579"/>
            <a:ext cx="718658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rgbClr val="00B050"/>
                </a:solidFill>
                <a:latin typeface="robotolight"/>
              </a:rPr>
              <a:t>Perimeter = One and half circumferences</a:t>
            </a:r>
          </a:p>
          <a:p>
            <a:r>
              <a:rPr lang="en-GB" sz="2800" b="1" dirty="0" smtClean="0">
                <a:solidFill>
                  <a:srgbClr val="00B050"/>
                </a:solidFill>
                <a:latin typeface="robotolight"/>
              </a:rPr>
              <a:t>= 1.5 x 2</a:t>
            </a:r>
            <a:r>
              <a:rPr lang="el-GR" sz="2800" b="1" dirty="0" smtClean="0">
                <a:solidFill>
                  <a:srgbClr val="00B050"/>
                </a:solidFill>
                <a:latin typeface="robotolight"/>
              </a:rPr>
              <a:t>π</a:t>
            </a:r>
            <a:r>
              <a:rPr lang="en-GB" sz="2800" b="1" dirty="0" smtClean="0">
                <a:solidFill>
                  <a:srgbClr val="00B050"/>
                </a:solidFill>
                <a:latin typeface="robotolight"/>
              </a:rPr>
              <a:t>r = 3</a:t>
            </a:r>
            <a:r>
              <a:rPr lang="el-GR" sz="2800" b="1" dirty="0" smtClean="0">
                <a:solidFill>
                  <a:srgbClr val="00B050"/>
                </a:solidFill>
                <a:latin typeface="robotolight"/>
              </a:rPr>
              <a:t>π</a:t>
            </a:r>
            <a:r>
              <a:rPr lang="en-GB" sz="2800" b="1" dirty="0" smtClean="0">
                <a:solidFill>
                  <a:srgbClr val="00B050"/>
                </a:solidFill>
                <a:latin typeface="robotolight"/>
              </a:rPr>
              <a:t>(2) = 6</a:t>
            </a:r>
            <a:r>
              <a:rPr lang="el-GR" sz="2800" b="1" dirty="0" smtClean="0">
                <a:solidFill>
                  <a:srgbClr val="00B050"/>
                </a:solidFill>
                <a:latin typeface="robotolight"/>
              </a:rPr>
              <a:t>π</a:t>
            </a:r>
            <a:endParaRPr lang="en-GB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45b737ab-2784-4dbc-b576-fb2728c455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57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13158" y="2677817"/>
            <a:ext cx="1635552" cy="84176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413378" y="3692689"/>
            <a:ext cx="78633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robotolight"/>
              </a:rPr>
              <a:t>Square numbers on right diagonal. </a:t>
            </a:r>
            <a:endParaRPr lang="en-US" sz="28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The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square number </a:t>
            </a:r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below 400 is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441</a:t>
            </a:r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. </a:t>
            </a:r>
          </a:p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441 – 1 = 440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.</a:t>
            </a:r>
            <a:endParaRPr lang="en-GB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3a698de5-c6d8-4447-a49e-df484a4f2b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60" y="29741"/>
            <a:ext cx="9104346" cy="682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88964" y="3007267"/>
            <a:ext cx="1488545" cy="59857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436126" y="3605842"/>
            <a:ext cx="68648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robotolight"/>
              </a:rPr>
              <a:t>I</a:t>
            </a:r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f </a:t>
            </a:r>
            <a:r>
              <a:rPr lang="en-US" sz="2400" b="1" dirty="0">
                <a:solidFill>
                  <a:srgbClr val="00B050"/>
                </a:solidFill>
                <a:latin typeface="robotolight"/>
              </a:rPr>
              <a:t>you </a:t>
            </a:r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extend the equal sides of the trapezium </a:t>
            </a:r>
          </a:p>
          <a:p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to the </a:t>
            </a:r>
            <a:r>
              <a:rPr lang="en-US" sz="2400" b="1" dirty="0" err="1" smtClean="0">
                <a:solidFill>
                  <a:srgbClr val="00B050"/>
                </a:solidFill>
                <a:latin typeface="robotolight"/>
              </a:rPr>
              <a:t>centre</a:t>
            </a:r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 you get an isosceles </a:t>
            </a:r>
            <a:r>
              <a:rPr lang="en-US" sz="2400" b="1" dirty="0">
                <a:solidFill>
                  <a:srgbClr val="00B050"/>
                </a:solidFill>
                <a:latin typeface="robotolight"/>
              </a:rPr>
              <a:t>triangles </a:t>
            </a:r>
            <a:endParaRPr lang="en-US" sz="24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with the </a:t>
            </a:r>
            <a:r>
              <a:rPr lang="en-US" sz="2400" b="1" dirty="0" err="1" smtClean="0">
                <a:solidFill>
                  <a:srgbClr val="00B050"/>
                </a:solidFill>
                <a:latin typeface="robotolight"/>
              </a:rPr>
              <a:t>centre</a:t>
            </a:r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 angle  180 ÷ 10 = 18. </a:t>
            </a:r>
          </a:p>
          <a:p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(180 – 18) ÷ 2 = 81 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32d19450-b2ea-476b-814f-c19b61708f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824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06541" y="3891590"/>
            <a:ext cx="1298642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330054" y="4641209"/>
            <a:ext cx="64963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robotolight"/>
              </a:rPr>
              <a:t>2 </a:t>
            </a:r>
            <a:r>
              <a:rPr lang="en-US" sz="4000" b="1" dirty="0">
                <a:solidFill>
                  <a:srgbClr val="00B050"/>
                </a:solidFill>
                <a:latin typeface="robotolight"/>
              </a:rPr>
              <a:t>+ 3 + 6 + 2 + 2 + 4 = 19</a:t>
            </a:r>
            <a:endParaRPr lang="en-GB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113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15</cp:revision>
  <dcterms:created xsi:type="dcterms:W3CDTF">2020-06-11T04:03:37Z</dcterms:created>
  <dcterms:modified xsi:type="dcterms:W3CDTF">2020-06-15T16:59:58Z</dcterms:modified>
</cp:coreProperties>
</file>