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61" r:id="rId4"/>
    <p:sldId id="259" r:id="rId5"/>
    <p:sldId id="260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8770167-3864-4067-B427-FCE7AE3D6ABE}" v="6" dt="2026-06-09T07:53:53.95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6" autoAdjust="0"/>
    <p:restoredTop sz="94660"/>
  </p:normalViewPr>
  <p:slideViewPr>
    <p:cSldViewPr snapToGrid="0">
      <p:cViewPr varScale="1">
        <p:scale>
          <a:sx n="91" d="100"/>
          <a:sy n="91" d="100"/>
        </p:scale>
        <p:origin x="33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microsoft.com/office/2016/11/relationships/changesInfo" Target="changesInfos/changesInfo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163176A0-02FC-47D8-8D6B-77EA423298B5}"/>
    <pc:docChg chg="modSld">
      <pc:chgData name="Stewart Gale" userId="3647ddd2-6040-41ae-a96d-232c23482af8" providerId="ADAL" clId="{163176A0-02FC-47D8-8D6B-77EA423298B5}" dt="2026-06-09T07:53:53.950" v="5" actId="20577"/>
      <pc:docMkLst>
        <pc:docMk/>
      </pc:docMkLst>
      <pc:sldChg chg="modSp">
        <pc:chgData name="Stewart Gale" userId="3647ddd2-6040-41ae-a96d-232c23482af8" providerId="ADAL" clId="{163176A0-02FC-47D8-8D6B-77EA423298B5}" dt="2026-06-09T07:53:53.950" v="5" actId="20577"/>
        <pc:sldMkLst>
          <pc:docMk/>
          <pc:sldMk cId="796980920" sldId="260"/>
        </pc:sldMkLst>
        <pc:spChg chg="mod">
          <ac:chgData name="Stewart Gale" userId="3647ddd2-6040-41ae-a96d-232c23482af8" providerId="ADAL" clId="{163176A0-02FC-47D8-8D6B-77EA423298B5}" dt="2026-06-09T07:53:53.950" v="5" actId="20577"/>
          <ac:spMkLst>
            <pc:docMk/>
            <pc:sldMk cId="796980920" sldId="260"/>
            <ac:spMk id="11" creationId="{00000000-0000-0000-0000-00000000000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F6E3DE-BE99-4923-8593-A5D7AF63435F}" type="datetimeFigureOut">
              <a:rPr lang="en-GB" smtClean="0"/>
              <a:t>09/06/2026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B426F-3BD1-477E-8C35-0C903709BEA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947548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F6E3DE-BE99-4923-8593-A5D7AF63435F}" type="datetimeFigureOut">
              <a:rPr lang="en-GB" smtClean="0"/>
              <a:t>09/06/2026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B426F-3BD1-477E-8C35-0C903709BEA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347475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F6E3DE-BE99-4923-8593-A5D7AF63435F}" type="datetimeFigureOut">
              <a:rPr lang="en-GB" smtClean="0"/>
              <a:t>09/06/2026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B426F-3BD1-477E-8C35-0C903709BEA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958570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F6E3DE-BE99-4923-8593-A5D7AF63435F}" type="datetimeFigureOut">
              <a:rPr lang="en-GB" smtClean="0"/>
              <a:t>09/06/2026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B426F-3BD1-477E-8C35-0C903709BEA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862137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F6E3DE-BE99-4923-8593-A5D7AF63435F}" type="datetimeFigureOut">
              <a:rPr lang="en-GB" smtClean="0"/>
              <a:t>09/06/2026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B426F-3BD1-477E-8C35-0C903709BEA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349722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F6E3DE-BE99-4923-8593-A5D7AF63435F}" type="datetimeFigureOut">
              <a:rPr lang="en-GB" smtClean="0"/>
              <a:t>09/06/2026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B426F-3BD1-477E-8C35-0C903709BEA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482290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F6E3DE-BE99-4923-8593-A5D7AF63435F}" type="datetimeFigureOut">
              <a:rPr lang="en-GB" smtClean="0"/>
              <a:t>09/06/2026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B426F-3BD1-477E-8C35-0C903709BEA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730717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F6E3DE-BE99-4923-8593-A5D7AF63435F}" type="datetimeFigureOut">
              <a:rPr lang="en-GB" smtClean="0"/>
              <a:t>09/06/2026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B426F-3BD1-477E-8C35-0C903709BEA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773580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F6E3DE-BE99-4923-8593-A5D7AF63435F}" type="datetimeFigureOut">
              <a:rPr lang="en-GB" smtClean="0"/>
              <a:t>09/06/2026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B426F-3BD1-477E-8C35-0C903709BEA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666551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F6E3DE-BE99-4923-8593-A5D7AF63435F}" type="datetimeFigureOut">
              <a:rPr lang="en-GB" smtClean="0"/>
              <a:t>09/06/2026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B426F-3BD1-477E-8C35-0C903709BEA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91305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F6E3DE-BE99-4923-8593-A5D7AF63435F}" type="datetimeFigureOut">
              <a:rPr lang="en-GB" smtClean="0"/>
              <a:t>09/06/2026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B426F-3BD1-477E-8C35-0C903709BEA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68482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F6E3DE-BE99-4923-8593-A5D7AF63435F}" type="datetimeFigureOut">
              <a:rPr lang="en-GB" smtClean="0"/>
              <a:t>09/06/2026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FB426F-3BD1-477E-8C35-0C903709BEA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529946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>
            <a:off x="6217920" y="0"/>
            <a:ext cx="5542" cy="685800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V="1">
            <a:off x="0" y="2114137"/>
            <a:ext cx="12192000" cy="22168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138545" y="171797"/>
            <a:ext cx="559723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/>
              <a:t>1) </a:t>
            </a:r>
            <a:r>
              <a:rPr lang="en-GB" sz="2000" dirty="0"/>
              <a:t>What is 23% of 36.90?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334298" y="204220"/>
            <a:ext cx="485463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/>
              <a:t>2) </a:t>
            </a:r>
            <a:r>
              <a:rPr lang="en-GB" sz="2000" dirty="0"/>
              <a:t>Increase 36.90 by 23%?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38545" y="2282819"/>
            <a:ext cx="585770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/>
              <a:t>3) </a:t>
            </a:r>
            <a:r>
              <a:rPr lang="en-GB" sz="2000" dirty="0"/>
              <a:t>Find the original price when the current price is</a:t>
            </a:r>
            <a:r>
              <a:rPr lang="en-GB" sz="2000" b="1" dirty="0"/>
              <a:t> </a:t>
            </a:r>
            <a:r>
              <a:rPr lang="en-GB" sz="2000" dirty="0"/>
              <a:t>£36.90 after an increase of 23%.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345208" y="2322077"/>
            <a:ext cx="58577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/>
              <a:t>4) </a:t>
            </a:r>
            <a:r>
              <a:rPr lang="en-GB" sz="2000" dirty="0"/>
              <a:t>Decrease 36.90 by 23%?</a:t>
            </a:r>
          </a:p>
        </p:txBody>
      </p:sp>
      <p:cxnSp>
        <p:nvCxnSpPr>
          <p:cNvPr id="13" name="Straight Connector 12"/>
          <p:cNvCxnSpPr/>
          <p:nvPr/>
        </p:nvCxnSpPr>
        <p:spPr>
          <a:xfrm flipV="1">
            <a:off x="0" y="4416762"/>
            <a:ext cx="12192000" cy="22168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6391794" y="4534127"/>
            <a:ext cx="585770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/>
              <a:t>6) </a:t>
            </a:r>
            <a:r>
              <a:rPr lang="en-GB" sz="2000" dirty="0"/>
              <a:t>Find the original price when the current price is</a:t>
            </a:r>
            <a:r>
              <a:rPr lang="en-GB" sz="2000" b="1" dirty="0"/>
              <a:t> </a:t>
            </a:r>
            <a:r>
              <a:rPr lang="en-GB" sz="2000" dirty="0"/>
              <a:t>£27.72 after a decrease of 23%.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92580" y="4579685"/>
            <a:ext cx="559723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/>
              <a:t>5) </a:t>
            </a:r>
            <a:r>
              <a:rPr lang="en-GB" sz="2000" dirty="0"/>
              <a:t>What is 23% of 27.72?</a:t>
            </a:r>
          </a:p>
        </p:txBody>
      </p:sp>
    </p:spTree>
    <p:extLst>
      <p:ext uri="{BB962C8B-B14F-4D97-AF65-F5344CB8AC3E}">
        <p14:creationId xmlns:p14="http://schemas.microsoft.com/office/powerpoint/2010/main" val="37721329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>
            <a:off x="6217920" y="0"/>
            <a:ext cx="5542" cy="685800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V="1">
            <a:off x="66502" y="3435928"/>
            <a:ext cx="12192000" cy="22168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138545" y="171797"/>
            <a:ext cx="585770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/>
              <a:t>7) </a:t>
            </a:r>
            <a:r>
              <a:rPr lang="en-GB" sz="2000" dirty="0"/>
              <a:t>A item cost 300dhs plus VAT of 5%. </a:t>
            </a:r>
          </a:p>
          <a:p>
            <a:r>
              <a:rPr lang="en-GB" sz="2000" dirty="0"/>
              <a:t>How much do you have to pay?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334298" y="171796"/>
            <a:ext cx="585770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/>
              <a:t>8) </a:t>
            </a:r>
            <a:r>
              <a:rPr lang="en-GB" sz="2000" dirty="0"/>
              <a:t>An item cost 315dhs including VAT of 5%. </a:t>
            </a:r>
          </a:p>
          <a:p>
            <a:r>
              <a:rPr lang="en-GB" sz="2000" dirty="0"/>
              <a:t>How much does it cost without VAT?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05047" y="3607724"/>
            <a:ext cx="585770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/>
              <a:t>9) </a:t>
            </a:r>
            <a:r>
              <a:rPr lang="en-GB" sz="2000" dirty="0"/>
              <a:t>A car depreciates by 60% and is now worth 20,000dhs. How much was it originally?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0" y="3607723"/>
            <a:ext cx="585770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/>
              <a:t>10) </a:t>
            </a:r>
            <a:r>
              <a:rPr lang="en-GB" sz="2000" dirty="0"/>
              <a:t>A car increases in value by 60%  after it is classed a classic and is now worth 20,000dhs. How much was it originally? </a:t>
            </a:r>
          </a:p>
        </p:txBody>
      </p:sp>
    </p:spTree>
    <p:extLst>
      <p:ext uri="{BB962C8B-B14F-4D97-AF65-F5344CB8AC3E}">
        <p14:creationId xmlns:p14="http://schemas.microsoft.com/office/powerpoint/2010/main" val="35843789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6419A9A9-9C5A-46A2-A730-67C4290B4533}"/>
              </a:ext>
            </a:extLst>
          </p:cNvPr>
          <p:cNvSpPr txBox="1"/>
          <p:nvPr/>
        </p:nvSpPr>
        <p:spPr>
          <a:xfrm>
            <a:off x="2200102" y="2061557"/>
            <a:ext cx="8423564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800" b="1" dirty="0"/>
              <a:t>ANSWERS</a:t>
            </a:r>
            <a:endParaRPr lang="en-GB" sz="13800" b="1" dirty="0"/>
          </a:p>
        </p:txBody>
      </p:sp>
    </p:spTree>
    <p:extLst>
      <p:ext uri="{BB962C8B-B14F-4D97-AF65-F5344CB8AC3E}">
        <p14:creationId xmlns:p14="http://schemas.microsoft.com/office/powerpoint/2010/main" val="40514953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>
            <a:off x="6217920" y="0"/>
            <a:ext cx="5542" cy="685800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V="1">
            <a:off x="0" y="2114137"/>
            <a:ext cx="12192000" cy="22168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138545" y="171797"/>
            <a:ext cx="559723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/>
              <a:t>1) </a:t>
            </a:r>
            <a:r>
              <a:rPr lang="en-GB" sz="2000" dirty="0"/>
              <a:t>What is 23% of 36.90?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334298" y="204220"/>
            <a:ext cx="485463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/>
              <a:t>2) </a:t>
            </a:r>
            <a:r>
              <a:rPr lang="en-GB" sz="2000" dirty="0"/>
              <a:t>Increase 36.90 by 23%?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38545" y="2282819"/>
            <a:ext cx="585770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/>
              <a:t>3) </a:t>
            </a:r>
            <a:r>
              <a:rPr lang="en-GB" sz="2000" dirty="0"/>
              <a:t>Find the original price when the current price is</a:t>
            </a:r>
            <a:r>
              <a:rPr lang="en-GB" sz="2000" b="1" dirty="0"/>
              <a:t> </a:t>
            </a:r>
            <a:r>
              <a:rPr lang="en-GB" sz="2000" dirty="0"/>
              <a:t>£36.90 after an increase of 23%.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345208" y="2322077"/>
            <a:ext cx="58577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/>
              <a:t>4) </a:t>
            </a:r>
            <a:r>
              <a:rPr lang="en-GB" sz="2000" dirty="0"/>
              <a:t>Decrease 36.90 by 23%?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96786" y="815487"/>
            <a:ext cx="42966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>
                <a:solidFill>
                  <a:srgbClr val="FF0000"/>
                </a:solidFill>
              </a:rPr>
              <a:t>0.23 x 36.9 = </a:t>
            </a:r>
            <a:r>
              <a:rPr lang="en-GB" sz="4000" b="1" dirty="0">
                <a:solidFill>
                  <a:srgbClr val="FF0000"/>
                </a:solidFill>
              </a:rPr>
              <a:t>8.487</a:t>
            </a:r>
            <a:r>
              <a:rPr lang="en-GB" sz="4000" dirty="0">
                <a:solidFill>
                  <a:srgbClr val="FF0000"/>
                </a:solidFill>
              </a:rPr>
              <a:t> 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506095" y="893881"/>
            <a:ext cx="554251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400" dirty="0">
                <a:solidFill>
                  <a:srgbClr val="FF0000"/>
                </a:solidFill>
              </a:rPr>
              <a:t>36.90 x 1.23 = </a:t>
            </a:r>
            <a:r>
              <a:rPr lang="en-GB" sz="4400" b="1" dirty="0">
                <a:solidFill>
                  <a:srgbClr val="FF0000"/>
                </a:solidFill>
              </a:rPr>
              <a:t>45.387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93715" y="3112122"/>
            <a:ext cx="570253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800" dirty="0">
                <a:solidFill>
                  <a:srgbClr val="FF0000"/>
                </a:solidFill>
              </a:rPr>
              <a:t>36.90 ÷ 1.23 = </a:t>
            </a:r>
            <a:r>
              <a:rPr lang="en-GB" sz="4800" b="1" dirty="0">
                <a:solidFill>
                  <a:srgbClr val="FF0000"/>
                </a:solidFill>
              </a:rPr>
              <a:t>30 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43154" y="2990705"/>
            <a:ext cx="532915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400" dirty="0">
                <a:solidFill>
                  <a:srgbClr val="FF0000"/>
                </a:solidFill>
              </a:rPr>
              <a:t>36.9 x 0.77 = </a:t>
            </a:r>
            <a:r>
              <a:rPr lang="en-GB" sz="4400" b="1" dirty="0">
                <a:solidFill>
                  <a:srgbClr val="FF0000"/>
                </a:solidFill>
              </a:rPr>
              <a:t>28.413</a:t>
            </a:r>
          </a:p>
        </p:txBody>
      </p:sp>
      <p:cxnSp>
        <p:nvCxnSpPr>
          <p:cNvPr id="13" name="Straight Connector 12"/>
          <p:cNvCxnSpPr/>
          <p:nvPr/>
        </p:nvCxnSpPr>
        <p:spPr>
          <a:xfrm flipV="1">
            <a:off x="0" y="4416762"/>
            <a:ext cx="12192000" cy="22168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6391794" y="4534127"/>
            <a:ext cx="585770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/>
              <a:t>6) </a:t>
            </a:r>
            <a:r>
              <a:rPr lang="en-GB" sz="2000" dirty="0"/>
              <a:t>Find the original price when the current price is</a:t>
            </a:r>
            <a:r>
              <a:rPr lang="en-GB" sz="2000" b="1" dirty="0"/>
              <a:t> </a:t>
            </a:r>
            <a:r>
              <a:rPr lang="en-GB" sz="2000" dirty="0"/>
              <a:t>£27.72 after a decrease of 23%.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38545" y="5256456"/>
            <a:ext cx="565127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400" dirty="0">
                <a:solidFill>
                  <a:srgbClr val="FF0000"/>
                </a:solidFill>
              </a:rPr>
              <a:t>0.23 x 27.72 = </a:t>
            </a:r>
            <a:r>
              <a:rPr lang="en-GB" sz="4400" b="1" dirty="0">
                <a:solidFill>
                  <a:srgbClr val="FF0000"/>
                </a:solidFill>
              </a:rPr>
              <a:t>6.3756 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175268" y="5342451"/>
            <a:ext cx="406492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dirty="0">
                <a:solidFill>
                  <a:srgbClr val="FF0000"/>
                </a:solidFill>
              </a:rPr>
              <a:t>27.72 ÷ </a:t>
            </a:r>
            <a:r>
              <a:rPr lang="en-GB" sz="4400" dirty="0">
                <a:solidFill>
                  <a:srgbClr val="FF0000"/>
                </a:solidFill>
              </a:rPr>
              <a:t>0.77</a:t>
            </a:r>
            <a:r>
              <a:rPr lang="en-GB" sz="4000" dirty="0">
                <a:solidFill>
                  <a:srgbClr val="FF0000"/>
                </a:solidFill>
              </a:rPr>
              <a:t> = </a:t>
            </a:r>
            <a:r>
              <a:rPr lang="en-GB" sz="4000" b="1" dirty="0">
                <a:solidFill>
                  <a:srgbClr val="FF0000"/>
                </a:solidFill>
              </a:rPr>
              <a:t>36 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92580" y="4579685"/>
            <a:ext cx="559723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/>
              <a:t>5) </a:t>
            </a:r>
            <a:r>
              <a:rPr lang="en-GB" sz="2000" dirty="0"/>
              <a:t>What is 23% of 27.72?</a:t>
            </a:r>
          </a:p>
        </p:txBody>
      </p:sp>
    </p:spTree>
    <p:extLst>
      <p:ext uri="{BB962C8B-B14F-4D97-AF65-F5344CB8AC3E}">
        <p14:creationId xmlns:p14="http://schemas.microsoft.com/office/powerpoint/2010/main" val="39503401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0" grpId="0"/>
      <p:bldP spid="11" grpId="0"/>
      <p:bldP spid="12" grpId="0"/>
      <p:bldP spid="16" grpId="0"/>
      <p:bldP spid="1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>
            <a:off x="6217920" y="0"/>
            <a:ext cx="5542" cy="685800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V="1">
            <a:off x="66502" y="3435928"/>
            <a:ext cx="12192000" cy="22168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138545" y="171797"/>
            <a:ext cx="585770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/>
              <a:t>7) </a:t>
            </a:r>
            <a:r>
              <a:rPr lang="en-GB" sz="2000" dirty="0"/>
              <a:t>A item cost 300dhs plus VAT of 5%.</a:t>
            </a:r>
          </a:p>
          <a:p>
            <a:r>
              <a:rPr lang="en-GB" sz="2000" dirty="0"/>
              <a:t>How much do you have to pay?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334298" y="171796"/>
            <a:ext cx="585770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/>
              <a:t>8) </a:t>
            </a:r>
            <a:r>
              <a:rPr lang="en-GB" sz="2000" dirty="0"/>
              <a:t>An item cost 315dhs including VAT of 5%. </a:t>
            </a:r>
          </a:p>
          <a:p>
            <a:r>
              <a:rPr lang="en-GB" sz="2000" dirty="0"/>
              <a:t>How much does it cost without VAT?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05047" y="3607724"/>
            <a:ext cx="585770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/>
              <a:t>9) </a:t>
            </a:r>
            <a:r>
              <a:rPr lang="en-GB" sz="2000" dirty="0"/>
              <a:t>A car depreciates by 60% and is now worth 20,000dhs. How much was it originally?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0" y="3607723"/>
            <a:ext cx="585770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/>
              <a:t>10) </a:t>
            </a:r>
            <a:r>
              <a:rPr lang="en-GB" sz="2000" dirty="0"/>
              <a:t>A car increases in value by 60%  after it is classed a classic and is now worth 20,000dhs. </a:t>
            </a:r>
          </a:p>
          <a:p>
            <a:r>
              <a:rPr lang="en-GB" sz="2000" dirty="0"/>
              <a:t>How much was it originally? 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83524" y="1421829"/>
            <a:ext cx="487541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800" dirty="0">
                <a:solidFill>
                  <a:srgbClr val="FF0000"/>
                </a:solidFill>
              </a:rPr>
              <a:t>300 x 1.05 = </a:t>
            </a:r>
            <a:r>
              <a:rPr lang="en-GB" sz="4800" b="1" dirty="0">
                <a:solidFill>
                  <a:srgbClr val="FF0000"/>
                </a:solidFill>
              </a:rPr>
              <a:t>315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921732" y="1421829"/>
            <a:ext cx="449441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800" dirty="0">
                <a:solidFill>
                  <a:srgbClr val="FF0000"/>
                </a:solidFill>
              </a:rPr>
              <a:t>315 </a:t>
            </a:r>
            <a:r>
              <a:rPr lang="en-GB" sz="4800">
                <a:solidFill>
                  <a:srgbClr val="FF0000"/>
                </a:solidFill>
              </a:rPr>
              <a:t>÷ 1.05 </a:t>
            </a:r>
            <a:r>
              <a:rPr lang="en-GB" sz="4800" dirty="0">
                <a:solidFill>
                  <a:srgbClr val="FF0000"/>
                </a:solidFill>
              </a:rPr>
              <a:t>= </a:t>
            </a:r>
            <a:r>
              <a:rPr lang="en-GB" sz="4800" b="1" dirty="0">
                <a:solidFill>
                  <a:srgbClr val="FF0000"/>
                </a:solidFill>
              </a:rPr>
              <a:t>300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28105" y="4809071"/>
            <a:ext cx="541158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800" dirty="0">
                <a:solidFill>
                  <a:srgbClr val="FF0000"/>
                </a:solidFill>
              </a:rPr>
              <a:t>20000 ÷ 0.4 = </a:t>
            </a:r>
            <a:r>
              <a:rPr lang="en-GB" sz="4800" b="1" dirty="0">
                <a:solidFill>
                  <a:srgbClr val="FF0000"/>
                </a:solidFill>
              </a:rPr>
              <a:t>50000 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600305" y="4809070"/>
            <a:ext cx="550856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800" dirty="0">
                <a:solidFill>
                  <a:srgbClr val="FF0000"/>
                </a:solidFill>
              </a:rPr>
              <a:t>20000 ÷ 1.6 = </a:t>
            </a:r>
            <a:r>
              <a:rPr lang="en-GB" sz="4800" b="1" dirty="0">
                <a:solidFill>
                  <a:srgbClr val="FF0000"/>
                </a:solidFill>
              </a:rPr>
              <a:t>12500 </a:t>
            </a:r>
          </a:p>
        </p:txBody>
      </p:sp>
    </p:spTree>
    <p:extLst>
      <p:ext uri="{BB962C8B-B14F-4D97-AF65-F5344CB8AC3E}">
        <p14:creationId xmlns:p14="http://schemas.microsoft.com/office/powerpoint/2010/main" val="7969809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13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131</TotalTime>
  <Words>363</Words>
  <Application>Microsoft Office PowerPoint</Application>
  <PresentationFormat>Widescreen</PresentationFormat>
  <Paragraphs>36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DCSCCM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9</cp:revision>
  <dcterms:created xsi:type="dcterms:W3CDTF">2019-12-19T08:03:09Z</dcterms:created>
  <dcterms:modified xsi:type="dcterms:W3CDTF">2026-06-09T07:54:02Z</dcterms:modified>
</cp:coreProperties>
</file>