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2" r:id="rId3"/>
    <p:sldId id="267" r:id="rId4"/>
    <p:sldId id="268" r:id="rId5"/>
    <p:sldId id="269" r:id="rId6"/>
    <p:sldId id="271" r:id="rId7"/>
    <p:sldId id="256" r:id="rId8"/>
    <p:sldId id="286" r:id="rId9"/>
    <p:sldId id="287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60" r:id="rId21"/>
    <p:sldId id="265" r:id="rId22"/>
    <p:sldId id="261" r:id="rId23"/>
    <p:sldId id="273" r:id="rId24"/>
    <p:sldId id="25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E64EE3-E707-46FC-AA04-501C38FE872C}" v="45" dt="2025-09-04T10:17:28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1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4T10:17:28.203" v="1" actId="207"/>
      <pc:docMkLst>
        <pc:docMk/>
      </pc:docMkLst>
      <pc:sldChg chg="modSp">
        <pc:chgData name="Stewart Gale" userId="3647ddd2-6040-41ae-a96d-232c23482af8" providerId="ADAL" clId="{06789ACE-9C8B-434B-894E-5A86F9D6F4CB}" dt="2025-09-04T10:17:28.203" v="1" actId="207"/>
        <pc:sldMkLst>
          <pc:docMk/>
          <pc:sldMk cId="4264504808" sldId="261"/>
        </pc:sldMkLst>
        <pc:spChg chg="mod">
          <ac:chgData name="Stewart Gale" userId="3647ddd2-6040-41ae-a96d-232c23482af8" providerId="ADAL" clId="{06789ACE-9C8B-434B-894E-5A86F9D6F4CB}" dt="2025-09-04T10:17:28.203" v="1" actId="207"/>
          <ac:spMkLst>
            <pc:docMk/>
            <pc:sldMk cId="4264504808" sldId="261"/>
            <ac:spMk id="6" creationId="{00000000-0000-0000-0000-000000000000}"/>
          </ac:spMkLst>
        </pc:spChg>
      </pc:sldChg>
    </pc:docChg>
  </pc:docChgLst>
  <pc:docChgLst>
    <pc:chgData name="Stewart Gale" userId="3647ddd2-6040-41ae-a96d-232c23482af8" providerId="ADAL" clId="{34E64EE3-E707-46FC-AA04-501C38FE872C}"/>
    <pc:docChg chg="undo custSel addSld modSld">
      <pc:chgData name="Stewart Gale" userId="3647ddd2-6040-41ae-a96d-232c23482af8" providerId="ADAL" clId="{34E64EE3-E707-46FC-AA04-501C38FE872C}" dt="2024-09-03T08:07:53.751" v="288" actId="207"/>
      <pc:docMkLst>
        <pc:docMk/>
      </pc:docMkLst>
      <pc:sldChg chg="addSp delSp modSp mod modAnim">
        <pc:chgData name="Stewart Gale" userId="3647ddd2-6040-41ae-a96d-232c23482af8" providerId="ADAL" clId="{34E64EE3-E707-46FC-AA04-501C38FE872C}" dt="2021-09-21T04:40:40.959" v="98"/>
        <pc:sldMkLst>
          <pc:docMk/>
          <pc:sldMk cId="4075591034" sldId="256"/>
        </pc:sldMkLst>
      </pc:sldChg>
      <pc:sldChg chg="modSp mod">
        <pc:chgData name="Stewart Gale" userId="3647ddd2-6040-41ae-a96d-232c23482af8" providerId="ADAL" clId="{34E64EE3-E707-46FC-AA04-501C38FE872C}" dt="2021-09-21T04:43:29.998" v="270" actId="1076"/>
        <pc:sldMkLst>
          <pc:docMk/>
          <pc:sldMk cId="3380300753" sldId="260"/>
        </pc:sldMkLst>
      </pc:sldChg>
      <pc:sldChg chg="modSp">
        <pc:chgData name="Stewart Gale" userId="3647ddd2-6040-41ae-a96d-232c23482af8" providerId="ADAL" clId="{34E64EE3-E707-46FC-AA04-501C38FE872C}" dt="2024-09-03T08:07:53.751" v="288" actId="207"/>
        <pc:sldMkLst>
          <pc:docMk/>
          <pc:sldMk cId="4264504808" sldId="261"/>
        </pc:sldMkLst>
      </pc:sldChg>
      <pc:sldChg chg="modSp mod">
        <pc:chgData name="Stewart Gale" userId="3647ddd2-6040-41ae-a96d-232c23482af8" providerId="ADAL" clId="{34E64EE3-E707-46FC-AA04-501C38FE872C}" dt="2021-09-21T04:39:30.966" v="67" actId="1076"/>
        <pc:sldMkLst>
          <pc:docMk/>
          <pc:sldMk cId="4201458745" sldId="266"/>
        </pc:sldMkLst>
      </pc:sldChg>
      <pc:sldChg chg="modAnim">
        <pc:chgData name="Stewart Gale" userId="3647ddd2-6040-41ae-a96d-232c23482af8" providerId="ADAL" clId="{34E64EE3-E707-46FC-AA04-501C38FE872C}" dt="2022-09-15T06:02:56.229" v="273"/>
        <pc:sldMkLst>
          <pc:docMk/>
          <pc:sldMk cId="2022468360" sldId="277"/>
        </pc:sldMkLst>
      </pc:sldChg>
      <pc:sldChg chg="modAnim">
        <pc:chgData name="Stewart Gale" userId="3647ddd2-6040-41ae-a96d-232c23482af8" providerId="ADAL" clId="{34E64EE3-E707-46FC-AA04-501C38FE872C}" dt="2022-09-15T06:03:00.555" v="274"/>
        <pc:sldMkLst>
          <pc:docMk/>
          <pc:sldMk cId="2649807045" sldId="278"/>
        </pc:sldMkLst>
      </pc:sldChg>
      <pc:sldChg chg="modAnim">
        <pc:chgData name="Stewart Gale" userId="3647ddd2-6040-41ae-a96d-232c23482af8" providerId="ADAL" clId="{34E64EE3-E707-46FC-AA04-501C38FE872C}" dt="2022-09-15T06:03:04.201" v="275"/>
        <pc:sldMkLst>
          <pc:docMk/>
          <pc:sldMk cId="2165389638" sldId="279"/>
        </pc:sldMkLst>
      </pc:sldChg>
      <pc:sldChg chg="addSp delSp modSp add mod addAnim delAnim modAnim">
        <pc:chgData name="Stewart Gale" userId="3647ddd2-6040-41ae-a96d-232c23482af8" providerId="ADAL" clId="{34E64EE3-E707-46FC-AA04-501C38FE872C}" dt="2021-09-21T04:43:13.526" v="267"/>
        <pc:sldMkLst>
          <pc:docMk/>
          <pc:sldMk cId="701456603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36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095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79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152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33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99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1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39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580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75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62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63EE2-111A-46FF-964A-B4A85C48E217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4FCE6-EACD-437D-80E5-C5B9325854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2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80.png"/><Relationship Id="rId7" Type="http://schemas.openxmlformats.org/officeDocument/2006/relationships/image" Target="../media/image22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0.png"/><Relationship Id="rId5" Type="http://schemas.openxmlformats.org/officeDocument/2006/relationships/image" Target="../media/image37.png"/><Relationship Id="rId4" Type="http://schemas.openxmlformats.org/officeDocument/2006/relationships/image" Target="../media/image3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1761" y="1725907"/>
            <a:ext cx="1101356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200" b="1" u="sng" dirty="0"/>
              <a:t>LO: Solving Equations</a:t>
            </a:r>
          </a:p>
          <a:p>
            <a:pPr algn="ctr"/>
            <a:r>
              <a:rPr lang="en-GB" sz="9200" b="1" dirty="0"/>
              <a:t>(Involving Fractions)</a:t>
            </a:r>
          </a:p>
        </p:txBody>
      </p:sp>
    </p:spTree>
    <p:extLst>
      <p:ext uri="{BB962C8B-B14F-4D97-AF65-F5344CB8AC3E}">
        <p14:creationId xmlns:p14="http://schemas.microsoft.com/office/powerpoint/2010/main" val="4201458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97934" y="203675"/>
                <a:ext cx="6605189" cy="312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13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</a:t>
                </a:r>
                <a:r>
                  <a:rPr lang="en-GB" sz="11500" dirty="0">
                    <a:solidFill>
                      <a:schemeClr val="tx1"/>
                    </a:solidFill>
                  </a:rPr>
                  <a:t>+ </a:t>
                </a:r>
                <a:r>
                  <a:rPr lang="en-GB" sz="11500" dirty="0">
                    <a:solidFill>
                      <a:srgbClr val="FF0000"/>
                    </a:solidFill>
                  </a:rPr>
                  <a:t>2</a:t>
                </a:r>
                <a:r>
                  <a:rPr lang="en-GB" sz="11500" dirty="0">
                    <a:solidFill>
                      <a:schemeClr val="tx1"/>
                    </a:solidFill>
                  </a:rPr>
                  <a:t> </a:t>
                </a:r>
                <a:r>
                  <a:rPr lang="en-GB" sz="13800" dirty="0">
                    <a:solidFill>
                      <a:schemeClr val="tx1"/>
                    </a:solidFill>
                  </a:rPr>
                  <a:t>= 8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934" y="203675"/>
                <a:ext cx="6605189" cy="3125727"/>
              </a:xfrm>
              <a:prstGeom prst="rect">
                <a:avLst/>
              </a:prstGeom>
              <a:blipFill>
                <a:blip r:embed="rId2"/>
                <a:stretch>
                  <a:fillRect t="-195" r="-11439" b="-17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63770" y="3939312"/>
            <a:ext cx="117343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FF0000"/>
                </a:solidFill>
              </a:rPr>
              <a:t>4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5123407" y="4826843"/>
            <a:ext cx="22150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16035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2371" y="3845410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4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60202" y="248067"/>
                <a:ext cx="6598306" cy="312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+ 2</m:t>
                        </m:r>
                      </m:num>
                      <m:den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3800" dirty="0">
                    <a:solidFill>
                      <a:schemeClr val="tx1"/>
                    </a:solidFill>
                  </a:rPr>
                  <a:t> = </a:t>
                </a:r>
                <a:r>
                  <a:rPr lang="en-GB" sz="13800" dirty="0">
                    <a:solidFill>
                      <a:srgbClr val="0000FF"/>
                    </a:solidFill>
                  </a:rPr>
                  <a:t>8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0202" y="248067"/>
                <a:ext cx="6598306" cy="3125727"/>
              </a:xfrm>
              <a:prstGeom prst="rect">
                <a:avLst/>
              </a:prstGeom>
              <a:blipFill>
                <a:blip r:embed="rId2"/>
                <a:stretch>
                  <a:fillRect t="-391" r="-13112" b="-181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81919" y="4780250"/>
            <a:ext cx="22150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02246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B8580F-8AA0-4757-9E2F-9F930F6D2DFE}"/>
                  </a:ext>
                </a:extLst>
              </p:cNvPr>
              <p:cNvSpPr txBox="1"/>
              <p:nvPr/>
            </p:nvSpPr>
            <p:spPr>
              <a:xfrm>
                <a:off x="3947377" y="452823"/>
                <a:ext cx="3938386" cy="2775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B8580F-8AA0-4757-9E2F-9F930F6D2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377" y="452823"/>
                <a:ext cx="3938386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539350" y="3849260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5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052212" y="4751129"/>
            <a:ext cx="22150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64980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14694" y="4546561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  <a:endParaRPr lang="en-GB" sz="138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8F12DF-49E4-4284-B43F-BC488F5BC2B5}"/>
                  </a:ext>
                </a:extLst>
              </p:cNvPr>
              <p:cNvSpPr txBox="1"/>
              <p:nvPr/>
            </p:nvSpPr>
            <p:spPr>
              <a:xfrm>
                <a:off x="2171295" y="130065"/>
                <a:ext cx="7123489" cy="3318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 = </m:t>
                      </m:r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15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8F12DF-49E4-4284-B43F-BC488F5BC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295" y="130065"/>
                <a:ext cx="7123489" cy="33181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67418" y="3651030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5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6538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85573" y="4598979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</a:t>
            </a:r>
            <a:endParaRPr lang="en-GB" sz="138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608EC3-DE3B-47ED-AC6D-9CB511EC638E}"/>
                  </a:ext>
                </a:extLst>
              </p:cNvPr>
              <p:cNvSpPr txBox="1"/>
              <p:nvPr/>
            </p:nvSpPr>
            <p:spPr>
              <a:xfrm>
                <a:off x="1709981" y="364782"/>
                <a:ext cx="8928470" cy="2775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+1=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608EC3-DE3B-47ED-AC6D-9CB511EC6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981" y="364782"/>
                <a:ext cx="8928470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3809" y="3583316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5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21291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38980" y="4534913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  <a:endParaRPr lang="en-GB" sz="138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608EC3-DE3B-47ED-AC6D-9CB511EC638E}"/>
                  </a:ext>
                </a:extLst>
              </p:cNvPr>
              <p:cNvSpPr txBox="1"/>
              <p:nvPr/>
            </p:nvSpPr>
            <p:spPr>
              <a:xfrm>
                <a:off x="2901957" y="292395"/>
                <a:ext cx="6779869" cy="2775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608EC3-DE3B-47ED-AC6D-9CB511EC6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957" y="292395"/>
                <a:ext cx="6779869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16716" y="3583316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5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3078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19765" y="4642009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  <a:endParaRPr lang="en-GB" sz="138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DF69A7-919C-4866-A87A-8D324B2EE8A7}"/>
                  </a:ext>
                </a:extLst>
              </p:cNvPr>
              <p:cNvSpPr txBox="1"/>
              <p:nvPr/>
            </p:nvSpPr>
            <p:spPr>
              <a:xfrm>
                <a:off x="2744968" y="279948"/>
                <a:ext cx="6086987" cy="28000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DF69A7-919C-4866-A87A-8D324B2EE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968" y="279948"/>
                <a:ext cx="6086987" cy="28000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75847" y="3827257"/>
            <a:ext cx="118309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prstClr val="black"/>
                </a:solidFill>
              </a:rPr>
              <a:t>Is the </a:t>
            </a:r>
            <a:r>
              <a:rPr lang="en-GB" sz="5400" b="1" dirty="0">
                <a:solidFill>
                  <a:srgbClr val="0000FF"/>
                </a:solidFill>
              </a:rPr>
              <a:t>2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>
                <a:solidFill>
                  <a:srgbClr val="0000FF"/>
                </a:solidFill>
              </a:rPr>
              <a:t> + 1</a:t>
            </a:r>
            <a:r>
              <a:rPr lang="en-GB" sz="5400" dirty="0">
                <a:solidFill>
                  <a:prstClr val="black"/>
                </a:solidFill>
              </a:rPr>
              <a:t> ready for cross multiplying?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3238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57569" y="4552615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</a:t>
            </a:r>
            <a:endParaRPr lang="en-GB" sz="13800" b="1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2865" y="3536952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3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FD5FDA-1D35-4971-A80F-47DAF54B18DD}"/>
                  </a:ext>
                </a:extLst>
              </p:cNvPr>
              <p:cNvSpPr txBox="1"/>
              <p:nvPr/>
            </p:nvSpPr>
            <p:spPr>
              <a:xfrm>
                <a:off x="2662615" y="267901"/>
                <a:ext cx="6628801" cy="2775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+2 = </m:t>
                      </m:r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FD5FDA-1D35-4971-A80F-47DAF54B1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615" y="267901"/>
                <a:ext cx="662880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060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49377" y="4642009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</a:t>
            </a:r>
            <a:endParaRPr lang="en-GB" sz="13800" b="1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8254" y="3626346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B050"/>
                </a:solidFill>
              </a:rPr>
              <a:t>3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FD5FDA-1D35-4971-A80F-47DAF54B18DD}"/>
                  </a:ext>
                </a:extLst>
              </p:cNvPr>
              <p:cNvSpPr txBox="1"/>
              <p:nvPr/>
            </p:nvSpPr>
            <p:spPr>
              <a:xfrm>
                <a:off x="3616490" y="588335"/>
                <a:ext cx="5676618" cy="25301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+2 =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FD5FDA-1D35-4971-A80F-47DAF54B1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490" y="588335"/>
                <a:ext cx="5676618" cy="25301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95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49377" y="4484755"/>
            <a:ext cx="2738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  <a:endParaRPr lang="en-GB" sz="13800" b="1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9243" y="3517279"/>
            <a:ext cx="112408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solidFill>
                  <a:prstClr val="black"/>
                </a:solidFill>
              </a:rPr>
              <a:t>Is the </a:t>
            </a:r>
            <a:r>
              <a:rPr lang="en-GB" sz="6000" b="1" dirty="0">
                <a:solidFill>
                  <a:srgbClr val="0000FF"/>
                </a:solidFill>
              </a:rPr>
              <a:t>5</a:t>
            </a:r>
            <a:r>
              <a:rPr lang="en-GB" sz="6000" dirty="0">
                <a:solidFill>
                  <a:prstClr val="black"/>
                </a:solidFill>
              </a:rPr>
              <a:t> ready for cross multiplying? 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23C2D2-6597-4289-9E5B-2DF662F6BE3C}"/>
                  </a:ext>
                </a:extLst>
              </p:cNvPr>
              <p:cNvSpPr txBox="1"/>
              <p:nvPr/>
            </p:nvSpPr>
            <p:spPr>
              <a:xfrm>
                <a:off x="3274675" y="248925"/>
                <a:ext cx="5405711" cy="2775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96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9600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23C2D2-6597-4289-9E5B-2DF662F6B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675" y="248925"/>
                <a:ext cx="540571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90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89254" y="1822927"/>
                <a:ext cx="1426068" cy="3454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254" y="1822927"/>
                <a:ext cx="1426068" cy="34540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681337" y="1601673"/>
                <a:ext cx="2949846" cy="3750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199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ox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337" y="1601673"/>
                <a:ext cx="2949846" cy="37505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𝑠𝑎𝑚𝑒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48268" y="59167"/>
            <a:ext cx="89587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True or False?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213382" y="4551285"/>
            <a:ext cx="343940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True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088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>
            <a:cxnSpLocks/>
          </p:cNvCxnSpPr>
          <p:nvPr/>
        </p:nvCxnSpPr>
        <p:spPr>
          <a:xfrm>
            <a:off x="6027274" y="382941"/>
            <a:ext cx="0" cy="60921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65641" y="200045"/>
                <a:ext cx="3374963" cy="1543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6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+ 2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600" dirty="0"/>
                  <a:t> = 8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5641" y="200045"/>
                <a:ext cx="3374963" cy="1543115"/>
              </a:xfrm>
              <a:prstGeom prst="rect">
                <a:avLst/>
              </a:prstGeom>
              <a:blipFill>
                <a:blip r:embed="rId2"/>
                <a:stretch>
                  <a:fillRect r="-3249" b="-166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82235" y="141908"/>
                <a:ext cx="3780014" cy="1543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600" dirty="0"/>
                  <a:t> + 2 = 8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235" y="141908"/>
                <a:ext cx="3780014" cy="1543115"/>
              </a:xfrm>
              <a:prstGeom prst="rect">
                <a:avLst/>
              </a:prstGeom>
              <a:blipFill>
                <a:blip r:embed="rId3"/>
                <a:stretch>
                  <a:fillRect b="-166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18738" y="2100309"/>
                <a:ext cx="3405083" cy="1411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+ 2 </a:t>
                </a:r>
                <a:r>
                  <a:rPr lang="en-GB" sz="6000" dirty="0"/>
                  <a:t>= 6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738" y="2100309"/>
                <a:ext cx="3405083" cy="1411156"/>
              </a:xfrm>
              <a:prstGeom prst="rect">
                <a:avLst/>
              </a:prstGeom>
              <a:blipFill>
                <a:blip r:embed="rId4"/>
                <a:stretch>
                  <a:fillRect r="-896" b="-155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674370" y="4218808"/>
                <a:ext cx="354309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  <a:r>
                  <a:rPr lang="en-GB" sz="5400" dirty="0">
                    <a:solidFill>
                      <a:schemeClr val="bg1"/>
                    </a:solidFill>
                  </a:rPr>
                  <a:t>+ 2 </a:t>
                </a:r>
                <a:r>
                  <a:rPr lang="en-GB" sz="5400" dirty="0"/>
                  <a:t>= 24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370" y="4218808"/>
                <a:ext cx="3543090" cy="923330"/>
              </a:xfrm>
              <a:prstGeom prst="rect">
                <a:avLst/>
              </a:prstGeom>
              <a:blipFill>
                <a:blip r:embed="rId5"/>
                <a:stretch>
                  <a:fillRect t="-17763" r="-2238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19041" y="5720390"/>
                <a:ext cx="36920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5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54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5400" b="1" dirty="0">
                    <a:solidFill>
                      <a:schemeClr val="bg1"/>
                    </a:solidFill>
                  </a:rPr>
                  <a:t>+ 2 </a:t>
                </a:r>
                <a:r>
                  <a:rPr lang="en-GB" sz="5400" b="1" dirty="0"/>
                  <a:t>= 4.8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041" y="5720390"/>
                <a:ext cx="3692056" cy="923330"/>
              </a:xfrm>
              <a:prstGeom prst="rect">
                <a:avLst/>
              </a:prstGeom>
              <a:blipFill>
                <a:blip r:embed="rId6"/>
                <a:stretch>
                  <a:fillRect t="-17763" r="-3960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93056" y="2334849"/>
                <a:ext cx="38184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5400" dirty="0"/>
                  <a:t> = 32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056" y="2334849"/>
                <a:ext cx="3818465" cy="923330"/>
              </a:xfrm>
              <a:prstGeom prst="rect">
                <a:avLst/>
              </a:prstGeom>
              <a:blipFill>
                <a:blip r:embed="rId7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246845" y="4218808"/>
                <a:ext cx="38184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</a:t>
                </a:r>
                <a:r>
                  <a:rPr lang="en-GB" sz="5400" dirty="0"/>
                  <a:t>= 30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845" y="4218808"/>
                <a:ext cx="3818465" cy="923330"/>
              </a:xfrm>
              <a:prstGeom prst="rect">
                <a:avLst/>
              </a:prstGeom>
              <a:blipFill>
                <a:blip r:embed="rId8"/>
                <a:stretch>
                  <a:fillRect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311391" y="5763633"/>
                <a:ext cx="381846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54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5400" b="1" dirty="0">
                    <a:solidFill>
                      <a:schemeClr val="bg1"/>
                    </a:solidFill>
                  </a:rPr>
                  <a:t> </a:t>
                </a:r>
                <a:r>
                  <a:rPr lang="en-GB" sz="5400" b="1" dirty="0"/>
                  <a:t>= </a:t>
                </a:r>
                <a:r>
                  <a:rPr lang="en-GB" sz="5400" b="1" dirty="0">
                    <a:solidFill>
                      <a:schemeClr val="bg1"/>
                    </a:solidFill>
                  </a:rPr>
                  <a:t>3</a:t>
                </a:r>
                <a:r>
                  <a:rPr lang="en-GB" sz="5400" b="1" dirty="0"/>
                  <a:t>6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391" y="5763633"/>
                <a:ext cx="3818465" cy="923330"/>
              </a:xfrm>
              <a:prstGeom prst="rect">
                <a:avLst/>
              </a:prstGeom>
              <a:blipFill>
                <a:blip r:embed="rId9"/>
                <a:stretch>
                  <a:fillRect t="-17763" r="-1754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30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27317" y="227709"/>
                <a:ext cx="4228711" cy="186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8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dirty="0"/>
                  <a:t> + 8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317" y="227709"/>
                <a:ext cx="4228711" cy="1864741"/>
              </a:xfrm>
              <a:prstGeom prst="rect">
                <a:avLst/>
              </a:prstGeom>
              <a:blipFill>
                <a:blip r:embed="rId2"/>
                <a:stretch>
                  <a:fillRect t="-1634" r="-6196" b="-147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74765" y="2242490"/>
                <a:ext cx="492228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7200" dirty="0">
                    <a:solidFill>
                      <a:srgbClr val="FF0000"/>
                    </a:solidFill>
                  </a:rPr>
                  <a:t> </a:t>
                </a:r>
                <a:r>
                  <a:rPr lang="en-GB" sz="7200" dirty="0"/>
                  <a:t>= </a:t>
                </a:r>
                <a:r>
                  <a:rPr lang="en-GB" sz="7200" dirty="0">
                    <a:solidFill>
                      <a:srgbClr val="00B050"/>
                    </a:solidFill>
                  </a:rPr>
                  <a:t>4</a:t>
                </a:r>
                <a:r>
                  <a:rPr lang="en-GB" sz="72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/>
                  <a:t> + 32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765" y="2242490"/>
                <a:ext cx="4922284" cy="1200329"/>
              </a:xfrm>
              <a:prstGeom prst="rect">
                <a:avLst/>
              </a:prstGeom>
              <a:blipFill>
                <a:blip r:embed="rId3"/>
                <a:stretch>
                  <a:fillRect t="-21320" r="-5700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17763" y="3742331"/>
                <a:ext cx="362371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= 32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763" y="3742331"/>
                <a:ext cx="3623714" cy="1323439"/>
              </a:xfrm>
              <a:prstGeom prst="rect">
                <a:avLst/>
              </a:prstGeom>
              <a:blipFill>
                <a:blip r:embed="rId4"/>
                <a:stretch>
                  <a:fillRect t="-19355" r="-6061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64300" y="5323589"/>
                <a:ext cx="279865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8000" b="1" dirty="0">
                    <a:solidFill>
                      <a:schemeClr val="tx1"/>
                    </a:solidFill>
                  </a:rPr>
                  <a:t> = 16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300" y="5323589"/>
                <a:ext cx="2798651" cy="1323439"/>
              </a:xfrm>
              <a:prstGeom prst="rect">
                <a:avLst/>
              </a:prstGeom>
              <a:blipFill>
                <a:blip r:embed="rId5"/>
                <a:stretch>
                  <a:fillRect t="-19355" r="-17647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39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30080" y="221775"/>
                <a:ext cx="6486885" cy="2026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− 3</m:t>
                        </m:r>
                      </m:num>
                      <m:den>
                        <m:r>
                          <a:rPr lang="en-GB" sz="8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+ 8</m:t>
                        </m:r>
                      </m:num>
                      <m:den>
                        <m: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080" y="221775"/>
                <a:ext cx="6486885" cy="2026709"/>
              </a:xfrm>
              <a:prstGeom prst="rect">
                <a:avLst/>
              </a:prstGeom>
              <a:blipFill>
                <a:blip r:embed="rId2"/>
                <a:stretch>
                  <a:fillRect b="-16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26190" y="2532453"/>
                <a:ext cx="832154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7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7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−12</m:t>
                    </m:r>
                  </m:oMath>
                </a14:m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+16</m:t>
                    </m:r>
                  </m:oMath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190" y="2532453"/>
                <a:ext cx="8321547" cy="1200329"/>
              </a:xfrm>
              <a:prstGeom prst="rect">
                <a:avLst/>
              </a:prstGeom>
              <a:blipFill>
                <a:blip r:embed="rId3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68231" y="5424493"/>
                <a:ext cx="82374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7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7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7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− 12</m:t>
                    </m:r>
                  </m:oMath>
                </a14:m>
                <a:r>
                  <a:rPr lang="en-GB" sz="7200" b="1" dirty="0">
                    <a:solidFill>
                      <a:schemeClr val="tx1"/>
                    </a:solidFill>
                  </a:rPr>
                  <a:t>=</a:t>
                </a:r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7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   2</m:t>
                    </m:r>
                    <m:r>
                      <a:rPr lang="en-GB" sz="7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7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231" y="5424493"/>
                <a:ext cx="8237464" cy="1200329"/>
              </a:xfrm>
              <a:prstGeom prst="rect">
                <a:avLst/>
              </a:prstGeom>
              <a:blipFill>
                <a:blip r:embed="rId4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868233" y="3978473"/>
                <a:ext cx="802200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7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7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−12</m:t>
                    </m:r>
                  </m:oMath>
                </a14:m>
                <a:r>
                  <a:rPr lang="en-GB" sz="7200" dirty="0">
                    <a:solidFill>
                      <a:schemeClr val="bg1"/>
                    </a:solidFill>
                  </a:rPr>
                  <a:t> </a:t>
                </a:r>
                <a:r>
                  <a:rPr lang="en-GB" sz="7200" dirty="0"/>
                  <a:t>= </a:t>
                </a:r>
                <a14:m>
                  <m:oMath xmlns:m="http://schemas.openxmlformats.org/officeDocument/2006/math">
                    <m:r>
                      <a:rPr lang="en-GB" sz="7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7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+28</m:t>
                    </m:r>
                  </m:oMath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233" y="3978473"/>
                <a:ext cx="8022002" cy="1200329"/>
              </a:xfrm>
              <a:prstGeom prst="rect">
                <a:avLst/>
              </a:prstGeom>
              <a:blipFill>
                <a:blip r:embed="rId5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450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91289" y="-12490"/>
                <a:ext cx="4782893" cy="1398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000" dirty="0"/>
                  <a:t> + 2 =    </a:t>
                </a:r>
                <a:r>
                  <a:rPr lang="en-GB" sz="6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+ 8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289" y="-12490"/>
                <a:ext cx="4782893" cy="1398011"/>
              </a:xfrm>
              <a:prstGeom prst="rect">
                <a:avLst/>
              </a:prstGeom>
              <a:blipFill>
                <a:blip r:embed="rId2"/>
                <a:stretch>
                  <a:fillRect t="-1310" r="-4968" b="-15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91289" y="1628288"/>
                <a:ext cx="4782893" cy="1398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000" dirty="0"/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+ 2 </a:t>
                </a:r>
                <a:r>
                  <a:rPr lang="en-GB" sz="6000" dirty="0"/>
                  <a:t>=    </a:t>
                </a:r>
                <a:r>
                  <a:rPr lang="en-GB" sz="6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+ 6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289" y="1628288"/>
                <a:ext cx="4782893" cy="1398011"/>
              </a:xfrm>
              <a:prstGeom prst="rect">
                <a:avLst/>
              </a:prstGeom>
              <a:blipFill>
                <a:blip r:embed="rId3"/>
                <a:stretch>
                  <a:fillRect t="-873" r="-4968" b="-15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25362" y="3236549"/>
                <a:ext cx="547529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rgbClr val="FF0000"/>
                    </a:solidFill>
                  </a:rPr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+ 2 </a:t>
                </a:r>
                <a:r>
                  <a:rPr lang="en-GB" sz="6000" dirty="0"/>
                  <a:t>=  </a:t>
                </a:r>
                <a:r>
                  <a:rPr lang="en-GB" sz="6000" dirty="0">
                    <a:solidFill>
                      <a:srgbClr val="00B050"/>
                    </a:solidFill>
                  </a:rPr>
                  <a:t>4</a:t>
                </a:r>
                <a:r>
                  <a:rPr lang="en-GB" sz="6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/>
                  <a:t> + 24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362" y="3236549"/>
                <a:ext cx="5475294" cy="1015663"/>
              </a:xfrm>
              <a:prstGeom prst="rect">
                <a:avLst/>
              </a:prstGeom>
              <a:blipFill>
                <a:blip r:embed="rId4"/>
                <a:stretch>
                  <a:fillRect t="-20359" r="-2784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25363" y="4434350"/>
                <a:ext cx="547529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  <a:r>
                  <a:rPr lang="en-GB" sz="6000" dirty="0">
                    <a:solidFill>
                      <a:schemeClr val="bg1"/>
                    </a:solidFill>
                  </a:rPr>
                  <a:t>+ 2 </a:t>
                </a:r>
                <a:r>
                  <a:rPr lang="en-GB" sz="6000" dirty="0"/>
                  <a:t>= </a:t>
                </a:r>
                <a:r>
                  <a:rPr lang="en-GB" sz="6000" dirty="0">
                    <a:solidFill>
                      <a:schemeClr val="bg1"/>
                    </a:solidFill>
                  </a:rPr>
                  <a:t>4</a:t>
                </a:r>
                <a:r>
                  <a:rPr lang="en-GB" sz="60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dirty="0">
                    <a:solidFill>
                      <a:schemeClr val="bg1"/>
                    </a:solidFill>
                  </a:rPr>
                  <a:t> +  </a:t>
                </a:r>
                <a:r>
                  <a:rPr lang="en-GB" sz="6000" dirty="0"/>
                  <a:t>24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363" y="4434350"/>
                <a:ext cx="5475294" cy="1015663"/>
              </a:xfrm>
              <a:prstGeom prst="rect">
                <a:avLst/>
              </a:prstGeom>
              <a:blipFill>
                <a:blip r:embed="rId5"/>
                <a:stretch>
                  <a:fillRect t="-19760" r="-2784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25362" y="5692780"/>
                <a:ext cx="565494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6000" b="1" dirty="0">
                    <a:solidFill>
                      <a:srgbClr val="FF0000"/>
                    </a:solidFill>
                  </a:rPr>
                  <a:t> </a:t>
                </a:r>
                <a:r>
                  <a:rPr lang="en-GB" sz="6000" b="1" dirty="0">
                    <a:solidFill>
                      <a:schemeClr val="bg1"/>
                    </a:solidFill>
                  </a:rPr>
                  <a:t>+ 2 </a:t>
                </a:r>
                <a:r>
                  <a:rPr lang="en-GB" sz="6000" b="1" dirty="0"/>
                  <a:t>= </a:t>
                </a:r>
                <a:r>
                  <a:rPr lang="en-GB" sz="6000" b="1" dirty="0">
                    <a:solidFill>
                      <a:schemeClr val="bg1"/>
                    </a:solidFill>
                  </a:rPr>
                  <a:t>4</a:t>
                </a:r>
                <a:r>
                  <a:rPr lang="en-GB" sz="60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="1" dirty="0">
                    <a:solidFill>
                      <a:schemeClr val="bg1"/>
                    </a:solidFill>
                  </a:rPr>
                  <a:t> +</a:t>
                </a:r>
                <a:r>
                  <a:rPr lang="en-GB" sz="6000" b="1" dirty="0"/>
                  <a:t>12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362" y="5692780"/>
                <a:ext cx="5654940" cy="1015663"/>
              </a:xfrm>
              <a:prstGeom prst="rect">
                <a:avLst/>
              </a:prstGeom>
              <a:blipFill>
                <a:blip r:embed="rId6"/>
                <a:stretch>
                  <a:fillRect t="-20482" b="-409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15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63350" y="219096"/>
                <a:ext cx="4965558" cy="1528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+ 2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600" dirty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600" dirty="0"/>
                  <a:t> + 8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350" y="219096"/>
                <a:ext cx="4965558" cy="1528624"/>
              </a:xfrm>
              <a:prstGeom prst="rect">
                <a:avLst/>
              </a:prstGeom>
              <a:blipFill>
                <a:blip r:embed="rId2"/>
                <a:stretch>
                  <a:fillRect r="-4177" b="-175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63350" y="2196625"/>
                <a:ext cx="541961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</a:rPr>
                  <a:t>  </a:t>
                </a:r>
                <a:r>
                  <a:rPr lang="en-GB" sz="5400" dirty="0"/>
                  <a:t>= </a:t>
                </a:r>
                <a:r>
                  <a:rPr lang="en-GB" sz="5400" dirty="0">
                    <a:solidFill>
                      <a:schemeClr val="bg1"/>
                    </a:solidFill>
                  </a:rPr>
                  <a:t>4</a:t>
                </a:r>
                <a:r>
                  <a:rPr lang="en-GB" sz="54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+ 32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350" y="2196625"/>
                <a:ext cx="5419618" cy="923330"/>
              </a:xfrm>
              <a:prstGeom prst="rect">
                <a:avLst/>
              </a:prstGeom>
              <a:blipFill>
                <a:blip r:embed="rId3"/>
                <a:stretch>
                  <a:fillRect t="-20395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16729" y="3524021"/>
                <a:ext cx="55737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5400" dirty="0"/>
                  <a:t>  = </a:t>
                </a:r>
                <a:r>
                  <a:rPr lang="en-GB" sz="5400" dirty="0">
                    <a:solidFill>
                      <a:schemeClr val="bg1"/>
                    </a:solidFill>
                  </a:rPr>
                  <a:t>4</a:t>
                </a:r>
                <a:r>
                  <a:rPr lang="en-GB" sz="54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bg1"/>
                    </a:solidFill>
                  </a:rPr>
                  <a:t> + </a:t>
                </a:r>
                <a:r>
                  <a:rPr lang="en-GB" sz="5400" dirty="0"/>
                  <a:t>32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729" y="3524021"/>
                <a:ext cx="5573732" cy="923330"/>
              </a:xfrm>
              <a:prstGeom prst="rect">
                <a:avLst/>
              </a:prstGeom>
              <a:blipFill>
                <a:blip r:embed="rId4"/>
                <a:stretch>
                  <a:fillRect t="-20395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95557" y="4851418"/>
                <a:ext cx="55737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 </a:t>
                </a:r>
                <a:r>
                  <a:rPr lang="en-GB" sz="5400" dirty="0"/>
                  <a:t>= </a:t>
                </a:r>
                <a:r>
                  <a:rPr lang="en-GB" sz="5400" dirty="0">
                    <a:solidFill>
                      <a:schemeClr val="bg1"/>
                    </a:solidFill>
                  </a:rPr>
                  <a:t>4</a:t>
                </a:r>
                <a:r>
                  <a:rPr lang="en-GB" sz="54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bg1"/>
                    </a:solidFill>
                  </a:rPr>
                  <a:t> + </a:t>
                </a:r>
                <a:r>
                  <a:rPr lang="en-GB" sz="5400" dirty="0"/>
                  <a:t>30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557" y="4851418"/>
                <a:ext cx="5573732" cy="923330"/>
              </a:xfrm>
              <a:prstGeom prst="rect">
                <a:avLst/>
              </a:prstGeom>
              <a:blipFill>
                <a:blip r:embed="rId5"/>
                <a:stretch>
                  <a:fillRect t="-20530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95557" y="5898711"/>
                <a:ext cx="55737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 </a:t>
                </a:r>
                <a:r>
                  <a:rPr lang="en-GB" sz="5400" b="1" dirty="0"/>
                  <a:t>=</a:t>
                </a:r>
                <a:r>
                  <a:rPr lang="en-GB" sz="5400" dirty="0"/>
                  <a:t> </a:t>
                </a:r>
                <a:r>
                  <a:rPr lang="en-GB" sz="5400" dirty="0">
                    <a:solidFill>
                      <a:schemeClr val="bg1"/>
                    </a:solidFill>
                  </a:rPr>
                  <a:t>4</a:t>
                </a:r>
                <a:r>
                  <a:rPr lang="en-GB" sz="54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bg1"/>
                    </a:solidFill>
                  </a:rPr>
                  <a:t> + 1</a:t>
                </a:r>
                <a:r>
                  <a:rPr lang="en-GB" sz="5400" b="1" dirty="0"/>
                  <a:t>7.5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557" y="5898711"/>
                <a:ext cx="5573732" cy="923330"/>
              </a:xfrm>
              <a:prstGeom prst="rect">
                <a:avLst/>
              </a:prstGeom>
              <a:blipFill>
                <a:blip r:embed="rId6"/>
                <a:stretch>
                  <a:fillRect t="-20530" r="-4372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06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89254" y="1822927"/>
                <a:ext cx="1426068" cy="3454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254" y="1822927"/>
                <a:ext cx="1426068" cy="34540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681337" y="1601673"/>
                <a:ext cx="2949845" cy="3765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199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337" y="1601673"/>
                <a:ext cx="2949845" cy="37651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𝑠𝑎𝑚𝑒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48268" y="59167"/>
            <a:ext cx="89587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True or False?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213382" y="4551285"/>
            <a:ext cx="385361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False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3020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9859" y="1661562"/>
                <a:ext cx="2657819" cy="3750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19900" b="1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859" y="1661562"/>
                <a:ext cx="2657819" cy="37505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681337" y="1601673"/>
                <a:ext cx="2949846" cy="3765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19900" b="1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337" y="1601673"/>
                <a:ext cx="2949846" cy="37651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𝑠𝑎𝑚𝑒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48268" y="59167"/>
            <a:ext cx="89587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True or False?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213382" y="4551285"/>
            <a:ext cx="385361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False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7920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9859" y="1661562"/>
                <a:ext cx="2657819" cy="3750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b="0" i="1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19900" b="1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7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859" y="1661562"/>
                <a:ext cx="2657819" cy="37505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681337" y="1601673"/>
                <a:ext cx="2949846" cy="3750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b="1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9900" b="1" i="1" dirty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19900" b="1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19900" b="1" i="1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ox>
                    </m:oMath>
                  </m:oMathPara>
                </a14:m>
                <a:endParaRPr lang="en-GB" sz="32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337" y="1601673"/>
                <a:ext cx="2949846" cy="37505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𝑠𝑎𝑚𝑒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678" y="3155158"/>
                <a:ext cx="5928033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48268" y="59167"/>
            <a:ext cx="89587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True or False?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271189" y="4556540"/>
            <a:ext cx="343940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True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5513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5447" y="2461841"/>
                <a:ext cx="3285599" cy="2423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3800" b="0" i="1" dirty="0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3800" b="1" i="1" dirty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b="1" i="1" dirty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GB" sz="13800" b="1" i="1" dirty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13800" b="1" i="1" dirty="0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a:rPr lang="en-GB" sz="13800" b="1" i="1" dirty="0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box>
                    </m:oMath>
                  </m:oMathPara>
                </a14:m>
                <a:endParaRPr lang="en-GB" sz="19900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47" y="2461841"/>
                <a:ext cx="3285599" cy="24233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977503" y="2461841"/>
                <a:ext cx="2909467" cy="2623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3800" i="1" dirty="0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3800" b="1" i="1" dirty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800" b="1" i="1" dirty="0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13800" b="1" i="1" dirty="0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3800" b="1" i="1" dirty="0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GB" sz="13800" b="1" i="1" dirty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400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503" y="2461841"/>
                <a:ext cx="2909467" cy="262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426395" y="3219452"/>
                <a:ext cx="59280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𝑠𝑎𝑚𝑒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  <m:r>
                        <a:rPr lang="en-GB" sz="6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395" y="3219452"/>
                <a:ext cx="5928033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48268" y="59167"/>
            <a:ext cx="89587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True or False?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271189" y="4556540"/>
            <a:ext cx="385361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False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6334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30" y="88890"/>
            <a:ext cx="107495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/>
              <a:t>Are these two equations </a:t>
            </a:r>
          </a:p>
          <a:p>
            <a:pPr algn="ctr"/>
            <a:r>
              <a:rPr lang="en-US" sz="8000" b="1" dirty="0"/>
              <a:t>the same?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01642" y="3227504"/>
                <a:ext cx="4786234" cy="2202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9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9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+ 2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:r>
                  <a:rPr lang="en-GB" sz="9600" dirty="0">
                    <a:solidFill>
                      <a:srgbClr val="0000FF"/>
                    </a:solidFill>
                  </a:rPr>
                  <a:t>8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642" y="3227504"/>
                <a:ext cx="4786234" cy="2202526"/>
              </a:xfrm>
              <a:prstGeom prst="rect">
                <a:avLst/>
              </a:prstGeom>
              <a:blipFill>
                <a:blip r:embed="rId2"/>
                <a:stretch>
                  <a:fillRect r="-8917" b="-168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1230" y="3073022"/>
                <a:ext cx="4882329" cy="2202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  <a:r>
                  <a:rPr lang="en-GB" sz="8800" dirty="0">
                    <a:solidFill>
                      <a:schemeClr val="tx1"/>
                    </a:solidFill>
                  </a:rPr>
                  <a:t>+ </a:t>
                </a:r>
                <a:r>
                  <a:rPr lang="en-GB" sz="8800" dirty="0">
                    <a:solidFill>
                      <a:srgbClr val="FF0000"/>
                    </a:solidFill>
                  </a:rPr>
                  <a:t>2</a:t>
                </a:r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  <a:r>
                  <a:rPr lang="en-GB" sz="9600" dirty="0">
                    <a:solidFill>
                      <a:schemeClr val="tx1"/>
                    </a:solidFill>
                  </a:rPr>
                  <a:t>= 8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30" y="3073022"/>
                <a:ext cx="4882329" cy="2202526"/>
              </a:xfrm>
              <a:prstGeom prst="rect">
                <a:avLst/>
              </a:prstGeom>
              <a:blipFill>
                <a:blip r:embed="rId3"/>
                <a:stretch>
                  <a:fillRect r="-8489" b="-171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B94826F-DB3A-4316-A7C9-D72DB4EBB334}"/>
              </a:ext>
            </a:extLst>
          </p:cNvPr>
          <p:cNvSpPr txBox="1"/>
          <p:nvPr/>
        </p:nvSpPr>
        <p:spPr>
          <a:xfrm>
            <a:off x="5090359" y="5275548"/>
            <a:ext cx="1828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40755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282" y="339780"/>
            <a:ext cx="11358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key to solving equations </a:t>
            </a:r>
          </a:p>
          <a:p>
            <a:pPr algn="ctr"/>
            <a:r>
              <a:rPr lang="en-GB" sz="6000" dirty="0"/>
              <a:t>with fractions is to </a:t>
            </a:r>
          </a:p>
          <a:p>
            <a:pPr algn="ctr"/>
            <a:r>
              <a:rPr lang="en-GB" sz="6000" dirty="0"/>
              <a:t>cross multiplication when possible.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41278" y="3489031"/>
                <a:ext cx="5402264" cy="2620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115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15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278" y="3489031"/>
                <a:ext cx="5402264" cy="2620141"/>
              </a:xfrm>
              <a:prstGeom prst="rect">
                <a:avLst/>
              </a:prstGeom>
              <a:blipFill>
                <a:blip r:embed="rId2"/>
                <a:stretch>
                  <a:fillRect b="-17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V="1">
            <a:off x="5404677" y="4328056"/>
            <a:ext cx="2139279" cy="1403409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5451271" y="4192911"/>
            <a:ext cx="2092685" cy="1602844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66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850" y="77690"/>
            <a:ext cx="11358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Before you can cross multiply </a:t>
            </a:r>
          </a:p>
          <a:p>
            <a:pPr algn="ctr"/>
            <a:r>
              <a:rPr lang="en-GB" sz="4800" dirty="0"/>
              <a:t>you need to deal with any </a:t>
            </a:r>
          </a:p>
          <a:p>
            <a:pPr algn="ctr"/>
            <a:r>
              <a:rPr lang="en-GB" sz="4800" dirty="0"/>
              <a:t>addition or subtraction terms first.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04176" y="2503586"/>
                <a:ext cx="4583648" cy="1850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 </a:t>
                </a:r>
                <a:r>
                  <a:rPr lang="en-GB" sz="8000" dirty="0"/>
                  <a:t>+ 3 </a:t>
                </a:r>
                <a:r>
                  <a:rPr lang="en-GB" sz="8000" dirty="0">
                    <a:solidFill>
                      <a:schemeClr val="tx1"/>
                    </a:solidFill>
                  </a:rPr>
                  <a:t>= 8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176" y="2503586"/>
                <a:ext cx="4583648" cy="1850828"/>
              </a:xfrm>
              <a:prstGeom prst="rect">
                <a:avLst/>
              </a:prstGeom>
              <a:blipFill>
                <a:blip r:embed="rId2"/>
                <a:stretch>
                  <a:fillRect r="-12899" b="-168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7AA86F-50E3-42FF-B7A3-ED74FE96AFF6}"/>
                  </a:ext>
                </a:extLst>
              </p:cNvPr>
              <p:cNvSpPr txBox="1"/>
              <p:nvPr/>
            </p:nvSpPr>
            <p:spPr>
              <a:xfrm>
                <a:off x="3862418" y="4781430"/>
                <a:ext cx="4583648" cy="1850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 </a:t>
                </a:r>
                <a:r>
                  <a:rPr lang="en-GB" sz="8000" dirty="0">
                    <a:solidFill>
                      <a:schemeClr val="bg1"/>
                    </a:solidFill>
                  </a:rPr>
                  <a:t>+ 3 </a:t>
                </a:r>
                <a:r>
                  <a:rPr lang="en-GB" sz="8000" dirty="0">
                    <a:solidFill>
                      <a:schemeClr val="tx1"/>
                    </a:solidFill>
                  </a:rPr>
                  <a:t>= 5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7AA86F-50E3-42FF-B7A3-ED74FE96A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418" y="4781430"/>
                <a:ext cx="4583648" cy="1850828"/>
              </a:xfrm>
              <a:prstGeom prst="rect">
                <a:avLst/>
              </a:prstGeom>
              <a:blipFill>
                <a:blip r:embed="rId3"/>
                <a:stretch>
                  <a:fillRect r="-12766" b="-164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45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433</Words>
  <Application>Microsoft Office PowerPoint</Application>
  <PresentationFormat>Widescreen</PresentationFormat>
  <Paragraphs>97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45</cp:revision>
  <dcterms:created xsi:type="dcterms:W3CDTF">2015-10-12T09:39:24Z</dcterms:created>
  <dcterms:modified xsi:type="dcterms:W3CDTF">2025-09-04T10:17:32Z</dcterms:modified>
</cp:coreProperties>
</file>