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276" r:id="rId3"/>
    <p:sldId id="274" r:id="rId4"/>
    <p:sldId id="263" r:id="rId5"/>
    <p:sldId id="272" r:id="rId6"/>
    <p:sldId id="265" r:id="rId7"/>
    <p:sldId id="264" r:id="rId8"/>
    <p:sldId id="273" r:id="rId9"/>
    <p:sldId id="270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0000"/>
    <a:srgbClr val="0000FF"/>
    <a:srgbClr val="0099FF"/>
    <a:srgbClr val="FF00FF"/>
    <a:srgbClr val="000000"/>
    <a:srgbClr val="99CCFF"/>
    <a:srgbClr val="CC3300"/>
    <a:srgbClr val="FF505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E5C8DB-AB45-486A-BB93-407104C54BC1}" v="54" dt="2025-09-08T04:18:33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06789ACE-9C8B-434B-894E-5A86F9D6F4CB}"/>
    <pc:docChg chg="modSld">
      <pc:chgData name="Stewart Gale" userId="3647ddd2-6040-41ae-a96d-232c23482af8" providerId="ADAL" clId="{06789ACE-9C8B-434B-894E-5A86F9D6F4CB}" dt="2025-09-08T04:18:33.350" v="17" actId="20577"/>
      <pc:docMkLst>
        <pc:docMk/>
      </pc:docMkLst>
      <pc:sldChg chg="modSp mod modAnim">
        <pc:chgData name="Stewart Gale" userId="3647ddd2-6040-41ae-a96d-232c23482af8" providerId="ADAL" clId="{06789ACE-9C8B-434B-894E-5A86F9D6F4CB}" dt="2025-09-08T04:18:33.350" v="17" actId="20577"/>
        <pc:sldMkLst>
          <pc:docMk/>
          <pc:sldMk cId="2626144220" sldId="264"/>
        </pc:sldMkLst>
        <pc:spChg chg="mod">
          <ac:chgData name="Stewart Gale" userId="3647ddd2-6040-41ae-a96d-232c23482af8" providerId="ADAL" clId="{06789ACE-9C8B-434B-894E-5A86F9D6F4CB}" dt="2025-09-08T04:18:22.555" v="1" actId="20577"/>
          <ac:spMkLst>
            <pc:docMk/>
            <pc:sldMk cId="2626144220" sldId="264"/>
            <ac:spMk id="6" creationId="{00000000-0000-0000-0000-000000000000}"/>
          </ac:spMkLst>
        </pc:spChg>
        <pc:spChg chg="mod">
          <ac:chgData name="Stewart Gale" userId="3647ddd2-6040-41ae-a96d-232c23482af8" providerId="ADAL" clId="{06789ACE-9C8B-434B-894E-5A86F9D6F4CB}" dt="2025-09-08T04:18:33.350" v="17" actId="20577"/>
          <ac:spMkLst>
            <pc:docMk/>
            <pc:sldMk cId="2626144220" sldId="264"/>
            <ac:spMk id="7" creationId="{00000000-0000-0000-0000-000000000000}"/>
          </ac:spMkLst>
        </pc:spChg>
        <pc:spChg chg="mod">
          <ac:chgData name="Stewart Gale" userId="3647ddd2-6040-41ae-a96d-232c23482af8" providerId="ADAL" clId="{06789ACE-9C8B-434B-894E-5A86F9D6F4CB}" dt="2025-09-08T04:18:24.288" v="3" actId="20577"/>
          <ac:spMkLst>
            <pc:docMk/>
            <pc:sldMk cId="2626144220" sldId="264"/>
            <ac:spMk id="8" creationId="{00000000-0000-0000-0000-000000000000}"/>
          </ac:spMkLst>
        </pc:spChg>
        <pc:spChg chg="mod">
          <ac:chgData name="Stewart Gale" userId="3647ddd2-6040-41ae-a96d-232c23482af8" providerId="ADAL" clId="{06789ACE-9C8B-434B-894E-5A86F9D6F4CB}" dt="2025-09-08T04:18:26.632" v="7" actId="20577"/>
          <ac:spMkLst>
            <pc:docMk/>
            <pc:sldMk cId="2626144220" sldId="264"/>
            <ac:spMk id="10" creationId="{00000000-0000-0000-0000-000000000000}"/>
          </ac:spMkLst>
        </pc:spChg>
        <pc:spChg chg="mod">
          <ac:chgData name="Stewart Gale" userId="3647ddd2-6040-41ae-a96d-232c23482af8" providerId="ADAL" clId="{06789ACE-9C8B-434B-894E-5A86F9D6F4CB}" dt="2025-09-08T04:18:30.623" v="13" actId="20577"/>
          <ac:spMkLst>
            <pc:docMk/>
            <pc:sldMk cId="2626144220" sldId="264"/>
            <ac:spMk id="12" creationId="{00000000-0000-0000-0000-000000000000}"/>
          </ac:spMkLst>
        </pc:spChg>
        <pc:spChg chg="mod">
          <ac:chgData name="Stewart Gale" userId="3647ddd2-6040-41ae-a96d-232c23482af8" providerId="ADAL" clId="{06789ACE-9C8B-434B-894E-5A86F9D6F4CB}" dt="2025-09-08T04:18:19.035" v="0" actId="20577"/>
          <ac:spMkLst>
            <pc:docMk/>
            <pc:sldMk cId="2626144220" sldId="264"/>
            <ac:spMk id="14" creationId="{00000000-0000-0000-0000-000000000000}"/>
          </ac:spMkLst>
        </pc:spChg>
      </pc:sldChg>
    </pc:docChg>
  </pc:docChgLst>
  <pc:docChgLst>
    <pc:chgData name="Stewart Gale" userId="3647ddd2-6040-41ae-a96d-232c23482af8" providerId="ADAL" clId="{03E5C8DB-AB45-486A-BB93-407104C54BC1}"/>
    <pc:docChg chg="custSel addSld modSld sldOrd">
      <pc:chgData name="Stewart Gale" userId="3647ddd2-6040-41ae-a96d-232c23482af8" providerId="ADAL" clId="{03E5C8DB-AB45-486A-BB93-407104C54BC1}" dt="2022-09-05T06:09:09.585" v="102" actId="1076"/>
      <pc:docMkLst>
        <pc:docMk/>
      </pc:docMkLst>
      <pc:sldChg chg="modSp mod">
        <pc:chgData name="Stewart Gale" userId="3647ddd2-6040-41ae-a96d-232c23482af8" providerId="ADAL" clId="{03E5C8DB-AB45-486A-BB93-407104C54BC1}" dt="2022-09-05T06:09:09.585" v="102" actId="1076"/>
        <pc:sldMkLst>
          <pc:docMk/>
          <pc:sldMk cId="334858141" sldId="258"/>
        </pc:sldMkLst>
      </pc:sldChg>
      <pc:sldChg chg="modSp mod modAnim">
        <pc:chgData name="Stewart Gale" userId="3647ddd2-6040-41ae-a96d-232c23482af8" providerId="ADAL" clId="{03E5C8DB-AB45-486A-BB93-407104C54BC1}" dt="2022-09-05T06:08:33.509" v="96" actId="207"/>
        <pc:sldMkLst>
          <pc:docMk/>
          <pc:sldMk cId="2626144220" sldId="264"/>
        </pc:sldMkLst>
      </pc:sldChg>
      <pc:sldChg chg="ord">
        <pc:chgData name="Stewart Gale" userId="3647ddd2-6040-41ae-a96d-232c23482af8" providerId="ADAL" clId="{03E5C8DB-AB45-486A-BB93-407104C54BC1}" dt="2022-09-05T04:47:54.814" v="31"/>
        <pc:sldMkLst>
          <pc:docMk/>
          <pc:sldMk cId="1554787571" sldId="265"/>
        </pc:sldMkLst>
      </pc:sldChg>
      <pc:sldChg chg="ord">
        <pc:chgData name="Stewart Gale" userId="3647ddd2-6040-41ae-a96d-232c23482af8" providerId="ADAL" clId="{03E5C8DB-AB45-486A-BB93-407104C54BC1}" dt="2022-09-05T04:48:50.087" v="33"/>
        <pc:sldMkLst>
          <pc:docMk/>
          <pc:sldMk cId="3530193293" sldId="270"/>
        </pc:sldMkLst>
      </pc:sldChg>
      <pc:sldChg chg="modSp mod modAnim">
        <pc:chgData name="Stewart Gale" userId="3647ddd2-6040-41ae-a96d-232c23482af8" providerId="ADAL" clId="{03E5C8DB-AB45-486A-BB93-407104C54BC1}" dt="2022-09-05T06:08:22.390" v="94" actId="207"/>
        <pc:sldMkLst>
          <pc:docMk/>
          <pc:sldMk cId="1756141231" sldId="273"/>
        </pc:sldMkLst>
      </pc:sldChg>
      <pc:sldChg chg="delSp modSp mod ord">
        <pc:chgData name="Stewart Gale" userId="3647ddd2-6040-41ae-a96d-232c23482af8" providerId="ADAL" clId="{03E5C8DB-AB45-486A-BB93-407104C54BC1}" dt="2022-09-05T04:50:33.628" v="37"/>
        <pc:sldMkLst>
          <pc:docMk/>
          <pc:sldMk cId="4099971000" sldId="274"/>
        </pc:sldMkLst>
      </pc:sldChg>
      <pc:sldChg chg="ord">
        <pc:chgData name="Stewart Gale" userId="3647ddd2-6040-41ae-a96d-232c23482af8" providerId="ADAL" clId="{03E5C8DB-AB45-486A-BB93-407104C54BC1}" dt="2022-09-05T04:50:26.315" v="35"/>
        <pc:sldMkLst>
          <pc:docMk/>
          <pc:sldMk cId="2933137918" sldId="275"/>
        </pc:sldMkLst>
      </pc:sldChg>
      <pc:sldChg chg="addSp delSp modSp new mod ord">
        <pc:chgData name="Stewart Gale" userId="3647ddd2-6040-41ae-a96d-232c23482af8" providerId="ADAL" clId="{03E5C8DB-AB45-486A-BB93-407104C54BC1}" dt="2022-09-05T04:43:53.145" v="29" actId="20577"/>
        <pc:sldMkLst>
          <pc:docMk/>
          <pc:sldMk cId="1018428591" sldId="2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D7EF9-AE9F-472B-BDE8-DAD8BB1D0C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5AA6-545A-45AE-BAA1-2D30C3AA9D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681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0DAE8E-AF23-49BC-AA48-88226BE8B083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/>
              <a:t>Show this alternative factor tree for 36.</a:t>
            </a:r>
          </a:p>
          <a:p>
            <a:r>
              <a:rPr lang="en-GB" b="1" i="1" dirty="0"/>
              <a:t>The prime factor decomposition is the same.</a:t>
            </a:r>
          </a:p>
        </p:txBody>
      </p:sp>
    </p:spTree>
    <p:extLst>
      <p:ext uri="{BB962C8B-B14F-4D97-AF65-F5344CB8AC3E}">
        <p14:creationId xmlns:p14="http://schemas.microsoft.com/office/powerpoint/2010/main" val="23224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51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68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228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240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307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43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493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327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53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7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44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71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857C3-6772-4B0C-905A-92BCB3428042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9D857-AF1D-4DD8-9361-6A1A086E1F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81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4004" y="5676218"/>
            <a:ext cx="91186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Comic Sans MS" pitchFamily="66" charset="0"/>
              </a:rPr>
              <a:t>Sort the digits 1, 2, 3, 4, 5, 6, 7, 8, 9 into the grid so that they obey the row and column headings.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927464" y="188641"/>
            <a:ext cx="7624920" cy="5109907"/>
            <a:chOff x="403464" y="188640"/>
            <a:chExt cx="7624920" cy="5109907"/>
          </a:xfrm>
        </p:grpSpPr>
        <p:pic>
          <p:nvPicPr>
            <p:cNvPr id="11266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69" t="23016" r="30502" b="27380"/>
            <a:stretch/>
          </p:blipFill>
          <p:spPr bwMode="auto">
            <a:xfrm>
              <a:off x="403464" y="188640"/>
              <a:ext cx="7480903" cy="51099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2843808" y="2013984"/>
              <a:ext cx="5184576" cy="328456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itchFamily="66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211960" y="1484784"/>
              <a:ext cx="0" cy="38137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084168" y="1484784"/>
              <a:ext cx="0" cy="38137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627784" y="2708920"/>
              <a:ext cx="525658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627784" y="4221088"/>
              <a:ext cx="525658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9847409" y="2030352"/>
            <a:ext cx="2866330" cy="213807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60025" y="3100050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18825" y="3158237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6306" y="1856128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76305" y="4519457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92944" y="1899788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60024" y="4532574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32233" y="1866204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84233" y="3173025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32233" y="4532574"/>
            <a:ext cx="479665" cy="461665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33137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91979" y="2193626"/>
            <a:ext cx="11513829" cy="3764997"/>
            <a:chOff x="-958851" y="-184150"/>
            <a:chExt cx="9798051" cy="2927351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-958851" y="-184150"/>
              <a:ext cx="9798051" cy="2927351"/>
              <a:chOff x="-604" y="-116"/>
              <a:chExt cx="6172" cy="1844"/>
            </a:xfrm>
          </p:grpSpPr>
          <p:grpSp>
            <p:nvGrpSpPr>
              <p:cNvPr id="36" name="Group 35"/>
              <p:cNvGrpSpPr>
                <a:grpSpLocks/>
              </p:cNvGrpSpPr>
              <p:nvPr/>
            </p:nvGrpSpPr>
            <p:grpSpPr bwMode="auto">
              <a:xfrm>
                <a:off x="-604" y="-116"/>
                <a:ext cx="6172" cy="1844"/>
                <a:chOff x="-604" y="-116"/>
                <a:chExt cx="6172" cy="1844"/>
              </a:xfrm>
            </p:grpSpPr>
            <p:grpSp>
              <p:nvGrpSpPr>
                <p:cNvPr id="38" name="Group 37"/>
                <p:cNvGrpSpPr>
                  <a:grpSpLocks/>
                </p:cNvGrpSpPr>
                <p:nvPr/>
              </p:nvGrpSpPr>
              <p:grpSpPr bwMode="auto">
                <a:xfrm>
                  <a:off x="-604" y="-116"/>
                  <a:ext cx="6172" cy="1844"/>
                  <a:chOff x="-604" y="-116"/>
                  <a:chExt cx="6172" cy="1844"/>
                </a:xfrm>
              </p:grpSpPr>
              <p:sp>
                <p:nvSpPr>
                  <p:cNvPr id="42" name="AutoShape 5"/>
                  <p:cNvSpPr>
                    <a:spLocks noChangeArrowheads="1"/>
                  </p:cNvSpPr>
                  <p:nvPr/>
                </p:nvSpPr>
                <p:spPr bwMode="auto">
                  <a:xfrm rot="17178558" flipH="1">
                    <a:off x="4250" y="229"/>
                    <a:ext cx="1451" cy="1185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2292 w 21600"/>
                      <a:gd name="T13" fmla="*/ 0 h 21600"/>
                      <a:gd name="T14" fmla="*/ 19308 w 21600"/>
                      <a:gd name="T15" fmla="*/ 8184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8073" y="7549"/>
                        </a:moveTo>
                        <a:cubicBezTo>
                          <a:pt x="8837" y="6908"/>
                          <a:pt x="9802" y="6556"/>
                          <a:pt x="10800" y="6557"/>
                        </a:cubicBezTo>
                        <a:cubicBezTo>
                          <a:pt x="11797" y="6557"/>
                          <a:pt x="12762" y="6908"/>
                          <a:pt x="13526" y="7549"/>
                        </a:cubicBezTo>
                        <a:lnTo>
                          <a:pt x="17740" y="2525"/>
                        </a:lnTo>
                        <a:cubicBezTo>
                          <a:pt x="15795" y="894"/>
                          <a:pt x="13338" y="-1"/>
                          <a:pt x="10799" y="0"/>
                        </a:cubicBezTo>
                        <a:cubicBezTo>
                          <a:pt x="8261" y="0"/>
                          <a:pt x="5804" y="894"/>
                          <a:pt x="3859" y="2525"/>
                        </a:cubicBezTo>
                        <a:close/>
                      </a:path>
                    </a:pathLst>
                  </a:custGeom>
                  <a:solidFill>
                    <a:srgbClr val="BE9ED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square" anchor="ctr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sz="2800"/>
                  </a:p>
                </p:txBody>
              </p:sp>
              <p:sp>
                <p:nvSpPr>
                  <p:cNvPr id="43" name="AutoShape 6"/>
                  <p:cNvSpPr>
                    <a:spLocks noChangeArrowheads="1"/>
                  </p:cNvSpPr>
                  <p:nvPr/>
                </p:nvSpPr>
                <p:spPr bwMode="auto">
                  <a:xfrm rot="315026">
                    <a:off x="0" y="232"/>
                    <a:ext cx="1459" cy="117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148 w 21600"/>
                      <a:gd name="T13" fmla="*/ 0 h 21600"/>
                      <a:gd name="T14" fmla="*/ 21452 w 21600"/>
                      <a:gd name="T15" fmla="*/ 11689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5448" y="10196"/>
                        </a:moveTo>
                        <a:cubicBezTo>
                          <a:pt x="5756" y="7473"/>
                          <a:pt x="8059" y="5414"/>
                          <a:pt x="10800" y="5415"/>
                        </a:cubicBezTo>
                        <a:cubicBezTo>
                          <a:pt x="13540" y="5415"/>
                          <a:pt x="15843" y="7473"/>
                          <a:pt x="16151" y="10196"/>
                        </a:cubicBezTo>
                        <a:lnTo>
                          <a:pt x="21531" y="9588"/>
                        </a:lnTo>
                        <a:cubicBezTo>
                          <a:pt x="20915" y="4127"/>
                          <a:pt x="16296" y="-1"/>
                          <a:pt x="10799" y="0"/>
                        </a:cubicBezTo>
                        <a:cubicBezTo>
                          <a:pt x="5303" y="0"/>
                          <a:pt x="684" y="4127"/>
                          <a:pt x="68" y="9588"/>
                        </a:cubicBezTo>
                        <a:close/>
                      </a:path>
                    </a:pathLst>
                  </a:custGeom>
                  <a:solidFill>
                    <a:srgbClr val="BE9ED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square" anchor="ctr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eaLnBrk="0" hangingPunct="0"/>
                    <a:endParaRPr lang="en-US" sz="2800">
                      <a:solidFill>
                        <a:srgbClr val="010066"/>
                      </a:solidFill>
                    </a:endParaRPr>
                  </a:p>
                </p:txBody>
              </p:sp>
              <p:sp>
                <p:nvSpPr>
                  <p:cNvPr id="44" name="AutoShape 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1094" y="549"/>
                    <a:ext cx="1459" cy="117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1600"/>
                      <a:gd name="T13" fmla="*/ 0 h 21600"/>
                      <a:gd name="T14" fmla="*/ 21600 w 21600"/>
                      <a:gd name="T15" fmla="*/ 7713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5400" y="10800"/>
                        </a:moveTo>
                        <a:cubicBezTo>
                          <a:pt x="5400" y="7817"/>
                          <a:pt x="7817" y="5400"/>
                          <a:pt x="10800" y="5400"/>
                        </a:cubicBezTo>
                        <a:cubicBezTo>
                          <a:pt x="13782" y="5399"/>
                          <a:pt x="16199" y="7817"/>
                          <a:pt x="16200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solidFill>
                    <a:srgbClr val="BE9ED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square" anchor="ctr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sz="2800"/>
                  </a:p>
                </p:txBody>
              </p:sp>
              <p:sp>
                <p:nvSpPr>
                  <p:cNvPr id="45" name="AutoShape 8"/>
                  <p:cNvSpPr>
                    <a:spLocks noChangeArrowheads="1"/>
                  </p:cNvSpPr>
                  <p:nvPr/>
                </p:nvSpPr>
                <p:spPr bwMode="auto">
                  <a:xfrm>
                    <a:off x="2188" y="277"/>
                    <a:ext cx="1459" cy="117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326 w 21600"/>
                      <a:gd name="T13" fmla="*/ 0 h 21600"/>
                      <a:gd name="T14" fmla="*/ 21274 w 21600"/>
                      <a:gd name="T15" fmla="*/ 12128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5372" y="10592"/>
                        </a:moveTo>
                        <a:cubicBezTo>
                          <a:pt x="5484" y="7675"/>
                          <a:pt x="7881" y="5368"/>
                          <a:pt x="10800" y="5369"/>
                        </a:cubicBezTo>
                        <a:cubicBezTo>
                          <a:pt x="13718" y="5369"/>
                          <a:pt x="16115" y="7675"/>
                          <a:pt x="16227" y="10592"/>
                        </a:cubicBezTo>
                        <a:lnTo>
                          <a:pt x="21592" y="10386"/>
                        </a:lnTo>
                        <a:cubicBezTo>
                          <a:pt x="21369" y="4586"/>
                          <a:pt x="16603" y="-1"/>
                          <a:pt x="10799" y="0"/>
                        </a:cubicBezTo>
                        <a:cubicBezTo>
                          <a:pt x="4996" y="0"/>
                          <a:pt x="230" y="4586"/>
                          <a:pt x="7" y="10386"/>
                        </a:cubicBezTo>
                        <a:close/>
                      </a:path>
                    </a:pathLst>
                  </a:custGeom>
                  <a:solidFill>
                    <a:srgbClr val="BE9ED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square" anchor="ctr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sz="2800"/>
                  </a:p>
                </p:txBody>
              </p:sp>
              <p:sp>
                <p:nvSpPr>
                  <p:cNvPr id="46" name="AutoShape 9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3283" y="504"/>
                    <a:ext cx="1459" cy="1179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w 21600"/>
                      <a:gd name="T7" fmla="*/ 0 h 2160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415 w 21600"/>
                      <a:gd name="T13" fmla="*/ 0 h 21600"/>
                      <a:gd name="T14" fmla="*/ 21185 w 21600"/>
                      <a:gd name="T15" fmla="*/ 12275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5385" y="10730"/>
                        </a:moveTo>
                        <a:cubicBezTo>
                          <a:pt x="5423" y="7766"/>
                          <a:pt x="7836" y="5384"/>
                          <a:pt x="10800" y="5385"/>
                        </a:cubicBezTo>
                        <a:cubicBezTo>
                          <a:pt x="13763" y="5385"/>
                          <a:pt x="16176" y="7766"/>
                          <a:pt x="16214" y="10730"/>
                        </a:cubicBezTo>
                        <a:lnTo>
                          <a:pt x="21599" y="10660"/>
                        </a:lnTo>
                        <a:cubicBezTo>
                          <a:pt x="21522" y="4750"/>
                          <a:pt x="16710" y="-1"/>
                          <a:pt x="10799" y="0"/>
                        </a:cubicBezTo>
                        <a:cubicBezTo>
                          <a:pt x="4889" y="0"/>
                          <a:pt x="77" y="4750"/>
                          <a:pt x="0" y="10660"/>
                        </a:cubicBezTo>
                        <a:close/>
                      </a:path>
                    </a:pathLst>
                  </a:custGeom>
                  <a:solidFill>
                    <a:srgbClr val="BE9ED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square" anchor="ctr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US" sz="2800"/>
                  </a:p>
                </p:txBody>
              </p:sp>
              <p:sp>
                <p:nvSpPr>
                  <p:cNvPr id="47" name="Rectangle 46"/>
                  <p:cNvSpPr>
                    <a:spLocks noChangeArrowheads="1"/>
                  </p:cNvSpPr>
                  <p:nvPr/>
                </p:nvSpPr>
                <p:spPr bwMode="auto">
                  <a:xfrm>
                    <a:off x="288" y="821"/>
                    <a:ext cx="5040" cy="331"/>
                  </a:xfrm>
                  <a:prstGeom prst="rect">
                    <a:avLst/>
                  </a:prstGeom>
                  <a:solidFill>
                    <a:srgbClr val="FF9F9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square" anchor="ctr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eaLnBrk="0" hangingPunct="0"/>
                    <a:endParaRPr lang="en-US" sz="2800">
                      <a:solidFill>
                        <a:srgbClr val="010066"/>
                      </a:solidFill>
                    </a:endParaRPr>
                  </a:p>
                </p:txBody>
              </p:sp>
              <p:sp>
                <p:nvSpPr>
                  <p:cNvPr id="48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" y="-116"/>
                    <a:ext cx="1605" cy="31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GB" sz="3600" b="1" dirty="0">
                        <a:solidFill>
                          <a:srgbClr val="010066"/>
                        </a:solidFill>
                      </a:rPr>
                      <a:t>Multiples of 6</a:t>
                    </a:r>
                  </a:p>
                </p:txBody>
              </p:sp>
              <p:sp>
                <p:nvSpPr>
                  <p:cNvPr id="49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604" y="1232"/>
                    <a:ext cx="1621" cy="31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r>
                      <a:rPr lang="en-GB" sz="3600" b="1" dirty="0">
                        <a:solidFill>
                          <a:srgbClr val="FF0000"/>
                        </a:solidFill>
                      </a:rPr>
                      <a:t>Multiples of 8</a:t>
                    </a:r>
                  </a:p>
                </p:txBody>
              </p:sp>
            </p:grpSp>
            <p:sp>
              <p:nvSpPr>
                <p:cNvPr id="39" name="Rectangle 38"/>
                <p:cNvSpPr>
                  <a:spLocks noChangeArrowheads="1"/>
                </p:cNvSpPr>
                <p:nvPr/>
              </p:nvSpPr>
              <p:spPr bwMode="auto">
                <a:xfrm>
                  <a:off x="2188" y="819"/>
                  <a:ext cx="365" cy="331"/>
                </a:xfrm>
                <a:prstGeom prst="rect">
                  <a:avLst/>
                </a:prstGeom>
                <a:solidFill>
                  <a:srgbClr val="D4BDE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square" anchor="ctr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2800"/>
                </a:p>
              </p:txBody>
            </p:sp>
            <p:sp>
              <p:nvSpPr>
                <p:cNvPr id="40" name="Rectangle 39"/>
                <p:cNvSpPr>
                  <a:spLocks noChangeArrowheads="1"/>
                </p:cNvSpPr>
                <p:nvPr/>
              </p:nvSpPr>
              <p:spPr bwMode="auto">
                <a:xfrm>
                  <a:off x="3283" y="821"/>
                  <a:ext cx="364" cy="331"/>
                </a:xfrm>
                <a:prstGeom prst="rect">
                  <a:avLst/>
                </a:prstGeom>
                <a:solidFill>
                  <a:srgbClr val="D4BDE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square" anchor="ctr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2800"/>
                </a:p>
              </p:txBody>
            </p:sp>
            <p:sp>
              <p:nvSpPr>
                <p:cNvPr id="41" name="Rectangle 40"/>
                <p:cNvSpPr>
                  <a:spLocks noChangeArrowheads="1"/>
                </p:cNvSpPr>
                <p:nvPr/>
              </p:nvSpPr>
              <p:spPr bwMode="auto">
                <a:xfrm>
                  <a:off x="4377" y="821"/>
                  <a:ext cx="365" cy="331"/>
                </a:xfrm>
                <a:prstGeom prst="rect">
                  <a:avLst/>
                </a:prstGeom>
                <a:solidFill>
                  <a:srgbClr val="D4BDE2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square" anchor="ctr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2800"/>
                </a:p>
              </p:txBody>
            </p:sp>
          </p:grpSp>
          <p:sp>
            <p:nvSpPr>
              <p:cNvPr id="37" name="Rectangle 36"/>
              <p:cNvSpPr>
                <a:spLocks noChangeArrowheads="1"/>
              </p:cNvSpPr>
              <p:nvPr/>
            </p:nvSpPr>
            <p:spPr bwMode="auto">
              <a:xfrm>
                <a:off x="1094" y="819"/>
                <a:ext cx="365" cy="331"/>
              </a:xfrm>
              <a:prstGeom prst="rect">
                <a:avLst/>
              </a:prstGeom>
              <a:solidFill>
                <a:srgbClr val="D4BDE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endParaRPr lang="en-US" sz="2800">
                  <a:solidFill>
                    <a:srgbClr val="010066"/>
                  </a:solidFill>
                </a:endParaRPr>
              </a:p>
            </p:txBody>
          </p:sp>
        </p:grpSp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1792288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24</a:t>
              </a:r>
            </a:p>
          </p:txBody>
        </p:sp>
        <p:sp>
          <p:nvSpPr>
            <p:cNvPr id="7" name="Text Box 18"/>
            <p:cNvSpPr txBox="1">
              <a:spLocks noChangeArrowheads="1"/>
            </p:cNvSpPr>
            <p:nvPr/>
          </p:nvSpPr>
          <p:spPr bwMode="auto">
            <a:xfrm>
              <a:off x="3529013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48</a:t>
              </a:r>
            </a:p>
          </p:txBody>
        </p:sp>
        <p:sp>
          <p:nvSpPr>
            <p:cNvPr id="8" name="Text Box 19"/>
            <p:cNvSpPr txBox="1">
              <a:spLocks noChangeArrowheads="1"/>
            </p:cNvSpPr>
            <p:nvPr/>
          </p:nvSpPr>
          <p:spPr bwMode="auto">
            <a:xfrm>
              <a:off x="5267325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72</a:t>
              </a:r>
            </a:p>
          </p:txBody>
        </p:sp>
        <p:sp>
          <p:nvSpPr>
            <p:cNvPr id="9" name="Text Box 20"/>
            <p:cNvSpPr txBox="1">
              <a:spLocks noChangeArrowheads="1"/>
            </p:cNvSpPr>
            <p:nvPr/>
          </p:nvSpPr>
          <p:spPr bwMode="auto">
            <a:xfrm>
              <a:off x="7005638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96</a:t>
              </a:r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665163" y="1366838"/>
              <a:ext cx="325437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 dirty="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11" name="Text Box 22"/>
            <p:cNvSpPr txBox="1">
              <a:spLocks noChangeArrowheads="1"/>
            </p:cNvSpPr>
            <p:nvPr/>
          </p:nvSpPr>
          <p:spPr bwMode="auto">
            <a:xfrm>
              <a:off x="1157288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16</a:t>
              </a:r>
            </a:p>
          </p:txBody>
        </p:sp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2370138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32</a:t>
              </a:r>
            </a:p>
          </p:txBody>
        </p:sp>
        <p:sp>
          <p:nvSpPr>
            <p:cNvPr id="13" name="Text Box 24"/>
            <p:cNvSpPr txBox="1">
              <a:spLocks noChangeArrowheads="1"/>
            </p:cNvSpPr>
            <p:nvPr/>
          </p:nvSpPr>
          <p:spPr bwMode="auto">
            <a:xfrm>
              <a:off x="2949575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40</a:t>
              </a:r>
            </a:p>
          </p:txBody>
        </p:sp>
        <p:sp>
          <p:nvSpPr>
            <p:cNvPr id="14" name="Text Box 25"/>
            <p:cNvSpPr txBox="1">
              <a:spLocks noChangeArrowheads="1"/>
            </p:cNvSpPr>
            <p:nvPr/>
          </p:nvSpPr>
          <p:spPr bwMode="auto">
            <a:xfrm>
              <a:off x="4108450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56</a:t>
              </a:r>
            </a:p>
          </p:txBody>
        </p:sp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4687888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64</a:t>
              </a:r>
            </a:p>
          </p:txBody>
        </p:sp>
        <p:sp>
          <p:nvSpPr>
            <p:cNvPr id="16" name="Text Box 27"/>
            <p:cNvSpPr txBox="1">
              <a:spLocks noChangeArrowheads="1"/>
            </p:cNvSpPr>
            <p:nvPr/>
          </p:nvSpPr>
          <p:spPr bwMode="auto">
            <a:xfrm>
              <a:off x="5846763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80</a:t>
              </a:r>
            </a:p>
          </p:txBody>
        </p:sp>
        <p:sp>
          <p:nvSpPr>
            <p:cNvPr id="17" name="Text Box 28"/>
            <p:cNvSpPr txBox="1">
              <a:spLocks noChangeArrowheads="1"/>
            </p:cNvSpPr>
            <p:nvPr/>
          </p:nvSpPr>
          <p:spPr bwMode="auto">
            <a:xfrm>
              <a:off x="6426200" y="1366838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88</a:t>
              </a:r>
            </a:p>
          </p:txBody>
        </p:sp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7543800" y="1366838"/>
              <a:ext cx="931863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104 …</a:t>
              </a:r>
            </a:p>
          </p:txBody>
        </p:sp>
        <p:sp>
          <p:nvSpPr>
            <p:cNvPr id="19" name="Text Box 30"/>
            <p:cNvSpPr txBox="1">
              <a:spLocks noChangeArrowheads="1"/>
            </p:cNvSpPr>
            <p:nvPr/>
          </p:nvSpPr>
          <p:spPr bwMode="auto">
            <a:xfrm>
              <a:off x="304800" y="685800"/>
              <a:ext cx="325438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6</a:t>
              </a:r>
            </a:p>
          </p:txBody>
        </p:sp>
        <p:sp>
          <p:nvSpPr>
            <p:cNvPr id="20" name="Text Box 31"/>
            <p:cNvSpPr txBox="1">
              <a:spLocks noChangeArrowheads="1"/>
            </p:cNvSpPr>
            <p:nvPr/>
          </p:nvSpPr>
          <p:spPr bwMode="auto">
            <a:xfrm>
              <a:off x="914400" y="457200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12</a:t>
              </a:r>
            </a:p>
          </p:txBody>
        </p:sp>
        <p:sp>
          <p:nvSpPr>
            <p:cNvPr id="21" name="Text Box 32"/>
            <p:cNvSpPr txBox="1">
              <a:spLocks noChangeArrowheads="1"/>
            </p:cNvSpPr>
            <p:nvPr/>
          </p:nvSpPr>
          <p:spPr bwMode="auto">
            <a:xfrm>
              <a:off x="1600200" y="685800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18</a:t>
              </a:r>
            </a:p>
          </p:txBody>
        </p:sp>
        <p:sp>
          <p:nvSpPr>
            <p:cNvPr id="22" name="Text Box 33"/>
            <p:cNvSpPr txBox="1">
              <a:spLocks noChangeArrowheads="1"/>
            </p:cNvSpPr>
            <p:nvPr/>
          </p:nvSpPr>
          <p:spPr bwMode="auto">
            <a:xfrm>
              <a:off x="1790700" y="1365250"/>
              <a:ext cx="466725" cy="406813"/>
            </a:xfrm>
            <a:prstGeom prst="rect">
              <a:avLst/>
            </a:prstGeom>
            <a:solidFill>
              <a:srgbClr val="5B00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 dirty="0">
                  <a:solidFill>
                    <a:srgbClr val="FF0000"/>
                  </a:solidFill>
                </a:rPr>
                <a:t>24</a:t>
              </a:r>
            </a:p>
          </p:txBody>
        </p:sp>
        <p:sp>
          <p:nvSpPr>
            <p:cNvPr id="23" name="Text Box 34"/>
            <p:cNvSpPr txBox="1">
              <a:spLocks noChangeArrowheads="1"/>
            </p:cNvSpPr>
            <p:nvPr/>
          </p:nvSpPr>
          <p:spPr bwMode="auto">
            <a:xfrm>
              <a:off x="1981200" y="2041525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30</a:t>
              </a:r>
            </a:p>
          </p:txBody>
        </p:sp>
        <p:sp>
          <p:nvSpPr>
            <p:cNvPr id="24" name="Text Box 35"/>
            <p:cNvSpPr txBox="1">
              <a:spLocks noChangeArrowheads="1"/>
            </p:cNvSpPr>
            <p:nvPr/>
          </p:nvSpPr>
          <p:spPr bwMode="auto">
            <a:xfrm>
              <a:off x="2667000" y="2286000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36</a:t>
              </a:r>
            </a:p>
          </p:txBody>
        </p:sp>
        <p:sp>
          <p:nvSpPr>
            <p:cNvPr id="25" name="Text Box 36"/>
            <p:cNvSpPr txBox="1">
              <a:spLocks noChangeArrowheads="1"/>
            </p:cNvSpPr>
            <p:nvPr/>
          </p:nvSpPr>
          <p:spPr bwMode="auto">
            <a:xfrm>
              <a:off x="3343275" y="2041525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42</a:t>
              </a:r>
            </a:p>
          </p:txBody>
        </p:sp>
        <p:sp>
          <p:nvSpPr>
            <p:cNvPr id="26" name="Text Box 37"/>
            <p:cNvSpPr txBox="1">
              <a:spLocks noChangeArrowheads="1"/>
            </p:cNvSpPr>
            <p:nvPr/>
          </p:nvSpPr>
          <p:spPr bwMode="auto">
            <a:xfrm>
              <a:off x="3529013" y="1365250"/>
              <a:ext cx="466725" cy="406813"/>
            </a:xfrm>
            <a:prstGeom prst="rect">
              <a:avLst/>
            </a:prstGeom>
            <a:solidFill>
              <a:srgbClr val="5B00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 dirty="0">
                  <a:solidFill>
                    <a:srgbClr val="FF0000"/>
                  </a:solidFill>
                </a:rPr>
                <a:t>48</a:t>
              </a:r>
            </a:p>
          </p:txBody>
        </p:sp>
        <p:sp>
          <p:nvSpPr>
            <p:cNvPr id="27" name="Text Box 38"/>
            <p:cNvSpPr txBox="1">
              <a:spLocks noChangeArrowheads="1"/>
            </p:cNvSpPr>
            <p:nvPr/>
          </p:nvSpPr>
          <p:spPr bwMode="auto">
            <a:xfrm>
              <a:off x="3810000" y="685800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54</a:t>
              </a:r>
            </a:p>
          </p:txBody>
        </p:sp>
        <p:sp>
          <p:nvSpPr>
            <p:cNvPr id="28" name="Text Box 39"/>
            <p:cNvSpPr txBox="1">
              <a:spLocks noChangeArrowheads="1"/>
            </p:cNvSpPr>
            <p:nvPr/>
          </p:nvSpPr>
          <p:spPr bwMode="auto">
            <a:xfrm>
              <a:off x="4419600" y="457200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60</a:t>
              </a:r>
            </a:p>
          </p:txBody>
        </p:sp>
        <p:sp>
          <p:nvSpPr>
            <p:cNvPr id="29" name="Text Box 40"/>
            <p:cNvSpPr txBox="1">
              <a:spLocks noChangeArrowheads="1"/>
            </p:cNvSpPr>
            <p:nvPr/>
          </p:nvSpPr>
          <p:spPr bwMode="auto">
            <a:xfrm>
              <a:off x="5029200" y="685800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66</a:t>
              </a:r>
            </a:p>
          </p:txBody>
        </p:sp>
        <p:sp>
          <p:nvSpPr>
            <p:cNvPr id="30" name="Text Box 41"/>
            <p:cNvSpPr txBox="1">
              <a:spLocks noChangeArrowheads="1"/>
            </p:cNvSpPr>
            <p:nvPr/>
          </p:nvSpPr>
          <p:spPr bwMode="auto">
            <a:xfrm>
              <a:off x="5267325" y="1365250"/>
              <a:ext cx="466725" cy="406813"/>
            </a:xfrm>
            <a:prstGeom prst="rect">
              <a:avLst/>
            </a:prstGeom>
            <a:solidFill>
              <a:srgbClr val="5B00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 dirty="0">
                  <a:solidFill>
                    <a:srgbClr val="FF0000"/>
                  </a:solidFill>
                </a:rPr>
                <a:t>72</a:t>
              </a:r>
            </a:p>
          </p:txBody>
        </p:sp>
        <p:sp>
          <p:nvSpPr>
            <p:cNvPr id="31" name="Text Box 42"/>
            <p:cNvSpPr txBox="1">
              <a:spLocks noChangeArrowheads="1"/>
            </p:cNvSpPr>
            <p:nvPr/>
          </p:nvSpPr>
          <p:spPr bwMode="auto">
            <a:xfrm>
              <a:off x="5486400" y="2041525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78</a:t>
              </a:r>
            </a:p>
          </p:txBody>
        </p:sp>
        <p:sp>
          <p:nvSpPr>
            <p:cNvPr id="32" name="Text Box 43"/>
            <p:cNvSpPr txBox="1">
              <a:spLocks noChangeArrowheads="1"/>
            </p:cNvSpPr>
            <p:nvPr/>
          </p:nvSpPr>
          <p:spPr bwMode="auto">
            <a:xfrm>
              <a:off x="6172200" y="2209800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84</a:t>
              </a:r>
            </a:p>
          </p:txBody>
        </p:sp>
        <p:sp>
          <p:nvSpPr>
            <p:cNvPr id="33" name="Text Box 44"/>
            <p:cNvSpPr txBox="1">
              <a:spLocks noChangeArrowheads="1"/>
            </p:cNvSpPr>
            <p:nvPr/>
          </p:nvSpPr>
          <p:spPr bwMode="auto">
            <a:xfrm>
              <a:off x="6781800" y="2041525"/>
              <a:ext cx="466725" cy="406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90</a:t>
              </a:r>
            </a:p>
          </p:txBody>
        </p:sp>
        <p:sp>
          <p:nvSpPr>
            <p:cNvPr id="34" name="Text Box 45"/>
            <p:cNvSpPr txBox="1">
              <a:spLocks noChangeArrowheads="1"/>
            </p:cNvSpPr>
            <p:nvPr/>
          </p:nvSpPr>
          <p:spPr bwMode="auto">
            <a:xfrm>
              <a:off x="7005638" y="1365250"/>
              <a:ext cx="466725" cy="406813"/>
            </a:xfrm>
            <a:prstGeom prst="rect">
              <a:avLst/>
            </a:prstGeom>
            <a:solidFill>
              <a:srgbClr val="5B009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FF0000"/>
                  </a:solidFill>
                </a:rPr>
                <a:t>96</a:t>
              </a:r>
            </a:p>
          </p:txBody>
        </p:sp>
        <p:sp>
          <p:nvSpPr>
            <p:cNvPr id="35" name="Text Box 46"/>
            <p:cNvSpPr txBox="1">
              <a:spLocks noChangeArrowheads="1"/>
            </p:cNvSpPr>
            <p:nvPr/>
          </p:nvSpPr>
          <p:spPr bwMode="auto">
            <a:xfrm>
              <a:off x="6992938" y="701675"/>
              <a:ext cx="792162" cy="741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b="1">
                  <a:solidFill>
                    <a:srgbClr val="010066"/>
                  </a:solidFill>
                </a:rPr>
                <a:t>102…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77338" y="207546"/>
            <a:ext cx="117431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Be careful there are many common multiples </a:t>
            </a:r>
          </a:p>
          <a:p>
            <a:pPr algn="ctr"/>
            <a:r>
              <a:rPr lang="en-GB" sz="4800" dirty="0"/>
              <a:t>but you will be asked for the </a:t>
            </a:r>
            <a:r>
              <a:rPr lang="en-GB" sz="4800" b="1" dirty="0"/>
              <a:t>Lowest.</a:t>
            </a:r>
          </a:p>
        </p:txBody>
      </p:sp>
    </p:spTree>
    <p:extLst>
      <p:ext uri="{BB962C8B-B14F-4D97-AF65-F5344CB8AC3E}">
        <p14:creationId xmlns:p14="http://schemas.microsoft.com/office/powerpoint/2010/main" val="334858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EAB4AD-C26A-4CC2-8319-B56867BC5A81}"/>
              </a:ext>
            </a:extLst>
          </p:cNvPr>
          <p:cNvSpPr/>
          <p:nvPr/>
        </p:nvSpPr>
        <p:spPr>
          <a:xfrm>
            <a:off x="423949" y="1775952"/>
            <a:ext cx="113441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LO: HCF and LCM </a:t>
            </a:r>
          </a:p>
          <a:p>
            <a:pPr algn="ctr"/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 Listing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1018428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4921585" y="533440"/>
            <a:ext cx="19211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HCF</a:t>
            </a:r>
            <a:endParaRPr lang="en-GB" sz="8000" b="1" dirty="0"/>
          </a:p>
        </p:txBody>
      </p:sp>
      <p:sp>
        <p:nvSpPr>
          <p:cNvPr id="18" name="Rectangle 17"/>
          <p:cNvSpPr/>
          <p:nvPr/>
        </p:nvSpPr>
        <p:spPr>
          <a:xfrm>
            <a:off x="4768659" y="3887112"/>
            <a:ext cx="22323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1" dirty="0">
                <a:solidFill>
                  <a:srgbClr val="0000FF"/>
                </a:solidFill>
              </a:rPr>
              <a:t>LCM </a:t>
            </a:r>
            <a:endParaRPr lang="en-GB" sz="8000" b="1" dirty="0"/>
          </a:p>
        </p:txBody>
      </p:sp>
      <p:sp>
        <p:nvSpPr>
          <p:cNvPr id="5" name="Rectangle 4"/>
          <p:cNvSpPr/>
          <p:nvPr/>
        </p:nvSpPr>
        <p:spPr>
          <a:xfrm>
            <a:off x="700892" y="4891939"/>
            <a:ext cx="109884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0" dirty="0">
                <a:solidFill>
                  <a:prstClr val="black"/>
                </a:solidFill>
              </a:rPr>
              <a:t>Lowest Common Multiple</a:t>
            </a:r>
            <a:endParaRPr lang="en-GB" sz="4000" dirty="0"/>
          </a:p>
        </p:txBody>
      </p:sp>
      <p:sp>
        <p:nvSpPr>
          <p:cNvPr id="6" name="Rectangle 5"/>
          <p:cNvSpPr/>
          <p:nvPr/>
        </p:nvSpPr>
        <p:spPr>
          <a:xfrm>
            <a:off x="700892" y="1597819"/>
            <a:ext cx="106855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8000" dirty="0">
                <a:solidFill>
                  <a:prstClr val="black"/>
                </a:solidFill>
              </a:rPr>
              <a:t>Highest Common Factors</a:t>
            </a:r>
          </a:p>
        </p:txBody>
      </p:sp>
    </p:spTree>
    <p:extLst>
      <p:ext uri="{BB962C8B-B14F-4D97-AF65-F5344CB8AC3E}">
        <p14:creationId xmlns:p14="http://schemas.microsoft.com/office/powerpoint/2010/main" val="409997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74937" y="1695354"/>
            <a:ext cx="7943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11811" y="1740662"/>
            <a:ext cx="1160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8700" y="2941896"/>
            <a:ext cx="8164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48491" y="2941896"/>
            <a:ext cx="11174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80498" y="4143130"/>
            <a:ext cx="6482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60138" y="4143130"/>
            <a:ext cx="7691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71152" y="5400714"/>
            <a:ext cx="703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51946" y="5400714"/>
            <a:ext cx="6773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2756" y="243840"/>
            <a:ext cx="11770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are the factors of </a:t>
            </a:r>
            <a:r>
              <a:rPr lang="en-GB" sz="7200" b="1" dirty="0">
                <a:solidFill>
                  <a:srgbClr val="00B050"/>
                </a:solidFill>
              </a:rPr>
              <a:t>24</a:t>
            </a:r>
            <a:r>
              <a:rPr lang="en-GB" sz="7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178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9737" y="1214555"/>
            <a:ext cx="7943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31819" y="1237638"/>
            <a:ext cx="1160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9737" y="2322551"/>
            <a:ext cx="8164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16380" y="2341206"/>
            <a:ext cx="11174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18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63826" y="3430547"/>
            <a:ext cx="6482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28584" y="3430547"/>
            <a:ext cx="10930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08576" y="4598077"/>
            <a:ext cx="703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4271" y="4598077"/>
            <a:ext cx="6773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8955" y="46167"/>
            <a:ext cx="11770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are the factors of </a:t>
            </a:r>
            <a:r>
              <a:rPr lang="en-GB" sz="7200" b="1" dirty="0">
                <a:solidFill>
                  <a:srgbClr val="0000FF"/>
                </a:solidFill>
              </a:rPr>
              <a:t>36</a:t>
            </a:r>
            <a:r>
              <a:rPr lang="en-GB" sz="7200" dirty="0"/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26419" y="5706073"/>
            <a:ext cx="703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2972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7592" y="0"/>
            <a:ext cx="87380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What is the </a:t>
            </a:r>
          </a:p>
          <a:p>
            <a:pPr algn="ctr"/>
            <a:r>
              <a:rPr lang="en-GB" sz="6000" b="1" dirty="0"/>
              <a:t>H</a:t>
            </a:r>
            <a:r>
              <a:rPr lang="en-GB" sz="6000" dirty="0"/>
              <a:t>ighest </a:t>
            </a:r>
            <a:r>
              <a:rPr lang="en-GB" sz="6000" b="1" dirty="0"/>
              <a:t>C</a:t>
            </a:r>
            <a:r>
              <a:rPr lang="en-GB" sz="6000" dirty="0"/>
              <a:t>ommon </a:t>
            </a:r>
            <a:r>
              <a:rPr lang="en-GB" sz="6000" b="1" dirty="0"/>
              <a:t>F</a:t>
            </a:r>
            <a:r>
              <a:rPr lang="en-GB" sz="6000" dirty="0"/>
              <a:t>actor </a:t>
            </a:r>
          </a:p>
          <a:p>
            <a:pPr algn="ctr"/>
            <a:r>
              <a:rPr lang="en-GB" sz="6000" dirty="0"/>
              <a:t>of</a:t>
            </a:r>
            <a:r>
              <a:rPr lang="en-GB" sz="6000" dirty="0">
                <a:solidFill>
                  <a:srgbClr val="00B050"/>
                </a:solidFill>
              </a:rPr>
              <a:t> </a:t>
            </a:r>
            <a:r>
              <a:rPr lang="en-GB" sz="6000" b="1" dirty="0">
                <a:solidFill>
                  <a:srgbClr val="00B050"/>
                </a:solidFill>
              </a:rPr>
              <a:t>24</a:t>
            </a:r>
            <a:r>
              <a:rPr lang="en-GB" sz="6000" dirty="0">
                <a:solidFill>
                  <a:srgbClr val="00B050"/>
                </a:solidFill>
              </a:rPr>
              <a:t> </a:t>
            </a:r>
            <a:r>
              <a:rPr lang="en-GB" sz="6000" dirty="0"/>
              <a:t>and </a:t>
            </a:r>
            <a:r>
              <a:rPr lang="en-GB" sz="6000" b="1" dirty="0">
                <a:solidFill>
                  <a:srgbClr val="0000FF"/>
                </a:solidFill>
              </a:rPr>
              <a:t>36</a:t>
            </a:r>
            <a:r>
              <a:rPr lang="en-GB" sz="6000" dirty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30409" y="2719933"/>
            <a:ext cx="7943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39395" y="2719933"/>
            <a:ext cx="1160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24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7492" y="3675530"/>
            <a:ext cx="8164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57711" y="3639094"/>
            <a:ext cx="11174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78849" y="4530401"/>
            <a:ext cx="6482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30601" y="4485093"/>
            <a:ext cx="7691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44902" y="5386203"/>
            <a:ext cx="703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97808" y="5340895"/>
            <a:ext cx="6773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B050"/>
                </a:solidFill>
              </a:rPr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55991" y="2510585"/>
            <a:ext cx="7943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314784" y="2527788"/>
            <a:ext cx="11603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36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55991" y="3266718"/>
            <a:ext cx="8164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99345" y="3279493"/>
            <a:ext cx="11174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18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754158" y="4090696"/>
            <a:ext cx="6482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38344" y="4082819"/>
            <a:ext cx="10930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703069" y="4865484"/>
            <a:ext cx="703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745475" y="4859604"/>
            <a:ext cx="6773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11495" y="5689462"/>
            <a:ext cx="703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93336" y="3099036"/>
            <a:ext cx="313805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600" b="1" dirty="0"/>
              <a:t>12</a:t>
            </a:r>
          </a:p>
        </p:txBody>
      </p:sp>
      <p:sp>
        <p:nvSpPr>
          <p:cNvPr id="23" name="Oval 22"/>
          <p:cNvSpPr/>
          <p:nvPr/>
        </p:nvSpPr>
        <p:spPr>
          <a:xfrm>
            <a:off x="2681291" y="3764437"/>
            <a:ext cx="1076511" cy="90247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10369483" y="4198428"/>
            <a:ext cx="1076511" cy="90247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78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521" y="2450382"/>
            <a:ext cx="132029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7030A0"/>
                </a:solidFill>
              </a:rPr>
              <a:t>6</a:t>
            </a:r>
            <a:endParaRPr lang="en-GB" sz="11500" b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54168" y="2450382"/>
            <a:ext cx="18073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>
                <a:solidFill>
                  <a:srgbClr val="7030A0"/>
                </a:solidFill>
              </a:rPr>
              <a:t>30</a:t>
            </a:r>
            <a:endParaRPr lang="en-GB" sz="115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3668" y="2450382"/>
            <a:ext cx="18434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7030A0"/>
                </a:solidFill>
              </a:rPr>
              <a:t>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61883" y="2462360"/>
            <a:ext cx="167097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7030A0"/>
                </a:solidFill>
              </a:rPr>
              <a:t>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68447" y="2450382"/>
            <a:ext cx="18591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7030A0"/>
                </a:solidFill>
              </a:rPr>
              <a:t>24</a:t>
            </a:r>
            <a:endParaRPr lang="en-GB" sz="11500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4744" y="411927"/>
            <a:ext cx="11770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are the multiplies of </a:t>
            </a:r>
            <a:r>
              <a:rPr lang="en-GB" sz="7200" b="1" dirty="0">
                <a:solidFill>
                  <a:srgbClr val="7030A0"/>
                </a:solidFill>
              </a:rPr>
              <a:t>6</a:t>
            </a:r>
            <a:r>
              <a:rPr lang="en-GB" sz="7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2614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521" y="2450382"/>
            <a:ext cx="132029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FF0000"/>
                </a:solidFill>
              </a:rPr>
              <a:t>8</a:t>
            </a:r>
            <a:endParaRPr lang="en-GB" sz="115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54168" y="2450382"/>
            <a:ext cx="18073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FF0000"/>
                </a:solidFill>
              </a:rPr>
              <a:t>40</a:t>
            </a:r>
            <a:endParaRPr lang="en-GB" sz="115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3668" y="2450382"/>
            <a:ext cx="18434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61883" y="2462360"/>
            <a:ext cx="167097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FF0000"/>
                </a:solidFill>
              </a:rPr>
              <a:t>24</a:t>
            </a:r>
            <a:endParaRPr lang="en-GB" sz="115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68447" y="2450382"/>
            <a:ext cx="18591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FF0000"/>
                </a:solidFill>
              </a:rPr>
              <a:t>32</a:t>
            </a:r>
            <a:endParaRPr lang="en-GB" sz="115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4744" y="411927"/>
            <a:ext cx="117708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What are the multiplies of </a:t>
            </a:r>
            <a:r>
              <a:rPr lang="en-GB" sz="7200" b="1" dirty="0">
                <a:solidFill>
                  <a:srgbClr val="FF0000"/>
                </a:solidFill>
              </a:rPr>
              <a:t>8</a:t>
            </a:r>
            <a:r>
              <a:rPr lang="en-GB" sz="7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5614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7592" y="0"/>
            <a:ext cx="87380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What is the </a:t>
            </a:r>
          </a:p>
          <a:p>
            <a:pPr algn="ctr"/>
            <a:r>
              <a:rPr lang="en-GB" sz="6000" b="1" dirty="0"/>
              <a:t>L</a:t>
            </a:r>
            <a:r>
              <a:rPr lang="en-GB" sz="6000" dirty="0"/>
              <a:t>owest </a:t>
            </a:r>
            <a:r>
              <a:rPr lang="en-GB" sz="6000" b="1" dirty="0"/>
              <a:t>C</a:t>
            </a:r>
            <a:r>
              <a:rPr lang="en-GB" sz="6000" dirty="0"/>
              <a:t>ommon </a:t>
            </a:r>
            <a:r>
              <a:rPr lang="en-GB" sz="6000" b="1" dirty="0"/>
              <a:t>M</a:t>
            </a:r>
            <a:r>
              <a:rPr lang="en-GB" sz="6000" dirty="0"/>
              <a:t>ultiple</a:t>
            </a:r>
          </a:p>
          <a:p>
            <a:pPr algn="ctr"/>
            <a:r>
              <a:rPr lang="en-GB" sz="6000" dirty="0"/>
              <a:t>of</a:t>
            </a:r>
            <a:r>
              <a:rPr lang="en-GB" sz="6000" dirty="0">
                <a:solidFill>
                  <a:srgbClr val="00B050"/>
                </a:solidFill>
              </a:rPr>
              <a:t> </a:t>
            </a:r>
            <a:r>
              <a:rPr lang="en-GB" sz="6000" b="1" dirty="0">
                <a:solidFill>
                  <a:srgbClr val="7030A0"/>
                </a:solidFill>
              </a:rPr>
              <a:t>6</a:t>
            </a:r>
            <a:r>
              <a:rPr lang="en-GB" sz="6000" dirty="0">
                <a:solidFill>
                  <a:srgbClr val="00B050"/>
                </a:solidFill>
              </a:rPr>
              <a:t> </a:t>
            </a:r>
            <a:r>
              <a:rPr lang="en-GB" sz="6000" dirty="0"/>
              <a:t>and </a:t>
            </a:r>
            <a:r>
              <a:rPr lang="en-GB" sz="6000" b="1" dirty="0">
                <a:solidFill>
                  <a:srgbClr val="FF0000"/>
                </a:solidFill>
              </a:rPr>
              <a:t>8</a:t>
            </a:r>
            <a:r>
              <a:rPr lang="en-GB" sz="6000" dirty="0"/>
              <a:t>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82542" y="4901966"/>
            <a:ext cx="31380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b="1" dirty="0"/>
              <a:t>24</a:t>
            </a:r>
          </a:p>
        </p:txBody>
      </p:sp>
      <p:sp>
        <p:nvSpPr>
          <p:cNvPr id="23" name="Oval 22"/>
          <p:cNvSpPr/>
          <p:nvPr/>
        </p:nvSpPr>
        <p:spPr>
          <a:xfrm>
            <a:off x="7420336" y="2738407"/>
            <a:ext cx="1461218" cy="120215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099476" y="3866847"/>
            <a:ext cx="1501885" cy="132343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879290" y="3940566"/>
            <a:ext cx="12915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16270" y="3866848"/>
            <a:ext cx="20941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89247" y="3838459"/>
            <a:ext cx="19420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41909" y="3832773"/>
            <a:ext cx="19365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13273" y="3831465"/>
            <a:ext cx="19549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9160" y="2646347"/>
            <a:ext cx="12915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35941" y="2646347"/>
            <a:ext cx="20941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7030A0"/>
                </a:solidFill>
              </a:rPr>
              <a:t>12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865021" y="2646347"/>
            <a:ext cx="19420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7030A0"/>
                </a:solidFill>
              </a:rPr>
              <a:t>18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210108" y="2677768"/>
            <a:ext cx="19365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7030A0"/>
                </a:solidFill>
              </a:rPr>
              <a:t>24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13273" y="2677768"/>
            <a:ext cx="19549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0" b="1" dirty="0">
                <a:solidFill>
                  <a:srgbClr val="7030A0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353019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5" grpId="0" animBg="1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234</Words>
  <Application>Microsoft Office PowerPoint</Application>
  <PresentationFormat>Widescreen</PresentationFormat>
  <Paragraphs>119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28</cp:revision>
  <dcterms:created xsi:type="dcterms:W3CDTF">2016-02-25T03:39:44Z</dcterms:created>
  <dcterms:modified xsi:type="dcterms:W3CDTF">2025-09-08T04:18:35Z</dcterms:modified>
</cp:coreProperties>
</file>