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2" r:id="rId4"/>
    <p:sldId id="261" r:id="rId5"/>
    <p:sldId id="259" r:id="rId6"/>
    <p:sldId id="257" r:id="rId7"/>
    <p:sldId id="258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333CC"/>
    <a:srgbClr val="FF6600"/>
    <a:srgbClr val="00CC00"/>
    <a:srgbClr val="FF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ACAA2B-84CA-4A23-A801-0A9DAE25B34C}" v="106" dt="2025-03-07T06:49:55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EACAA2B-84CA-4A23-A801-0A9DAE25B34C}"/>
    <pc:docChg chg="undo custSel addSld delSld modSld sldOrd">
      <pc:chgData name="Stewart Gale" userId="3647ddd2-6040-41ae-a96d-232c23482af8" providerId="ADAL" clId="{3EACAA2B-84CA-4A23-A801-0A9DAE25B34C}" dt="2025-03-07T06:49:55.860" v="222" actId="20577"/>
      <pc:docMkLst>
        <pc:docMk/>
      </pc:docMkLst>
      <pc:sldChg chg="modSp">
        <pc:chgData name="Stewart Gale" userId="3647ddd2-6040-41ae-a96d-232c23482af8" providerId="ADAL" clId="{3EACAA2B-84CA-4A23-A801-0A9DAE25B34C}" dt="2025-03-07T06:49:55.860" v="222" actId="20577"/>
        <pc:sldMkLst>
          <pc:docMk/>
          <pc:sldMk cId="3673628961" sldId="259"/>
        </pc:sldMkLst>
        <pc:spChg chg="mod">
          <ac:chgData name="Stewart Gale" userId="3647ddd2-6040-41ae-a96d-232c23482af8" providerId="ADAL" clId="{3EACAA2B-84CA-4A23-A801-0A9DAE25B34C}" dt="2025-03-07T06:49:55.860" v="222" actId="20577"/>
          <ac:spMkLst>
            <pc:docMk/>
            <pc:sldMk cId="3673628961" sldId="259"/>
            <ac:spMk id="47" creationId="{00000000-0000-0000-0000-000000000000}"/>
          </ac:spMkLst>
        </pc:spChg>
      </pc:sldChg>
      <pc:sldChg chg="addSp delSp modSp mod">
        <pc:chgData name="Stewart Gale" userId="3647ddd2-6040-41ae-a96d-232c23482af8" providerId="ADAL" clId="{3EACAA2B-84CA-4A23-A801-0A9DAE25B34C}" dt="2024-03-08T05:21:06.243" v="43" actId="14100"/>
        <pc:sldMkLst>
          <pc:docMk/>
          <pc:sldMk cId="2985021807" sldId="260"/>
        </pc:sldMkLst>
      </pc:sldChg>
      <pc:sldChg chg="delSp modSp mod">
        <pc:chgData name="Stewart Gale" userId="3647ddd2-6040-41ae-a96d-232c23482af8" providerId="ADAL" clId="{3EACAA2B-84CA-4A23-A801-0A9DAE25B34C}" dt="2024-03-08T05:06:11.315" v="22" actId="1076"/>
        <pc:sldMkLst>
          <pc:docMk/>
          <pc:sldMk cId="2588490188" sldId="262"/>
        </pc:sldMkLst>
      </pc:sldChg>
      <pc:sldChg chg="addSp delSp modSp new mod ord">
        <pc:chgData name="Stewart Gale" userId="3647ddd2-6040-41ae-a96d-232c23482af8" providerId="ADAL" clId="{3EACAA2B-84CA-4A23-A801-0A9DAE25B34C}" dt="2024-03-08T05:06:23.588" v="24" actId="255"/>
        <pc:sldMkLst>
          <pc:docMk/>
          <pc:sldMk cId="1232427208" sldId="263"/>
        </pc:sldMkLst>
      </pc:sldChg>
      <pc:sldChg chg="add del">
        <pc:chgData name="Stewart Gale" userId="3647ddd2-6040-41ae-a96d-232c23482af8" providerId="ADAL" clId="{3EACAA2B-84CA-4A23-A801-0A9DAE25B34C}" dt="2024-03-08T05:21:24.428" v="45" actId="47"/>
        <pc:sldMkLst>
          <pc:docMk/>
          <pc:sldMk cId="949560508" sldId="264"/>
        </pc:sldMkLst>
      </pc:sldChg>
      <pc:sldChg chg="addSp delSp modSp add mod addAnim delAnim modAnim">
        <pc:chgData name="Stewart Gale" userId="3647ddd2-6040-41ae-a96d-232c23482af8" providerId="ADAL" clId="{3EACAA2B-84CA-4A23-A801-0A9DAE25B34C}" dt="2024-05-29T08:06:07.959" v="219" actId="20577"/>
        <pc:sldMkLst>
          <pc:docMk/>
          <pc:sldMk cId="1602890804" sldId="264"/>
        </pc:sldMkLst>
      </pc:sldChg>
    </pc:docChg>
  </pc:docChgLst>
  <pc:docChgLst>
    <pc:chgData name="Stewart Gale" userId="3647ddd2-6040-41ae-a96d-232c23482af8" providerId="ADAL" clId="{2E8C8E78-987B-4695-930A-031CB37BFE4D}"/>
    <pc:docChg chg="custSel addSld modSld">
      <pc:chgData name="Stewart Gale" userId="3647ddd2-6040-41ae-a96d-232c23482af8" providerId="ADAL" clId="{2E8C8E78-987B-4695-930A-031CB37BFE4D}" dt="2021-04-27T06:58:56.737" v="153" actId="1035"/>
      <pc:docMkLst>
        <pc:docMk/>
      </pc:docMkLst>
      <pc:sldChg chg="addSp delSp modSp mod delAnim modAnim">
        <pc:chgData name="Stewart Gale" userId="3647ddd2-6040-41ae-a96d-232c23482af8" providerId="ADAL" clId="{2E8C8E78-987B-4695-930A-031CB37BFE4D}" dt="2021-04-27T06:53:18.967" v="59" actId="14100"/>
        <pc:sldMkLst>
          <pc:docMk/>
          <pc:sldMk cId="2880927299" sldId="256"/>
        </pc:sldMkLst>
      </pc:sldChg>
      <pc:sldChg chg="modSp mod">
        <pc:chgData name="Stewart Gale" userId="3647ddd2-6040-41ae-a96d-232c23482af8" providerId="ADAL" clId="{2E8C8E78-987B-4695-930A-031CB37BFE4D}" dt="2021-04-27T05:48:51.440" v="7" actId="20577"/>
        <pc:sldMkLst>
          <pc:docMk/>
          <pc:sldMk cId="3627321149" sldId="258"/>
        </pc:sldMkLst>
      </pc:sldChg>
      <pc:sldChg chg="modSp mod">
        <pc:chgData name="Stewart Gale" userId="3647ddd2-6040-41ae-a96d-232c23482af8" providerId="ADAL" clId="{2E8C8E78-987B-4695-930A-031CB37BFE4D}" dt="2021-04-27T06:58:56.737" v="153" actId="1035"/>
        <pc:sldMkLst>
          <pc:docMk/>
          <pc:sldMk cId="3673628961" sldId="259"/>
        </pc:sldMkLst>
      </pc:sldChg>
      <pc:sldChg chg="modSp mod">
        <pc:chgData name="Stewart Gale" userId="3647ddd2-6040-41ae-a96d-232c23482af8" providerId="ADAL" clId="{2E8C8E78-987B-4695-930A-031CB37BFE4D}" dt="2021-04-27T06:58:47.510" v="145" actId="1076"/>
        <pc:sldMkLst>
          <pc:docMk/>
          <pc:sldMk cId="2985021807" sldId="260"/>
        </pc:sldMkLst>
      </pc:sldChg>
      <pc:sldChg chg="addSp delSp modSp add mod delAnim modAnim">
        <pc:chgData name="Stewart Gale" userId="3647ddd2-6040-41ae-a96d-232c23482af8" providerId="ADAL" clId="{2E8C8E78-987B-4695-930A-031CB37BFE4D}" dt="2021-04-27T06:58:22.900" v="140" actId="1076"/>
        <pc:sldMkLst>
          <pc:docMk/>
          <pc:sldMk cId="2588490188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978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89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45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07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8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28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63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60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2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24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40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D69E0-4DC7-4BD7-A508-D9AC93BC5C3D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C3859-33E9-4D08-B26E-246826786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6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9105" y="1638977"/>
            <a:ext cx="1040753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Similar </a:t>
            </a:r>
            <a:r>
              <a:rPr lang="en-US" sz="10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10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hapes </a:t>
            </a:r>
          </a:p>
          <a:p>
            <a:pPr algn="ctr"/>
            <a:r>
              <a:rPr lang="en-US" sz="105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(Overlapping)</a:t>
            </a:r>
            <a:r>
              <a:rPr lang="en-US" sz="10500" dirty="0"/>
              <a:t> </a:t>
            </a:r>
            <a:endParaRPr lang="en-GB" sz="10500" dirty="0"/>
          </a:p>
        </p:txBody>
      </p:sp>
    </p:spTree>
    <p:extLst>
      <p:ext uri="{BB962C8B-B14F-4D97-AF65-F5344CB8AC3E}">
        <p14:creationId xmlns:p14="http://schemas.microsoft.com/office/powerpoint/2010/main" val="1232427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769272" y="1694752"/>
            <a:ext cx="5616431" cy="4480297"/>
            <a:chOff x="3216752" y="1468811"/>
            <a:chExt cx="5616431" cy="4480297"/>
          </a:xfrm>
        </p:grpSpPr>
        <p:grpSp>
          <p:nvGrpSpPr>
            <p:cNvPr id="5" name="Group 4"/>
            <p:cNvGrpSpPr/>
            <p:nvPr/>
          </p:nvGrpSpPr>
          <p:grpSpPr>
            <a:xfrm>
              <a:off x="3216752" y="1468811"/>
              <a:ext cx="5616431" cy="4480297"/>
              <a:chOff x="86491" y="167331"/>
              <a:chExt cx="4409309" cy="3928079"/>
            </a:xfrm>
          </p:grpSpPr>
          <p:sp>
            <p:nvSpPr>
              <p:cNvPr id="6" name="AutoShape 2"/>
              <p:cNvSpPr>
                <a:spLocks noChangeArrowheads="1"/>
              </p:cNvSpPr>
              <p:nvPr/>
            </p:nvSpPr>
            <p:spPr bwMode="auto">
              <a:xfrm>
                <a:off x="381000" y="498135"/>
                <a:ext cx="3657600" cy="33528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685800" y="2218220"/>
                <a:ext cx="457200" cy="396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A</a:t>
                </a:r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86491" y="3698535"/>
                <a:ext cx="4572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E</a:t>
                </a:r>
              </a:p>
            </p:txBody>
          </p:sp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4038600" y="3698535"/>
                <a:ext cx="4572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D</a:t>
                </a:r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3124200" y="2221445"/>
                <a:ext cx="457200" cy="396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C</a:t>
                </a: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1682915" y="167331"/>
                <a:ext cx="457200" cy="396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B</a:t>
                </a:r>
              </a:p>
            </p:txBody>
          </p:sp>
        </p:grpSp>
        <p:cxnSp>
          <p:nvCxnSpPr>
            <p:cNvPr id="3" name="Straight Connector 2"/>
            <p:cNvCxnSpPr/>
            <p:nvPr/>
          </p:nvCxnSpPr>
          <p:spPr>
            <a:xfrm>
              <a:off x="4320900" y="4118005"/>
              <a:ext cx="2765185" cy="1699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319933" y="267499"/>
            <a:ext cx="115521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many triangles can you see?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4119" y="1855465"/>
            <a:ext cx="5895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Two</a:t>
            </a:r>
          </a:p>
          <a:p>
            <a:pPr algn="ctr"/>
            <a:r>
              <a:rPr lang="en-GB" sz="6000" dirty="0"/>
              <a:t>(Similar Triangles)</a:t>
            </a:r>
          </a:p>
        </p:txBody>
      </p:sp>
      <p:sp>
        <p:nvSpPr>
          <p:cNvPr id="15" name="Isosceles Triangle 14"/>
          <p:cNvSpPr/>
          <p:nvPr/>
        </p:nvSpPr>
        <p:spPr>
          <a:xfrm>
            <a:off x="1144408" y="1998238"/>
            <a:ext cx="4658929" cy="3897967"/>
          </a:xfrm>
          <a:prstGeom prst="triangle">
            <a:avLst>
              <a:gd name="adj" fmla="val 39178"/>
            </a:avLst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4D8E35A7-2C5A-41F0-997C-4D19EC946FBA}"/>
              </a:ext>
            </a:extLst>
          </p:cNvPr>
          <p:cNvSpPr/>
          <p:nvPr/>
        </p:nvSpPr>
        <p:spPr>
          <a:xfrm>
            <a:off x="1983545" y="2147419"/>
            <a:ext cx="2567354" cy="2196527"/>
          </a:xfrm>
          <a:prstGeom prst="triangle">
            <a:avLst>
              <a:gd name="adj" fmla="val 39178"/>
            </a:avLst>
          </a:prstGeom>
          <a:noFill/>
          <a:ln w="1047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92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296532" y="1137326"/>
            <a:ext cx="4096169" cy="4459972"/>
            <a:chOff x="3383800" y="1291073"/>
            <a:chExt cx="5210717" cy="5023204"/>
          </a:xfrm>
        </p:grpSpPr>
        <p:grpSp>
          <p:nvGrpSpPr>
            <p:cNvPr id="5" name="Group 4"/>
            <p:cNvGrpSpPr/>
            <p:nvPr/>
          </p:nvGrpSpPr>
          <p:grpSpPr>
            <a:xfrm>
              <a:off x="3383800" y="1291073"/>
              <a:ext cx="5210717" cy="5023204"/>
              <a:chOff x="217636" y="11500"/>
              <a:chExt cx="4090794" cy="4404070"/>
            </a:xfrm>
          </p:grpSpPr>
          <p:sp>
            <p:nvSpPr>
              <p:cNvPr id="6" name="AutoShape 2"/>
              <p:cNvSpPr>
                <a:spLocks noChangeArrowheads="1"/>
              </p:cNvSpPr>
              <p:nvPr/>
            </p:nvSpPr>
            <p:spPr bwMode="auto">
              <a:xfrm>
                <a:off x="381000" y="483085"/>
                <a:ext cx="3657600" cy="33528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400"/>
              </a:p>
            </p:txBody>
          </p:sp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465142" y="2159485"/>
                <a:ext cx="457200" cy="516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800" b="1" dirty="0">
                    <a:latin typeface="Tahoma" charset="0"/>
                  </a:rPr>
                  <a:t>A</a:t>
                </a:r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217636" y="3898908"/>
                <a:ext cx="457200" cy="516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800" b="1" dirty="0">
                    <a:latin typeface="Tahoma" charset="0"/>
                  </a:rPr>
                  <a:t>E</a:t>
                </a:r>
              </a:p>
            </p:txBody>
          </p:sp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3851230" y="3881978"/>
                <a:ext cx="457200" cy="516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800" b="1" dirty="0">
                    <a:latin typeface="Tahoma" charset="0"/>
                  </a:rPr>
                  <a:t>D</a:t>
                </a:r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auto">
              <a:xfrm>
                <a:off x="3208707" y="2123264"/>
                <a:ext cx="457200" cy="516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800" b="1">
                    <a:latin typeface="Tahoma" charset="0"/>
                  </a:rPr>
                  <a:t>C</a:t>
                </a: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1652782" y="11500"/>
                <a:ext cx="385982" cy="516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800" b="1" dirty="0">
                    <a:latin typeface="Tahoma" charset="0"/>
                  </a:rPr>
                  <a:t>B</a:t>
                </a:r>
              </a:p>
            </p:txBody>
          </p:sp>
        </p:grpSp>
        <p:cxnSp>
          <p:nvCxnSpPr>
            <p:cNvPr id="3" name="Straight Connector 2"/>
            <p:cNvCxnSpPr/>
            <p:nvPr/>
          </p:nvCxnSpPr>
          <p:spPr>
            <a:xfrm>
              <a:off x="4320900" y="4118005"/>
              <a:ext cx="2765185" cy="1699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Isosceles Triangle 6"/>
          <p:cNvSpPr/>
          <p:nvPr/>
        </p:nvSpPr>
        <p:spPr>
          <a:xfrm>
            <a:off x="1075112" y="1712672"/>
            <a:ext cx="2131802" cy="1934613"/>
          </a:xfrm>
          <a:prstGeom prst="triangle">
            <a:avLst>
              <a:gd name="adj" fmla="val 39178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5" name="Isosceles Triangle 14"/>
          <p:cNvSpPr/>
          <p:nvPr/>
        </p:nvSpPr>
        <p:spPr>
          <a:xfrm>
            <a:off x="460110" y="1672733"/>
            <a:ext cx="3662405" cy="3317712"/>
          </a:xfrm>
          <a:prstGeom prst="triangle">
            <a:avLst>
              <a:gd name="adj" fmla="val 39178"/>
            </a:avLst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63615EC-1D00-4B1D-BA95-64B4973C1117}"/>
              </a:ext>
            </a:extLst>
          </p:cNvPr>
          <p:cNvSpPr/>
          <p:nvPr/>
        </p:nvSpPr>
        <p:spPr>
          <a:xfrm>
            <a:off x="9341828" y="2992076"/>
            <a:ext cx="2173724" cy="2017147"/>
          </a:xfrm>
          <a:prstGeom prst="triangle">
            <a:avLst>
              <a:gd name="adj" fmla="val 39178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4FECE4E-F11E-445C-9467-AD3BB9D82F65}"/>
              </a:ext>
            </a:extLst>
          </p:cNvPr>
          <p:cNvSpPr/>
          <p:nvPr/>
        </p:nvSpPr>
        <p:spPr>
          <a:xfrm>
            <a:off x="5005483" y="1545444"/>
            <a:ext cx="3662405" cy="3460903"/>
          </a:xfrm>
          <a:prstGeom prst="triangle">
            <a:avLst>
              <a:gd name="adj" fmla="val 39178"/>
            </a:avLst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873418F5-57DA-4B73-90A0-1F326C467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865" y="1002415"/>
            <a:ext cx="3864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B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4A72DA45-865A-4282-831F-8E864215B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521" y="5026156"/>
            <a:ext cx="4679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E</a:t>
            </a: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5EC3EA96-18BB-40E0-9A3F-4E2DE19E0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3926" y="5087118"/>
            <a:ext cx="4679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D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62D27524-EFC6-4827-9588-ACBD0DCFC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0304" y="2434778"/>
            <a:ext cx="3864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B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1EC6F26A-C6B1-4612-9976-A3834BB27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689" y="5043301"/>
            <a:ext cx="4679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A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5DF813FD-25CB-412F-A53F-2955287FE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477" y="5010254"/>
            <a:ext cx="4679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ahoma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8849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58625" y="1638071"/>
            <a:ext cx="3446780" cy="3344564"/>
            <a:chOff x="0" y="0"/>
            <a:chExt cx="4495800" cy="4442976"/>
          </a:xfrm>
        </p:grpSpPr>
        <p:sp>
          <p:nvSpPr>
            <p:cNvPr id="6" name="AutoShape 2"/>
            <p:cNvSpPr>
              <a:spLocks noChangeArrowheads="1"/>
            </p:cNvSpPr>
            <p:nvPr/>
          </p:nvSpPr>
          <p:spPr bwMode="auto">
            <a:xfrm>
              <a:off x="381000" y="498135"/>
              <a:ext cx="3657600" cy="3352800"/>
            </a:xfrm>
            <a:prstGeom prst="triangle">
              <a:avLst>
                <a:gd name="adj" fmla="val 38583"/>
              </a:avLst>
            </a:prstGeom>
            <a:noFill/>
            <a:ln w="38100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914400" y="498135"/>
              <a:ext cx="2286000" cy="2057400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96128" y="2211689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E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403860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D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163128" y="2196785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C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587776" y="0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905000" y="421935"/>
              <a:ext cx="137160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772742" y="1120978"/>
              <a:ext cx="1066800" cy="53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9 cm</a:t>
              </a: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1523999" y="2555534"/>
              <a:ext cx="1045366" cy="549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5 cm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786016" y="3893808"/>
              <a:ext cx="1248189" cy="549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10 cm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06445" y="1759819"/>
            <a:ext cx="3648076" cy="3063876"/>
            <a:chOff x="0" y="0"/>
            <a:chExt cx="3429000" cy="2835275"/>
          </a:xfrm>
        </p:grpSpPr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1219200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B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0" y="381000"/>
              <a:ext cx="3429000" cy="2454275"/>
              <a:chOff x="0" y="381000"/>
              <a:chExt cx="3429000" cy="2454275"/>
            </a:xfrm>
          </p:grpSpPr>
          <p:sp>
            <p:nvSpPr>
              <p:cNvPr id="23" name="AutoShape 26"/>
              <p:cNvSpPr>
                <a:spLocks noChangeArrowheads="1"/>
              </p:cNvSpPr>
              <p:nvPr/>
            </p:nvSpPr>
            <p:spPr bwMode="auto">
              <a:xfrm>
                <a:off x="381000" y="381000"/>
                <a:ext cx="2667000" cy="22860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Text Box 27"/>
              <p:cNvSpPr txBox="1">
                <a:spLocks noChangeArrowheads="1"/>
              </p:cNvSpPr>
              <p:nvPr/>
            </p:nvSpPr>
            <p:spPr bwMode="auto">
              <a:xfrm>
                <a:off x="0" y="2438400"/>
                <a:ext cx="3048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E</a:t>
                </a:r>
              </a:p>
            </p:txBody>
          </p:sp>
          <p:sp>
            <p:nvSpPr>
              <p:cNvPr id="25" name="Text Box 29"/>
              <p:cNvSpPr txBox="1">
                <a:spLocks noChangeArrowheads="1"/>
              </p:cNvSpPr>
              <p:nvPr/>
            </p:nvSpPr>
            <p:spPr bwMode="auto">
              <a:xfrm>
                <a:off x="3048000" y="2438400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D</a:t>
                </a: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8971130" y="2805712"/>
            <a:ext cx="2624865" cy="2331791"/>
            <a:chOff x="93134" y="0"/>
            <a:chExt cx="2065866" cy="1314376"/>
          </a:xfrm>
        </p:grpSpPr>
        <p:sp>
          <p:nvSpPr>
            <p:cNvPr id="29" name="AutoShape 17"/>
            <p:cNvSpPr>
              <a:spLocks noChangeArrowheads="1"/>
            </p:cNvSpPr>
            <p:nvPr/>
          </p:nvSpPr>
          <p:spPr bwMode="auto">
            <a:xfrm>
              <a:off x="390804" y="225298"/>
              <a:ext cx="1143000" cy="790575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93134" y="917501"/>
              <a:ext cx="3048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31" name="Text Box 19"/>
            <p:cNvSpPr txBox="1">
              <a:spLocks noChangeArrowheads="1"/>
            </p:cNvSpPr>
            <p:nvPr/>
          </p:nvSpPr>
          <p:spPr bwMode="auto">
            <a:xfrm>
              <a:off x="687806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909498" y="175943"/>
              <a:ext cx="685800" cy="7604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Text Box 23"/>
            <p:cNvSpPr txBox="1">
              <a:spLocks noChangeArrowheads="1"/>
            </p:cNvSpPr>
            <p:nvPr/>
          </p:nvSpPr>
          <p:spPr bwMode="auto">
            <a:xfrm>
              <a:off x="1244600" y="391738"/>
              <a:ext cx="914400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9 cm</a:t>
              </a: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1511078" y="912131"/>
              <a:ext cx="3810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C</a:t>
              </a: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565931" y="1020546"/>
              <a:ext cx="793558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5 cm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833545" y="234731"/>
            <a:ext cx="102456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</a:t>
            </a:r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</a:rPr>
              <a:t>BD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6147716" y="4710672"/>
            <a:ext cx="1008285" cy="40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10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3885" y="5297849"/>
                <a:ext cx="5279664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800" dirty="0"/>
                  <a:t> = 2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885" y="5297849"/>
                <a:ext cx="5279664" cy="1141403"/>
              </a:xfrm>
              <a:prstGeom prst="rect">
                <a:avLst/>
              </a:prstGeom>
              <a:blipFill>
                <a:blip r:embed="rId2"/>
                <a:stretch>
                  <a:fillRect l="-5312" r="-2079"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6651858" y="5443255"/>
            <a:ext cx="5279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BD =  2 x 9 = </a:t>
            </a:r>
            <a:r>
              <a:rPr lang="en-GB" sz="4800" b="1" dirty="0"/>
              <a:t>18cm</a:t>
            </a:r>
          </a:p>
        </p:txBody>
      </p:sp>
    </p:spTree>
    <p:extLst>
      <p:ext uri="{BB962C8B-B14F-4D97-AF65-F5344CB8AC3E}">
        <p14:creationId xmlns:p14="http://schemas.microsoft.com/office/powerpoint/2010/main" val="122582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58625" y="1638071"/>
            <a:ext cx="3446780" cy="3082925"/>
            <a:chOff x="0" y="0"/>
            <a:chExt cx="4495800" cy="4095410"/>
          </a:xfrm>
        </p:grpSpPr>
        <p:sp>
          <p:nvSpPr>
            <p:cNvPr id="6" name="AutoShape 2"/>
            <p:cNvSpPr>
              <a:spLocks noChangeArrowheads="1"/>
            </p:cNvSpPr>
            <p:nvPr/>
          </p:nvSpPr>
          <p:spPr bwMode="auto">
            <a:xfrm>
              <a:off x="381000" y="498135"/>
              <a:ext cx="3657600" cy="3352800"/>
            </a:xfrm>
            <a:prstGeom prst="triangle">
              <a:avLst>
                <a:gd name="adj" fmla="val 38583"/>
              </a:avLst>
            </a:prstGeom>
            <a:noFill/>
            <a:ln w="38100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914400" y="498135"/>
              <a:ext cx="2286000" cy="2057400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96128" y="2211689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E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403860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D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163128" y="2196785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C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587776" y="0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1600106" y="2530535"/>
              <a:ext cx="1110698" cy="549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6 cm</a:t>
              </a: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905000" y="421935"/>
              <a:ext cx="137160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590800" y="1107735"/>
              <a:ext cx="10668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>
                  <a:latin typeface="Tahoma" charset="0"/>
                </a:rPr>
                <a:t>8 cm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06445" y="1759819"/>
            <a:ext cx="3648076" cy="3063876"/>
            <a:chOff x="0" y="0"/>
            <a:chExt cx="3429000" cy="2835275"/>
          </a:xfrm>
        </p:grpSpPr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1219200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B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0" y="381000"/>
              <a:ext cx="3429000" cy="2454275"/>
              <a:chOff x="0" y="381000"/>
              <a:chExt cx="3429000" cy="2454275"/>
            </a:xfrm>
          </p:grpSpPr>
          <p:sp>
            <p:nvSpPr>
              <p:cNvPr id="23" name="AutoShape 26"/>
              <p:cNvSpPr>
                <a:spLocks noChangeArrowheads="1"/>
              </p:cNvSpPr>
              <p:nvPr/>
            </p:nvSpPr>
            <p:spPr bwMode="auto">
              <a:xfrm>
                <a:off x="381000" y="381000"/>
                <a:ext cx="2667000" cy="22860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Text Box 27"/>
              <p:cNvSpPr txBox="1">
                <a:spLocks noChangeArrowheads="1"/>
              </p:cNvSpPr>
              <p:nvPr/>
            </p:nvSpPr>
            <p:spPr bwMode="auto">
              <a:xfrm>
                <a:off x="0" y="2438400"/>
                <a:ext cx="3048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E</a:t>
                </a:r>
              </a:p>
            </p:txBody>
          </p:sp>
          <p:sp>
            <p:nvSpPr>
              <p:cNvPr id="25" name="Text Box 29"/>
              <p:cNvSpPr txBox="1">
                <a:spLocks noChangeArrowheads="1"/>
              </p:cNvSpPr>
              <p:nvPr/>
            </p:nvSpPr>
            <p:spPr bwMode="auto">
              <a:xfrm>
                <a:off x="3048000" y="2438400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D</a:t>
                </a: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6075822" y="2805712"/>
            <a:ext cx="5520173" cy="2331791"/>
            <a:chOff x="-2185581" y="0"/>
            <a:chExt cx="4344581" cy="1314376"/>
          </a:xfrm>
        </p:grpSpPr>
        <p:sp>
          <p:nvSpPr>
            <p:cNvPr id="29" name="AutoShape 17"/>
            <p:cNvSpPr>
              <a:spLocks noChangeArrowheads="1"/>
            </p:cNvSpPr>
            <p:nvPr/>
          </p:nvSpPr>
          <p:spPr bwMode="auto">
            <a:xfrm>
              <a:off x="390804" y="225298"/>
              <a:ext cx="1143000" cy="790575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93134" y="917501"/>
              <a:ext cx="3048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31" name="Text Box 19"/>
            <p:cNvSpPr txBox="1">
              <a:spLocks noChangeArrowheads="1"/>
            </p:cNvSpPr>
            <p:nvPr/>
          </p:nvSpPr>
          <p:spPr bwMode="auto">
            <a:xfrm>
              <a:off x="687806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909498" y="175943"/>
              <a:ext cx="685800" cy="7604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Text Box 23"/>
            <p:cNvSpPr txBox="1">
              <a:spLocks noChangeArrowheads="1"/>
            </p:cNvSpPr>
            <p:nvPr/>
          </p:nvSpPr>
          <p:spPr bwMode="auto">
            <a:xfrm>
              <a:off x="1244600" y="391738"/>
              <a:ext cx="9144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>
                  <a:latin typeface="Tahoma" charset="0"/>
                </a:rPr>
                <a:t>8 cm</a:t>
              </a: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1511078" y="912131"/>
              <a:ext cx="3810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C</a:t>
              </a: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-2185581" y="1043095"/>
              <a:ext cx="758025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12 cm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26246" y="271365"/>
            <a:ext cx="10772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CD?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937381" y="4552623"/>
            <a:ext cx="9226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12 cm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9739178" y="4616995"/>
            <a:ext cx="851535" cy="4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6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7567" y="5438516"/>
                <a:ext cx="4504986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 dirty="0"/>
                  <a:t> = 2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67" y="5438516"/>
                <a:ext cx="4504986" cy="966675"/>
              </a:xfrm>
              <a:prstGeom prst="rect">
                <a:avLst/>
              </a:prstGeom>
              <a:blipFill>
                <a:blip r:embed="rId2"/>
                <a:stretch>
                  <a:fillRect l="-4871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6006058" y="5221326"/>
            <a:ext cx="4795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BD =  2 </a:t>
            </a:r>
            <a:r>
              <a:rPr lang="en-GB" sz="4400"/>
              <a:t>x 8 </a:t>
            </a:r>
            <a:r>
              <a:rPr lang="en-GB" sz="4400" dirty="0"/>
              <a:t>= </a:t>
            </a:r>
            <a:r>
              <a:rPr lang="en-GB" sz="4400" b="1" dirty="0"/>
              <a:t>16cm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006058" y="5996956"/>
            <a:ext cx="4795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CD =  16 – 8 = </a:t>
            </a:r>
            <a:r>
              <a:rPr lang="en-GB" sz="4400" b="1" dirty="0"/>
              <a:t>8cm</a:t>
            </a:r>
          </a:p>
        </p:txBody>
      </p:sp>
      <p:sp>
        <p:nvSpPr>
          <p:cNvPr id="38" name="Line 30"/>
          <p:cNvSpPr>
            <a:spLocks noChangeShapeType="1"/>
          </p:cNvSpPr>
          <p:nvPr/>
        </p:nvSpPr>
        <p:spPr bwMode="auto">
          <a:xfrm>
            <a:off x="6589949" y="2171538"/>
            <a:ext cx="1621367" cy="222328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Text Box 31"/>
          <p:cNvSpPr txBox="1">
            <a:spLocks noChangeArrowheads="1"/>
          </p:cNvSpPr>
          <p:nvPr/>
        </p:nvSpPr>
        <p:spPr bwMode="auto">
          <a:xfrm>
            <a:off x="7319564" y="2747945"/>
            <a:ext cx="11349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16 cm</a:t>
            </a:r>
          </a:p>
        </p:txBody>
      </p:sp>
    </p:spTree>
    <p:extLst>
      <p:ext uri="{BB962C8B-B14F-4D97-AF65-F5344CB8AC3E}">
        <p14:creationId xmlns:p14="http://schemas.microsoft.com/office/powerpoint/2010/main" val="367362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38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/>
          <a:srcRect l="18628" t="28049" r="16806" b="12386"/>
          <a:stretch/>
        </p:blipFill>
        <p:spPr>
          <a:xfrm>
            <a:off x="526246" y="1336964"/>
            <a:ext cx="4792612" cy="371994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425790" y="1615256"/>
            <a:ext cx="3648076" cy="3035112"/>
            <a:chOff x="0" y="0"/>
            <a:chExt cx="3429000" cy="2808657"/>
          </a:xfrm>
        </p:grpSpPr>
        <p:sp>
          <p:nvSpPr>
            <p:cNvPr id="4" name="Text Box 28"/>
            <p:cNvSpPr txBox="1">
              <a:spLocks noChangeArrowheads="1"/>
            </p:cNvSpPr>
            <p:nvPr/>
          </p:nvSpPr>
          <p:spPr bwMode="auto">
            <a:xfrm>
              <a:off x="1219200" y="0"/>
              <a:ext cx="457200" cy="370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A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0" y="381000"/>
              <a:ext cx="3429000" cy="2427657"/>
              <a:chOff x="0" y="381000"/>
              <a:chExt cx="3429000" cy="2427657"/>
            </a:xfrm>
          </p:grpSpPr>
          <p:sp>
            <p:nvSpPr>
              <p:cNvPr id="6" name="AutoShape 26"/>
              <p:cNvSpPr>
                <a:spLocks noChangeArrowheads="1"/>
              </p:cNvSpPr>
              <p:nvPr/>
            </p:nvSpPr>
            <p:spPr bwMode="auto">
              <a:xfrm>
                <a:off x="381000" y="381000"/>
                <a:ext cx="2667000" cy="22860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>
                  <a:solidFill>
                    <a:srgbClr val="0000FF"/>
                  </a:solidFill>
                </a:endParaRPr>
              </a:p>
            </p:txBody>
          </p:sp>
          <p:sp>
            <p:nvSpPr>
              <p:cNvPr id="7" name="Text Box 27"/>
              <p:cNvSpPr txBox="1">
                <a:spLocks noChangeArrowheads="1"/>
              </p:cNvSpPr>
              <p:nvPr/>
            </p:nvSpPr>
            <p:spPr bwMode="auto">
              <a:xfrm>
                <a:off x="0" y="2438400"/>
                <a:ext cx="304800" cy="370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B</a:t>
                </a: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3048000" y="2438400"/>
                <a:ext cx="381000" cy="370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C</a:t>
                </a:r>
              </a:p>
            </p:txBody>
          </p:sp>
          <p:sp>
            <p:nvSpPr>
              <p:cNvPr id="9" name="Line 30"/>
              <p:cNvSpPr>
                <a:spLocks noChangeShapeType="1"/>
              </p:cNvSpPr>
              <p:nvPr/>
            </p:nvSpPr>
            <p:spPr bwMode="auto">
              <a:xfrm>
                <a:off x="1676400" y="381000"/>
                <a:ext cx="1524000" cy="2057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Text Box 31"/>
              <p:cNvSpPr txBox="1">
                <a:spLocks noChangeArrowheads="1"/>
              </p:cNvSpPr>
              <p:nvPr/>
            </p:nvSpPr>
            <p:spPr bwMode="auto">
              <a:xfrm>
                <a:off x="2362200" y="914400"/>
                <a:ext cx="1066800" cy="370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>
                    <a:latin typeface="Tahoma" charset="0"/>
                  </a:rPr>
                  <a:t>8 cm</a:t>
                </a:r>
              </a:p>
            </p:txBody>
          </p:sp>
        </p:grpSp>
      </p:grp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9894690" y="3065419"/>
            <a:ext cx="1452282" cy="1402533"/>
          </a:xfrm>
          <a:prstGeom prst="triangle">
            <a:avLst>
              <a:gd name="adj" fmla="val 38264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9615069" y="4450312"/>
            <a:ext cx="387275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Tahoma" charset="0"/>
              </a:rPr>
              <a:t>P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0272057" y="2665725"/>
            <a:ext cx="580913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Tahoma" charset="0"/>
              </a:rPr>
              <a:t>A</a:t>
            </a:r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10553737" y="2977860"/>
            <a:ext cx="871369" cy="134902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10979513" y="3298352"/>
            <a:ext cx="1161826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6 cm</a:t>
            </a: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11298999" y="4388333"/>
            <a:ext cx="484094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Tahoma" charset="0"/>
              </a:rPr>
              <a:t>Q</a:t>
            </a: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6780866" y="4479529"/>
            <a:ext cx="1258645" cy="40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12 cm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72248" y="138476"/>
            <a:ext cx="10772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</a:t>
            </a:r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</a:rPr>
              <a:t>PQ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US" sz="6600" dirty="0"/>
              <a:t> 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72248" y="5355059"/>
                <a:ext cx="4504986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48" y="5355059"/>
                <a:ext cx="4504986" cy="966675"/>
              </a:xfrm>
              <a:prstGeom prst="rect">
                <a:avLst/>
              </a:prstGeom>
              <a:blipFill>
                <a:blip r:embed="rId3"/>
                <a:stretch>
                  <a:fillRect l="-4736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32876" y="5304248"/>
                <a:ext cx="4795570" cy="1050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PQ =  12 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400" dirty="0"/>
                  <a:t> = </a:t>
                </a:r>
                <a:r>
                  <a:rPr lang="en-GB" sz="4400" b="1" dirty="0"/>
                  <a:t>9cm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876" y="5304248"/>
                <a:ext cx="4795570" cy="1050416"/>
              </a:xfrm>
              <a:prstGeom prst="rect">
                <a:avLst/>
              </a:prstGeom>
              <a:blipFill>
                <a:blip r:embed="rId4"/>
                <a:stretch>
                  <a:fillRect l="-5083" b="-139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728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7" grpId="0" animBg="1"/>
      <p:bldP spid="18" grpId="0"/>
      <p:bldP spid="19" grpId="0"/>
      <p:bldP spid="20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84919" y="1739251"/>
            <a:ext cx="6715549" cy="3035112"/>
            <a:chOff x="5160228" y="1709980"/>
            <a:chExt cx="6715549" cy="3035112"/>
          </a:xfrm>
        </p:grpSpPr>
        <p:grpSp>
          <p:nvGrpSpPr>
            <p:cNvPr id="3" name="Group 2"/>
            <p:cNvGrpSpPr/>
            <p:nvPr/>
          </p:nvGrpSpPr>
          <p:grpSpPr>
            <a:xfrm>
              <a:off x="5160228" y="1709980"/>
              <a:ext cx="3648076" cy="3035112"/>
              <a:chOff x="0" y="0"/>
              <a:chExt cx="3429000" cy="2808657"/>
            </a:xfrm>
          </p:grpSpPr>
          <p:sp>
            <p:nvSpPr>
              <p:cNvPr id="4" name="Text Box 28"/>
              <p:cNvSpPr txBox="1">
                <a:spLocks noChangeArrowheads="1"/>
              </p:cNvSpPr>
              <p:nvPr/>
            </p:nvSpPr>
            <p:spPr bwMode="auto">
              <a:xfrm>
                <a:off x="1219200" y="0"/>
                <a:ext cx="457200" cy="370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A</a:t>
                </a: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0" y="381000"/>
                <a:ext cx="3429000" cy="2427657"/>
                <a:chOff x="0" y="381000"/>
                <a:chExt cx="3429000" cy="2427657"/>
              </a:xfrm>
            </p:grpSpPr>
            <p:sp>
              <p:nvSpPr>
                <p:cNvPr id="7" name="AutoShape 26"/>
                <p:cNvSpPr>
                  <a:spLocks noChangeArrowheads="1"/>
                </p:cNvSpPr>
                <p:nvPr/>
              </p:nvSpPr>
              <p:spPr bwMode="auto">
                <a:xfrm>
                  <a:off x="381000" y="381000"/>
                  <a:ext cx="2667000" cy="2286000"/>
                </a:xfrm>
                <a:prstGeom prst="triangle">
                  <a:avLst>
                    <a:gd name="adj" fmla="val 38583"/>
                  </a:avLst>
                </a:prstGeom>
                <a:noFill/>
                <a:ln w="38100">
                  <a:solidFill>
                    <a:srgbClr val="FF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0" y="2438400"/>
                  <a:ext cx="304800" cy="370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>
                    <a:spcBef>
                      <a:spcPct val="50000"/>
                    </a:spcBef>
                  </a:pPr>
                  <a:r>
                    <a:rPr lang="en-US" sz="2000" b="1" dirty="0">
                      <a:latin typeface="Tahoma" charset="0"/>
                    </a:rPr>
                    <a:t>B</a:t>
                  </a:r>
                </a:p>
              </p:txBody>
            </p:sp>
            <p:sp>
              <p:nvSpPr>
                <p:cNvPr id="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048000" y="2438400"/>
                  <a:ext cx="381000" cy="370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>
                    <a:spcBef>
                      <a:spcPct val="50000"/>
                    </a:spcBef>
                  </a:pPr>
                  <a:r>
                    <a:rPr lang="en-US" sz="2000" b="1" dirty="0">
                      <a:latin typeface="Tahoma" charset="0"/>
                    </a:rPr>
                    <a:t>C</a:t>
                  </a:r>
                </a:p>
              </p:txBody>
            </p:sp>
            <p:sp>
              <p:nvSpPr>
                <p:cNvPr id="10" name="Line 30"/>
                <p:cNvSpPr>
                  <a:spLocks noChangeShapeType="1"/>
                </p:cNvSpPr>
                <p:nvPr/>
              </p:nvSpPr>
              <p:spPr bwMode="auto">
                <a:xfrm>
                  <a:off x="1676400" y="381000"/>
                  <a:ext cx="1524000" cy="20574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/>
                </a:p>
              </p:txBody>
            </p:sp>
            <p:sp>
              <p:nvSpPr>
                <p:cNvPr id="1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362200" y="914400"/>
                  <a:ext cx="1066800" cy="370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>
                    <a:spcBef>
                      <a:spcPct val="50000"/>
                    </a:spcBef>
                  </a:pPr>
                  <a:r>
                    <a:rPr lang="en-US" sz="2000" dirty="0">
                      <a:latin typeface="Tahoma" charset="0"/>
                    </a:rPr>
                    <a:t>10 cm</a:t>
                  </a:r>
                </a:p>
              </p:txBody>
            </p:sp>
          </p:grpSp>
        </p:grpSp>
        <p:grpSp>
          <p:nvGrpSpPr>
            <p:cNvPr id="12" name="Group 11"/>
            <p:cNvGrpSpPr/>
            <p:nvPr/>
          </p:nvGrpSpPr>
          <p:grpSpPr>
            <a:xfrm>
              <a:off x="9250912" y="2698106"/>
              <a:ext cx="2624865" cy="2027819"/>
              <a:chOff x="93134" y="0"/>
              <a:chExt cx="2065866" cy="1143034"/>
            </a:xfrm>
          </p:grpSpPr>
          <p:sp>
            <p:nvSpPr>
              <p:cNvPr id="13" name="AutoShape 17"/>
              <p:cNvSpPr>
                <a:spLocks noChangeArrowheads="1"/>
              </p:cNvSpPr>
              <p:nvPr/>
            </p:nvSpPr>
            <p:spPr bwMode="auto">
              <a:xfrm>
                <a:off x="390804" y="225298"/>
                <a:ext cx="1143000" cy="790575"/>
              </a:xfrm>
              <a:prstGeom prst="triangle">
                <a:avLst>
                  <a:gd name="adj" fmla="val 38264"/>
                </a:avLst>
              </a:prstGeom>
              <a:noFill/>
              <a:ln w="38100">
                <a:solidFill>
                  <a:srgbClr val="00CC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4" name="Text Box 18"/>
              <p:cNvSpPr txBox="1">
                <a:spLocks noChangeArrowheads="1"/>
              </p:cNvSpPr>
              <p:nvPr/>
            </p:nvSpPr>
            <p:spPr bwMode="auto">
              <a:xfrm>
                <a:off x="93134" y="917501"/>
                <a:ext cx="304800" cy="2255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D</a:t>
                </a:r>
              </a:p>
            </p:txBody>
          </p:sp>
          <p:sp>
            <p:nvSpPr>
              <p:cNvPr id="15" name="Text Box 19"/>
              <p:cNvSpPr txBox="1">
                <a:spLocks noChangeArrowheads="1"/>
              </p:cNvSpPr>
              <p:nvPr/>
            </p:nvSpPr>
            <p:spPr bwMode="auto">
              <a:xfrm>
                <a:off x="687806" y="0"/>
                <a:ext cx="457200" cy="2255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A</a:t>
                </a:r>
              </a:p>
            </p:txBody>
          </p:sp>
          <p:sp>
            <p:nvSpPr>
              <p:cNvPr id="16" name="Line 22"/>
              <p:cNvSpPr>
                <a:spLocks noChangeShapeType="1"/>
              </p:cNvSpPr>
              <p:nvPr/>
            </p:nvSpPr>
            <p:spPr bwMode="auto">
              <a:xfrm>
                <a:off x="909498" y="175943"/>
                <a:ext cx="685800" cy="76041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1244600" y="391738"/>
                <a:ext cx="914400" cy="2255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>
                    <a:latin typeface="Tahoma" charset="0"/>
                  </a:rPr>
                  <a:t>8 cm</a:t>
                </a:r>
              </a:p>
            </p:txBody>
          </p:sp>
          <p:sp>
            <p:nvSpPr>
              <p:cNvPr id="18" name="Text Box 24"/>
              <p:cNvSpPr txBox="1">
                <a:spLocks noChangeArrowheads="1"/>
              </p:cNvSpPr>
              <p:nvPr/>
            </p:nvSpPr>
            <p:spPr bwMode="auto">
              <a:xfrm>
                <a:off x="1511078" y="912131"/>
                <a:ext cx="381000" cy="2255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E</a:t>
                </a:r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872248" y="138476"/>
            <a:ext cx="10772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</a:t>
            </a:r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</a:rPr>
              <a:t>DB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 flipH="1">
            <a:off x="9637184" y="3116230"/>
            <a:ext cx="503910" cy="126963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9042602" y="3393455"/>
            <a:ext cx="113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12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07566" y="5438516"/>
                <a:ext cx="5001625" cy="96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sz="4000" dirty="0"/>
                  <a:t> = 1.25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66" y="5438516"/>
                <a:ext cx="5001625" cy="966996"/>
              </a:xfrm>
              <a:prstGeom prst="rect">
                <a:avLst/>
              </a:prstGeom>
              <a:blipFill>
                <a:blip r:embed="rId2"/>
                <a:stretch>
                  <a:fillRect l="-4390" r="-2805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6392097" y="5144386"/>
            <a:ext cx="5508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AD = 1.25  x 12 = </a:t>
            </a:r>
            <a:r>
              <a:rPr lang="en-GB" sz="4400" b="1" dirty="0"/>
              <a:t>15cm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92097" y="5920016"/>
            <a:ext cx="4795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DB =  15 – 12 = </a:t>
            </a:r>
            <a:r>
              <a:rPr lang="en-GB" sz="4400" b="1" dirty="0"/>
              <a:t>3cm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/>
          <a:srcRect r="12876"/>
          <a:stretch/>
        </p:blipFill>
        <p:spPr>
          <a:xfrm>
            <a:off x="426735" y="1480372"/>
            <a:ext cx="4546666" cy="3664014"/>
          </a:xfrm>
          <a:prstGeom prst="rect">
            <a:avLst/>
          </a:prstGeom>
        </p:spPr>
      </p:pic>
      <p:sp>
        <p:nvSpPr>
          <p:cNvPr id="36" name="Line 30"/>
          <p:cNvSpPr>
            <a:spLocks noChangeShapeType="1"/>
          </p:cNvSpPr>
          <p:nvPr/>
        </p:nvSpPr>
        <p:spPr bwMode="auto">
          <a:xfrm flipH="1">
            <a:off x="5567983" y="2177737"/>
            <a:ext cx="1023935" cy="220812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Text Box 31"/>
          <p:cNvSpPr txBox="1">
            <a:spLocks noChangeArrowheads="1"/>
          </p:cNvSpPr>
          <p:nvPr/>
        </p:nvSpPr>
        <p:spPr bwMode="auto">
          <a:xfrm>
            <a:off x="5206182" y="2927432"/>
            <a:ext cx="11349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15 cm</a:t>
            </a:r>
          </a:p>
        </p:txBody>
      </p:sp>
    </p:spTree>
    <p:extLst>
      <p:ext uri="{BB962C8B-B14F-4D97-AF65-F5344CB8AC3E}">
        <p14:creationId xmlns:p14="http://schemas.microsoft.com/office/powerpoint/2010/main" val="362732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  <p:bldP spid="32" grpId="0"/>
      <p:bldP spid="36" grpId="0" animBg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5043142" y="1831154"/>
            <a:ext cx="4123938" cy="3035112"/>
            <a:chOff x="0" y="0"/>
            <a:chExt cx="3876286" cy="2808657"/>
          </a:xfrm>
        </p:grpSpPr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1219200" y="0"/>
              <a:ext cx="457200" cy="370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A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0" y="381000"/>
              <a:ext cx="3876286" cy="2427657"/>
              <a:chOff x="0" y="381000"/>
              <a:chExt cx="3876286" cy="2427657"/>
            </a:xfrm>
          </p:grpSpPr>
          <p:sp>
            <p:nvSpPr>
              <p:cNvPr id="23" name="AutoShape 26"/>
              <p:cNvSpPr>
                <a:spLocks noChangeArrowheads="1"/>
              </p:cNvSpPr>
              <p:nvPr/>
            </p:nvSpPr>
            <p:spPr bwMode="auto">
              <a:xfrm>
                <a:off x="381000" y="381000"/>
                <a:ext cx="2667000" cy="22860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rgbClr val="FF00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Text Box 27"/>
              <p:cNvSpPr txBox="1">
                <a:spLocks noChangeArrowheads="1"/>
              </p:cNvSpPr>
              <p:nvPr/>
            </p:nvSpPr>
            <p:spPr bwMode="auto">
              <a:xfrm>
                <a:off x="0" y="2438400"/>
                <a:ext cx="304800" cy="370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B</a:t>
                </a:r>
              </a:p>
            </p:txBody>
          </p:sp>
          <p:sp>
            <p:nvSpPr>
              <p:cNvPr id="25" name="Text Box 29"/>
              <p:cNvSpPr txBox="1">
                <a:spLocks noChangeArrowheads="1"/>
              </p:cNvSpPr>
              <p:nvPr/>
            </p:nvSpPr>
            <p:spPr bwMode="auto">
              <a:xfrm>
                <a:off x="3048000" y="2438400"/>
                <a:ext cx="381000" cy="370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 dirty="0">
                    <a:latin typeface="Tahoma" charset="0"/>
                  </a:rPr>
                  <a:t>c</a:t>
                </a:r>
              </a:p>
            </p:txBody>
          </p:sp>
          <p:sp>
            <p:nvSpPr>
              <p:cNvPr id="26" name="Line 30"/>
              <p:cNvSpPr>
                <a:spLocks noChangeShapeType="1"/>
              </p:cNvSpPr>
              <p:nvPr/>
            </p:nvSpPr>
            <p:spPr bwMode="auto">
              <a:xfrm>
                <a:off x="1676400" y="381000"/>
                <a:ext cx="1524000" cy="2057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Text Box 31"/>
              <p:cNvSpPr txBox="1">
                <a:spLocks noChangeArrowheads="1"/>
              </p:cNvSpPr>
              <p:nvPr/>
            </p:nvSpPr>
            <p:spPr bwMode="auto">
              <a:xfrm>
                <a:off x="2465836" y="1079585"/>
                <a:ext cx="1410450" cy="427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US" sz="2400" dirty="0">
                    <a:latin typeface="Tahoma" charset="0"/>
                  </a:rPr>
                  <a:t>+ 4 </a:t>
                </a:r>
                <a:r>
                  <a:rPr lang="en-US" sz="2000" dirty="0">
                    <a:latin typeface="Tahoma" charset="0"/>
                  </a:rPr>
                  <a:t>cm</a:t>
                </a: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9236220" y="2838447"/>
            <a:ext cx="2424453" cy="2027819"/>
            <a:chOff x="93134" y="0"/>
            <a:chExt cx="1908134" cy="1143034"/>
          </a:xfrm>
        </p:grpSpPr>
        <p:sp>
          <p:nvSpPr>
            <p:cNvPr id="29" name="AutoShape 17"/>
            <p:cNvSpPr>
              <a:spLocks noChangeArrowheads="1"/>
            </p:cNvSpPr>
            <p:nvPr/>
          </p:nvSpPr>
          <p:spPr bwMode="auto">
            <a:xfrm>
              <a:off x="390804" y="225298"/>
              <a:ext cx="1143000" cy="790575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93134" y="917501"/>
              <a:ext cx="304800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D</a:t>
              </a:r>
            </a:p>
          </p:txBody>
        </p:sp>
        <p:sp>
          <p:nvSpPr>
            <p:cNvPr id="31" name="Text Box 19"/>
            <p:cNvSpPr txBox="1">
              <a:spLocks noChangeArrowheads="1"/>
            </p:cNvSpPr>
            <p:nvPr/>
          </p:nvSpPr>
          <p:spPr bwMode="auto">
            <a:xfrm>
              <a:off x="687806" y="0"/>
              <a:ext cx="457200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A</a:t>
              </a:r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909498" y="175943"/>
              <a:ext cx="685800" cy="7604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Text Box 23"/>
            <p:cNvSpPr txBox="1">
              <a:spLocks noChangeArrowheads="1"/>
            </p:cNvSpPr>
            <p:nvPr/>
          </p:nvSpPr>
          <p:spPr bwMode="auto">
            <a:xfrm>
              <a:off x="1298297" y="372294"/>
              <a:ext cx="702971" cy="260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400" dirty="0">
                  <a:latin typeface="Tahoma" charset="0"/>
                </a:rPr>
                <a:t> cm</a:t>
              </a: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1511078" y="912131"/>
              <a:ext cx="381000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E</a:t>
              </a:r>
            </a:p>
          </p:txBody>
        </p:sp>
      </p:grp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6292077" y="4724797"/>
            <a:ext cx="1031875" cy="4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10 cm</a:t>
            </a: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9829296" y="4675879"/>
            <a:ext cx="1031875" cy="4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5 cm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566"/>
          <a:stretch/>
        </p:blipFill>
        <p:spPr>
          <a:xfrm>
            <a:off x="288940" y="1157803"/>
            <a:ext cx="4754202" cy="4073673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887920" y="49807"/>
            <a:ext cx="10772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</a:t>
            </a:r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</a:rPr>
              <a:t>AE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US" sz="6600" dirty="0"/>
              <a:t> 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07567" y="5438516"/>
                <a:ext cx="4396696" cy="96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000" dirty="0"/>
                  <a:t> = 2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67" y="5438516"/>
                <a:ext cx="4396696" cy="966996"/>
              </a:xfrm>
              <a:prstGeom prst="rect">
                <a:avLst/>
              </a:prstGeom>
              <a:blipFill>
                <a:blip r:embed="rId3"/>
                <a:stretch>
                  <a:fillRect l="-4993" r="-2358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7436092" y="5162508"/>
            <a:ext cx="2837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=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+ 4</a:t>
            </a:r>
            <a:endParaRPr lang="en-GB" sz="48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7771068" y="5872974"/>
            <a:ext cx="1576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= </a:t>
            </a:r>
            <a:r>
              <a:rPr lang="en-GB" sz="4800" b="1" dirty="0"/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99387F-E0F8-2B11-A2D0-B4A209871864}"/>
              </a:ext>
            </a:extLst>
          </p:cNvPr>
          <p:cNvSpPr/>
          <p:nvPr/>
        </p:nvSpPr>
        <p:spPr>
          <a:xfrm>
            <a:off x="531327" y="2391844"/>
            <a:ext cx="909546" cy="351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E6659-6B47-10D3-7E01-7D9FA5B87551}"/>
              </a:ext>
            </a:extLst>
          </p:cNvPr>
          <p:cNvSpPr/>
          <p:nvPr/>
        </p:nvSpPr>
        <p:spPr>
          <a:xfrm rot="17600153">
            <a:off x="466856" y="2274887"/>
            <a:ext cx="1979625" cy="351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02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59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58B07-0B5D-65A8-F1A9-3668ACFF4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C30CEE0-3A66-AB2B-7F4D-8102795773CC}"/>
              </a:ext>
            </a:extLst>
          </p:cNvPr>
          <p:cNvGrpSpPr/>
          <p:nvPr/>
        </p:nvGrpSpPr>
        <p:grpSpPr>
          <a:xfrm>
            <a:off x="658625" y="1638071"/>
            <a:ext cx="3835688" cy="3344564"/>
            <a:chOff x="0" y="0"/>
            <a:chExt cx="5003071" cy="4442976"/>
          </a:xfrm>
        </p:grpSpPr>
        <p:sp>
          <p:nvSpPr>
            <p:cNvPr id="6" name="AutoShape 2">
              <a:extLst>
                <a:ext uri="{FF2B5EF4-FFF2-40B4-BE49-F238E27FC236}">
                  <a16:creationId xmlns:a16="http://schemas.microsoft.com/office/drawing/2014/main" id="{8FE5D01A-E8E4-156C-F8C5-89D662494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" y="498135"/>
              <a:ext cx="3657600" cy="3352800"/>
            </a:xfrm>
            <a:prstGeom prst="triangle">
              <a:avLst>
                <a:gd name="adj" fmla="val 38583"/>
              </a:avLst>
            </a:prstGeom>
            <a:noFill/>
            <a:ln w="38100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F8A15AEA-EE8B-FEB8-C6C7-F761F44F7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498135"/>
              <a:ext cx="2286000" cy="2057400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A3FBAD1C-12F2-B69A-DEAA-1BCB3FF35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128" y="2211689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0D0470DB-97A0-3B8E-3580-D49796ED4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E</a:t>
              </a: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46278836-3EA2-3546-2B0C-5215ABA730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8600" y="369853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D</a:t>
              </a:r>
            </a:p>
          </p:txBody>
        </p:sp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CCD0FC57-CBED-1D4D-376B-240D73B3B6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3128" y="2196785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C</a:t>
              </a:r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6B8FB54A-FD5E-8557-3776-85330197FB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7776" y="0"/>
              <a:ext cx="457200" cy="39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56B1E392-07E4-2E27-2E56-1207D9FF31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000" y="421935"/>
              <a:ext cx="1371600" cy="1905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Text Box 13">
              <a:extLst>
                <a:ext uri="{FF2B5EF4-FFF2-40B4-BE49-F238E27FC236}">
                  <a16:creationId xmlns:a16="http://schemas.microsoft.com/office/drawing/2014/main" id="{C75CB194-DD8A-A899-3FF9-CD5D3078AA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271" y="2747892"/>
              <a:ext cx="1066800" cy="53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6 cm</a:t>
              </a:r>
            </a:p>
          </p:txBody>
        </p:sp>
        <p:sp>
          <p:nvSpPr>
            <p:cNvPr id="17" name="Text Box 14">
              <a:extLst>
                <a:ext uri="{FF2B5EF4-FFF2-40B4-BE49-F238E27FC236}">
                  <a16:creationId xmlns:a16="http://schemas.microsoft.com/office/drawing/2014/main" id="{B0580C7D-A63F-8EA7-C3FC-EA7ABDAC4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3999" y="2555534"/>
              <a:ext cx="1045366" cy="549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5 cm</a:t>
              </a:r>
            </a:p>
          </p:txBody>
        </p:sp>
        <p:sp>
          <p:nvSpPr>
            <p:cNvPr id="19" name="Text Box 16">
              <a:extLst>
                <a:ext uri="{FF2B5EF4-FFF2-40B4-BE49-F238E27FC236}">
                  <a16:creationId xmlns:a16="http://schemas.microsoft.com/office/drawing/2014/main" id="{EEA8C785-C32D-623D-91A0-1CC4D191B0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6016" y="3893808"/>
              <a:ext cx="1248189" cy="549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15 cm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2F62E48-D859-A382-2BB8-8998BEAC6C75}"/>
              </a:ext>
            </a:extLst>
          </p:cNvPr>
          <p:cNvGrpSpPr/>
          <p:nvPr/>
        </p:nvGrpSpPr>
        <p:grpSpPr>
          <a:xfrm>
            <a:off x="4806445" y="1759819"/>
            <a:ext cx="3648076" cy="3063876"/>
            <a:chOff x="0" y="0"/>
            <a:chExt cx="3429000" cy="2835275"/>
          </a:xfrm>
        </p:grpSpPr>
        <p:sp>
          <p:nvSpPr>
            <p:cNvPr id="21" name="Text Box 28">
              <a:extLst>
                <a:ext uri="{FF2B5EF4-FFF2-40B4-BE49-F238E27FC236}">
                  <a16:creationId xmlns:a16="http://schemas.microsoft.com/office/drawing/2014/main" id="{81097F81-642C-53D1-DB4D-97D8D69D2F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9200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B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C338EE1-A306-F57E-691D-E660C48A6C5A}"/>
                </a:ext>
              </a:extLst>
            </p:cNvPr>
            <p:cNvGrpSpPr/>
            <p:nvPr/>
          </p:nvGrpSpPr>
          <p:grpSpPr>
            <a:xfrm>
              <a:off x="0" y="381000"/>
              <a:ext cx="3429000" cy="2454275"/>
              <a:chOff x="0" y="381000"/>
              <a:chExt cx="3429000" cy="2454275"/>
            </a:xfrm>
          </p:grpSpPr>
          <p:sp>
            <p:nvSpPr>
              <p:cNvPr id="23" name="AutoShape 26">
                <a:extLst>
                  <a:ext uri="{FF2B5EF4-FFF2-40B4-BE49-F238E27FC236}">
                    <a16:creationId xmlns:a16="http://schemas.microsoft.com/office/drawing/2014/main" id="{8FE8BD98-2C98-9C46-CCB9-164BEFA81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" y="381000"/>
                <a:ext cx="2667000" cy="2286000"/>
              </a:xfrm>
              <a:prstGeom prst="triangle">
                <a:avLst>
                  <a:gd name="adj" fmla="val 38583"/>
                </a:avLst>
              </a:prstGeom>
              <a:noFill/>
              <a:ln w="38100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Text Box 27">
                <a:extLst>
                  <a:ext uri="{FF2B5EF4-FFF2-40B4-BE49-F238E27FC236}">
                    <a16:creationId xmlns:a16="http://schemas.microsoft.com/office/drawing/2014/main" id="{B82DE8CA-1046-AAA3-2FED-57BDD9AF11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438400"/>
                <a:ext cx="3048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E</a:t>
                </a:r>
              </a:p>
            </p:txBody>
          </p:sp>
          <p:sp>
            <p:nvSpPr>
              <p:cNvPr id="25" name="Text Box 29">
                <a:extLst>
                  <a:ext uri="{FF2B5EF4-FFF2-40B4-BE49-F238E27FC236}">
                    <a16:creationId xmlns:a16="http://schemas.microsoft.com/office/drawing/2014/main" id="{EB34E2F2-5DB7-8F61-C518-80BA6B4446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8000" y="2438400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en-US" sz="2000" b="1">
                    <a:latin typeface="Tahoma" charset="0"/>
                  </a:rPr>
                  <a:t>D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ED3D06-1500-38CC-0D74-D76F1E05C03B}"/>
              </a:ext>
            </a:extLst>
          </p:cNvPr>
          <p:cNvGrpSpPr/>
          <p:nvPr/>
        </p:nvGrpSpPr>
        <p:grpSpPr>
          <a:xfrm>
            <a:off x="8971130" y="2805712"/>
            <a:ext cx="2506694" cy="2331791"/>
            <a:chOff x="93134" y="0"/>
            <a:chExt cx="1972861" cy="1314376"/>
          </a:xfrm>
        </p:grpSpPr>
        <p:sp>
          <p:nvSpPr>
            <p:cNvPr id="29" name="AutoShape 17">
              <a:extLst>
                <a:ext uri="{FF2B5EF4-FFF2-40B4-BE49-F238E27FC236}">
                  <a16:creationId xmlns:a16="http://schemas.microsoft.com/office/drawing/2014/main" id="{2C9AA41A-A390-5C5A-1D1C-3AC3A32F8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04" y="225298"/>
              <a:ext cx="1143000" cy="790575"/>
            </a:xfrm>
            <a:prstGeom prst="triangle">
              <a:avLst>
                <a:gd name="adj" fmla="val 38264"/>
              </a:avLst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Text Box 18">
              <a:extLst>
                <a:ext uri="{FF2B5EF4-FFF2-40B4-BE49-F238E27FC236}">
                  <a16:creationId xmlns:a16="http://schemas.microsoft.com/office/drawing/2014/main" id="{2EA8DD36-CA45-6FA3-D87D-54218FA58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134" y="917501"/>
              <a:ext cx="3048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A</a:t>
              </a:r>
            </a:p>
          </p:txBody>
        </p:sp>
        <p:sp>
          <p:nvSpPr>
            <p:cNvPr id="31" name="Text Box 19">
              <a:extLst>
                <a:ext uri="{FF2B5EF4-FFF2-40B4-BE49-F238E27FC236}">
                  <a16:creationId xmlns:a16="http://schemas.microsoft.com/office/drawing/2014/main" id="{0157C816-8D1F-7320-94DC-6F52430FA9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806" y="0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>
                  <a:latin typeface="Tahoma" charset="0"/>
                </a:rPr>
                <a:t>B</a:t>
              </a:r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535853C2-20A0-C683-DFEB-929B1DE43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9498" y="175943"/>
              <a:ext cx="685800" cy="7604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Text Box 23">
              <a:extLst>
                <a:ext uri="{FF2B5EF4-FFF2-40B4-BE49-F238E27FC236}">
                  <a16:creationId xmlns:a16="http://schemas.microsoft.com/office/drawing/2014/main" id="{9C2BF996-C429-D05C-A4AE-FD82DFCC69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7161" y="317031"/>
              <a:ext cx="728834" cy="329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latin typeface="Tahoma" charset="0"/>
                </a:rPr>
                <a:t> </a:t>
              </a:r>
            </a:p>
          </p:txBody>
        </p:sp>
        <p:sp>
          <p:nvSpPr>
            <p:cNvPr id="36" name="Text Box 24">
              <a:extLst>
                <a:ext uri="{FF2B5EF4-FFF2-40B4-BE49-F238E27FC236}">
                  <a16:creationId xmlns:a16="http://schemas.microsoft.com/office/drawing/2014/main" id="{3FA58AD1-4704-C1F5-4A80-30BF0871B6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1078" y="912131"/>
              <a:ext cx="3810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latin typeface="Tahoma" charset="0"/>
                </a:rPr>
                <a:t>C</a:t>
              </a:r>
            </a:p>
          </p:txBody>
        </p:sp>
        <p:sp>
          <p:nvSpPr>
            <p:cNvPr id="37" name="Text Box 25">
              <a:extLst>
                <a:ext uri="{FF2B5EF4-FFF2-40B4-BE49-F238E27FC236}">
                  <a16:creationId xmlns:a16="http://schemas.microsoft.com/office/drawing/2014/main" id="{ED306801-26A0-BA59-DD49-B0DD0FAE2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931" y="1020546"/>
              <a:ext cx="793558" cy="225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en-US" sz="2000" dirty="0">
                  <a:latin typeface="Tahoma" charset="0"/>
                </a:rPr>
                <a:t>5 cm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48D9962-E214-7802-6ADD-37B7D02FA1F9}"/>
              </a:ext>
            </a:extLst>
          </p:cNvPr>
          <p:cNvSpPr/>
          <p:nvPr/>
        </p:nvSpPr>
        <p:spPr>
          <a:xfrm>
            <a:off x="833545" y="234731"/>
            <a:ext cx="102456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length of BC?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9AB65B59-3AFE-C884-EE4E-36709647C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7716" y="4710672"/>
            <a:ext cx="1008285" cy="40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Tahoma" charset="0"/>
              </a:rPr>
              <a:t>15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E77DF5-C833-5C99-8149-6187C99259DF}"/>
                  </a:ext>
                </a:extLst>
              </p:cNvPr>
              <p:cNvSpPr txBox="1"/>
              <p:nvPr/>
            </p:nvSpPr>
            <p:spPr>
              <a:xfrm>
                <a:off x="833885" y="5297849"/>
                <a:ext cx="5279664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800" dirty="0"/>
                  <a:t> = 3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E77DF5-C833-5C99-8149-6187C9925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885" y="5297849"/>
                <a:ext cx="5279664" cy="1141403"/>
              </a:xfrm>
              <a:prstGeom prst="rect">
                <a:avLst/>
              </a:prstGeom>
              <a:blipFill>
                <a:blip r:embed="rId2"/>
                <a:stretch>
                  <a:fillRect l="-5312" r="-2079" b="-15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5808307A-8A9B-4BC5-6D6F-EBF218597CD4}"/>
              </a:ext>
            </a:extLst>
          </p:cNvPr>
          <p:cNvSpPr txBox="1"/>
          <p:nvPr/>
        </p:nvSpPr>
        <p:spPr>
          <a:xfrm>
            <a:off x="7315360" y="4936366"/>
            <a:ext cx="3267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+ 6 =  3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400" b="1" dirty="0"/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1CA9BD01-5A7F-0029-51C4-14974D1CE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447" y="2222442"/>
            <a:ext cx="4745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Text Box 25">
            <a:extLst>
              <a:ext uri="{FF2B5EF4-FFF2-40B4-BE49-F238E27FC236}">
                <a16:creationId xmlns:a16="http://schemas.microsoft.com/office/drawing/2014/main" id="{46A93561-BD4A-28BE-3065-91F8F2D5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436" y="2990690"/>
            <a:ext cx="10082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>
                <a:latin typeface="Tahoma" charset="0"/>
              </a:rPr>
              <a:t> + 6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B6513-C2D4-492D-8794-6780437226F4}"/>
              </a:ext>
            </a:extLst>
          </p:cNvPr>
          <p:cNvSpPr txBox="1"/>
          <p:nvPr/>
        </p:nvSpPr>
        <p:spPr>
          <a:xfrm>
            <a:off x="8081750" y="5506912"/>
            <a:ext cx="1993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 =  2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F33C42-A23D-12AC-A25F-396C6CFF9EFC}"/>
              </a:ext>
            </a:extLst>
          </p:cNvPr>
          <p:cNvSpPr txBox="1"/>
          <p:nvPr/>
        </p:nvSpPr>
        <p:spPr>
          <a:xfrm>
            <a:off x="8109758" y="6064929"/>
            <a:ext cx="15354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 = 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</a:t>
            </a:r>
            <a:endParaRPr lang="en-GB" sz="4400" b="1" dirty="0"/>
          </a:p>
        </p:txBody>
      </p:sp>
      <p:sp>
        <p:nvSpPr>
          <p:cNvPr id="18" name="Line 12">
            <a:extLst>
              <a:ext uri="{FF2B5EF4-FFF2-40B4-BE49-F238E27FC236}">
                <a16:creationId xmlns:a16="http://schemas.microsoft.com/office/drawing/2014/main" id="{3DDC6FC0-DCF2-C8F8-1DC9-75A3117835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7170" y="3610932"/>
            <a:ext cx="607939" cy="88482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89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  <p:bldP spid="45" grpId="0"/>
      <p:bldP spid="4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296</Words>
  <Application>Microsoft Office PowerPoint</Application>
  <PresentationFormat>Widescreen</PresentationFormat>
  <Paragraphs>127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2016-02-04T09:25:45Z</dcterms:created>
  <dcterms:modified xsi:type="dcterms:W3CDTF">2025-03-07T06:50:06Z</dcterms:modified>
</cp:coreProperties>
</file>