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</a:t>
            </a:r>
            <a:r>
              <a:rPr lang="en-GB" sz="8000" b="1" dirty="0">
                <a:solidFill>
                  <a:srgbClr val="009E47"/>
                </a:solidFill>
              </a:rPr>
              <a:t>5</a:t>
            </a:r>
            <a:endParaRPr lang="en-GB" sz="8000" b="1" dirty="0" smtClean="0">
              <a:solidFill>
                <a:srgbClr val="009E47"/>
              </a:solidFill>
            </a:endParaRP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9E47"/>
                </a:solidFill>
              </a:rPr>
              <a:t>SILVER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a9fa9455-a6d3-4823-a4b7-7c94c7d9ab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799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179481" y="1979327"/>
            <a:ext cx="1489176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583023" y="2640421"/>
            <a:ext cx="45131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smtClean="0">
                <a:solidFill>
                  <a:srgbClr val="00B050"/>
                </a:solidFill>
              </a:rPr>
              <a:t>A = 1</a:t>
            </a:r>
          </a:p>
          <a:p>
            <a:r>
              <a:rPr lang="en-GB" sz="3200" b="1" dirty="0" smtClean="0">
                <a:solidFill>
                  <a:srgbClr val="00B050"/>
                </a:solidFill>
              </a:rPr>
              <a:t>B = 1 + 2 + 3 = 6</a:t>
            </a:r>
          </a:p>
          <a:p>
            <a:r>
              <a:rPr lang="en-GB" sz="3200" b="1" dirty="0" smtClean="0">
                <a:solidFill>
                  <a:srgbClr val="00B050"/>
                </a:solidFill>
              </a:rPr>
              <a:t>C = 1 + 2 + 5 = 8</a:t>
            </a:r>
          </a:p>
          <a:p>
            <a:r>
              <a:rPr lang="en-GB" sz="3200" b="1" dirty="0" smtClean="0">
                <a:solidFill>
                  <a:srgbClr val="00B050"/>
                </a:solidFill>
              </a:rPr>
              <a:t>D = 1 + 2 + 3 + 4 + 6 = 16</a:t>
            </a:r>
            <a:endParaRPr lang="en-GB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ae0e38b6-ebe5-4e8a-bf16-36ef1f35c7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67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080055" y="1767766"/>
            <a:ext cx="2038305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259534" y="2555706"/>
            <a:ext cx="58205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robotolight"/>
              </a:rPr>
              <a:t>12 (each cube has 12 edges) </a:t>
            </a:r>
            <a:endParaRPr lang="en-US" sz="32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B050"/>
                </a:solidFill>
                <a:latin typeface="robotolight"/>
              </a:rPr>
              <a:t>x </a:t>
            </a:r>
            <a:r>
              <a:rPr lang="en-US" sz="3200" b="1" dirty="0">
                <a:solidFill>
                  <a:srgbClr val="00B050"/>
                </a:solidFill>
                <a:latin typeface="robotolight"/>
              </a:rPr>
              <a:t>12 (12 cubes wide) </a:t>
            </a:r>
            <a:endParaRPr lang="en-US" sz="32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B050"/>
                </a:solidFill>
                <a:latin typeface="robotolight"/>
              </a:rPr>
              <a:t>x </a:t>
            </a:r>
            <a:r>
              <a:rPr lang="en-US" sz="3200" b="1" dirty="0">
                <a:solidFill>
                  <a:srgbClr val="00B050"/>
                </a:solidFill>
                <a:latin typeface="robotolight"/>
              </a:rPr>
              <a:t>12 (12 cubes deep) </a:t>
            </a:r>
            <a:endParaRPr lang="en-US" sz="32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B050"/>
                </a:solidFill>
                <a:latin typeface="robotolight"/>
              </a:rPr>
              <a:t>x </a:t>
            </a:r>
            <a:r>
              <a:rPr lang="en-US" sz="3200" b="1" dirty="0">
                <a:solidFill>
                  <a:srgbClr val="00B050"/>
                </a:solidFill>
                <a:latin typeface="robotolight"/>
              </a:rPr>
              <a:t>12 (12 cubes high)</a:t>
            </a:r>
            <a:endParaRPr lang="en-GB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a663a3cd-ef7e-4f2d-adf0-140b5d407b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5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286552" y="2949336"/>
            <a:ext cx="1199245" cy="66049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662760" y="3361471"/>
            <a:ext cx="2419252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rgbClr val="00B050"/>
                </a:solidFill>
                <a:latin typeface="robotolight"/>
              </a:rPr>
              <a:t>m</a:t>
            </a:r>
            <a:r>
              <a:rPr lang="pt-BR" sz="3200" b="1" dirty="0" smtClean="0">
                <a:solidFill>
                  <a:srgbClr val="00B050"/>
                </a:solidFill>
                <a:latin typeface="robotolight"/>
              </a:rPr>
              <a:t> = 2 n = 1 </a:t>
            </a:r>
          </a:p>
          <a:p>
            <a:r>
              <a:rPr lang="pt-BR" sz="3200" b="1" dirty="0" smtClean="0">
                <a:solidFill>
                  <a:srgbClr val="00B050"/>
                </a:solidFill>
                <a:latin typeface="robotolight"/>
              </a:rPr>
              <a:t>2 + 1 = 3 </a:t>
            </a:r>
          </a:p>
          <a:p>
            <a:r>
              <a:rPr lang="pt-BR" sz="3200" b="1" dirty="0" smtClean="0">
                <a:solidFill>
                  <a:srgbClr val="00B050"/>
                </a:solidFill>
                <a:latin typeface="robotolight"/>
              </a:rPr>
              <a:t>2 – 1 = 1 </a:t>
            </a:r>
          </a:p>
          <a:p>
            <a:r>
              <a:rPr lang="pt-BR" sz="3200" b="1" dirty="0" smtClean="0">
                <a:solidFill>
                  <a:srgbClr val="00B050"/>
                </a:solidFill>
                <a:latin typeface="robotolight"/>
              </a:rPr>
              <a:t>2 x 1 = 2 </a:t>
            </a:r>
          </a:p>
          <a:p>
            <a:r>
              <a:rPr lang="pt-BR" sz="3200" b="1" dirty="0" smtClean="0">
                <a:solidFill>
                  <a:srgbClr val="00B050"/>
                </a:solidFill>
                <a:latin typeface="robotolight"/>
              </a:rPr>
              <a:t>2 ÷ 1 = 2</a:t>
            </a:r>
            <a:endParaRPr lang="en-GB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f6829cc2-b3bd-4ba6-973d-eeb0324b87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61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761504" y="3737402"/>
            <a:ext cx="1249552" cy="66970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274806" y="4458985"/>
            <a:ext cx="79864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There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are 8 sides and each surface's area is 6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80f21752-752b-4a82-aea9-a138b162f3e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5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04081" y="3275579"/>
            <a:ext cx="1298642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02759" y="3941925"/>
            <a:ext cx="66601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00B050"/>
                </a:solidFill>
                <a:latin typeface="robotolight"/>
              </a:rPr>
              <a:t>Area of ¼ Circle = 16</a:t>
            </a:r>
            <a:r>
              <a:rPr lang="el-GR" sz="3600" b="1" dirty="0" smtClean="0">
                <a:solidFill>
                  <a:srgbClr val="00B050"/>
                </a:solidFill>
                <a:latin typeface="robotolight"/>
              </a:rPr>
              <a:t>π</a:t>
            </a:r>
            <a:endParaRPr lang="en-GB" sz="36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GB" sz="3600" b="1" dirty="0" smtClean="0">
                <a:solidFill>
                  <a:srgbClr val="00B050"/>
                </a:solidFill>
                <a:latin typeface="robotolight"/>
              </a:rPr>
              <a:t>Square – ¼ Circle = 64 - 16</a:t>
            </a:r>
            <a:r>
              <a:rPr lang="el-GR" sz="3600" b="1" dirty="0" smtClean="0">
                <a:solidFill>
                  <a:srgbClr val="00B050"/>
                </a:solidFill>
                <a:latin typeface="robotolight"/>
              </a:rPr>
              <a:t>π</a:t>
            </a:r>
            <a:r>
              <a:rPr lang="en-GB" sz="3600" b="1" dirty="0" smtClean="0">
                <a:solidFill>
                  <a:srgbClr val="00B050"/>
                </a:solidFill>
                <a:latin typeface="robotolight"/>
              </a:rPr>
              <a:t> Total Area = 64 – 16</a:t>
            </a:r>
            <a:r>
              <a:rPr lang="el-GR" sz="3600" b="1" dirty="0" smtClean="0">
                <a:solidFill>
                  <a:srgbClr val="00B050"/>
                </a:solidFill>
                <a:latin typeface="robotolight"/>
              </a:rPr>
              <a:t>π</a:t>
            </a:r>
            <a:r>
              <a:rPr lang="en-GB" sz="3600" b="1" dirty="0" smtClean="0">
                <a:solidFill>
                  <a:srgbClr val="00B050"/>
                </a:solidFill>
                <a:latin typeface="robotolight"/>
              </a:rPr>
              <a:t> + 16</a:t>
            </a:r>
            <a:r>
              <a:rPr lang="el-GR" sz="3600" b="1" dirty="0" smtClean="0">
                <a:solidFill>
                  <a:srgbClr val="00B050"/>
                </a:solidFill>
                <a:latin typeface="robotolight"/>
              </a:rPr>
              <a:t>π</a:t>
            </a:r>
            <a:endParaRPr lang="en-GB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139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14</cp:revision>
  <dcterms:created xsi:type="dcterms:W3CDTF">2020-06-11T04:03:37Z</dcterms:created>
  <dcterms:modified xsi:type="dcterms:W3CDTF">2020-06-15T17:19:31Z</dcterms:modified>
</cp:coreProperties>
</file>