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5" r:id="rId3"/>
    <p:sldId id="266" r:id="rId4"/>
    <p:sldId id="259" r:id="rId5"/>
    <p:sldId id="261" r:id="rId6"/>
    <p:sldId id="262" r:id="rId7"/>
    <p:sldId id="263" r:id="rId8"/>
    <p:sldId id="264" r:id="rId9"/>
    <p:sldId id="268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CC00F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1E7643-B07C-4B53-A459-CE8BD1407230}" v="12" dt="2021-10-12T07:08:23.1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E1E7643-B07C-4B53-A459-CE8BD1407230}"/>
    <pc:docChg chg="custSel addSld modSld sldOrd">
      <pc:chgData name="Stewart Gale" userId="3647ddd2-6040-41ae-a96d-232c23482af8" providerId="ADAL" clId="{3E1E7643-B07C-4B53-A459-CE8BD1407230}" dt="2021-10-12T07:08:27.663" v="52" actId="1076"/>
      <pc:docMkLst>
        <pc:docMk/>
      </pc:docMkLst>
      <pc:sldChg chg="delSp modSp mod">
        <pc:chgData name="Stewart Gale" userId="3647ddd2-6040-41ae-a96d-232c23482af8" providerId="ADAL" clId="{3E1E7643-B07C-4B53-A459-CE8BD1407230}" dt="2021-10-12T04:14:11.954" v="37" actId="1076"/>
        <pc:sldMkLst>
          <pc:docMk/>
          <pc:sldMk cId="1724307219" sldId="259"/>
        </pc:sldMkLst>
        <pc:spChg chg="del">
          <ac:chgData name="Stewart Gale" userId="3647ddd2-6040-41ae-a96d-232c23482af8" providerId="ADAL" clId="{3E1E7643-B07C-4B53-A459-CE8BD1407230}" dt="2021-10-12T04:13:27.841" v="20" actId="478"/>
          <ac:spMkLst>
            <pc:docMk/>
            <pc:sldMk cId="1724307219" sldId="259"/>
            <ac:spMk id="4" creationId="{00000000-0000-0000-0000-000000000000}"/>
          </ac:spMkLst>
        </pc:spChg>
        <pc:spChg chg="mod">
          <ac:chgData name="Stewart Gale" userId="3647ddd2-6040-41ae-a96d-232c23482af8" providerId="ADAL" clId="{3E1E7643-B07C-4B53-A459-CE8BD1407230}" dt="2021-10-12T04:13:41.127" v="28" actId="1076"/>
          <ac:spMkLst>
            <pc:docMk/>
            <pc:sldMk cId="1724307219" sldId="259"/>
            <ac:spMk id="21" creationId="{00000000-0000-0000-0000-000000000000}"/>
          </ac:spMkLst>
        </pc:spChg>
        <pc:spChg chg="mod">
          <ac:chgData name="Stewart Gale" userId="3647ddd2-6040-41ae-a96d-232c23482af8" providerId="ADAL" clId="{3E1E7643-B07C-4B53-A459-CE8BD1407230}" dt="2021-10-12T04:14:01.417" v="33" actId="1076"/>
          <ac:spMkLst>
            <pc:docMk/>
            <pc:sldMk cId="1724307219" sldId="259"/>
            <ac:spMk id="24" creationId="{00000000-0000-0000-0000-000000000000}"/>
          </ac:spMkLst>
        </pc:spChg>
        <pc:picChg chg="mod">
          <ac:chgData name="Stewart Gale" userId="3647ddd2-6040-41ae-a96d-232c23482af8" providerId="ADAL" clId="{3E1E7643-B07C-4B53-A459-CE8BD1407230}" dt="2021-10-12T04:14:11.954" v="37" actId="1076"/>
          <ac:picMkLst>
            <pc:docMk/>
            <pc:sldMk cId="1724307219" sldId="259"/>
            <ac:picMk id="16" creationId="{00000000-0000-0000-0000-000000000000}"/>
          </ac:picMkLst>
        </pc:picChg>
        <pc:picChg chg="mod">
          <ac:chgData name="Stewart Gale" userId="3647ddd2-6040-41ae-a96d-232c23482af8" providerId="ADAL" clId="{3E1E7643-B07C-4B53-A459-CE8BD1407230}" dt="2021-10-12T04:14:07.264" v="36" actId="1076"/>
          <ac:picMkLst>
            <pc:docMk/>
            <pc:sldMk cId="1724307219" sldId="259"/>
            <ac:picMk id="25" creationId="{00000000-0000-0000-0000-000000000000}"/>
          </ac:picMkLst>
        </pc:picChg>
      </pc:sldChg>
      <pc:sldChg chg="modSp">
        <pc:chgData name="Stewart Gale" userId="3647ddd2-6040-41ae-a96d-232c23482af8" providerId="ADAL" clId="{3E1E7643-B07C-4B53-A459-CE8BD1407230}" dt="2021-10-12T06:58:52.405" v="45" actId="20577"/>
        <pc:sldMkLst>
          <pc:docMk/>
          <pc:sldMk cId="3638170614" sldId="266"/>
        </pc:sldMkLst>
        <pc:spChg chg="mod">
          <ac:chgData name="Stewart Gale" userId="3647ddd2-6040-41ae-a96d-232c23482af8" providerId="ADAL" clId="{3E1E7643-B07C-4B53-A459-CE8BD1407230}" dt="2021-10-12T06:58:52.405" v="45" actId="20577"/>
          <ac:spMkLst>
            <pc:docMk/>
            <pc:sldMk cId="3638170614" sldId="266"/>
            <ac:spMk id="16" creationId="{00000000-0000-0000-0000-000000000000}"/>
          </ac:spMkLst>
        </pc:spChg>
      </pc:sldChg>
      <pc:sldChg chg="modSp mod">
        <pc:chgData name="Stewart Gale" userId="3647ddd2-6040-41ae-a96d-232c23482af8" providerId="ADAL" clId="{3E1E7643-B07C-4B53-A459-CE8BD1407230}" dt="2021-10-12T07:08:27.663" v="52" actId="1076"/>
        <pc:sldMkLst>
          <pc:docMk/>
          <pc:sldMk cId="3310946806" sldId="267"/>
        </pc:sldMkLst>
        <pc:spChg chg="mod">
          <ac:chgData name="Stewart Gale" userId="3647ddd2-6040-41ae-a96d-232c23482af8" providerId="ADAL" clId="{3E1E7643-B07C-4B53-A459-CE8BD1407230}" dt="2021-10-12T07:08:10.624" v="46" actId="20577"/>
          <ac:spMkLst>
            <pc:docMk/>
            <pc:sldMk cId="3310946806" sldId="267"/>
            <ac:spMk id="2" creationId="{00000000-0000-0000-0000-000000000000}"/>
          </ac:spMkLst>
        </pc:spChg>
        <pc:spChg chg="mod">
          <ac:chgData name="Stewart Gale" userId="3647ddd2-6040-41ae-a96d-232c23482af8" providerId="ADAL" clId="{3E1E7643-B07C-4B53-A459-CE8BD1407230}" dt="2021-10-12T07:08:27.663" v="52" actId="1076"/>
          <ac:spMkLst>
            <pc:docMk/>
            <pc:sldMk cId="3310946806" sldId="267"/>
            <ac:spMk id="21" creationId="{00000000-0000-0000-0000-000000000000}"/>
          </ac:spMkLst>
        </pc:spChg>
      </pc:sldChg>
      <pc:sldChg chg="delSp modSp add mod ord">
        <pc:chgData name="Stewart Gale" userId="3647ddd2-6040-41ae-a96d-232c23482af8" providerId="ADAL" clId="{3E1E7643-B07C-4B53-A459-CE8BD1407230}" dt="2021-10-12T04:13:20.039" v="19" actId="1076"/>
        <pc:sldMkLst>
          <pc:docMk/>
          <pc:sldMk cId="772549984" sldId="269"/>
        </pc:sldMkLst>
        <pc:spChg chg="mod">
          <ac:chgData name="Stewart Gale" userId="3647ddd2-6040-41ae-a96d-232c23482af8" providerId="ADAL" clId="{3E1E7643-B07C-4B53-A459-CE8BD1407230}" dt="2021-10-12T04:13:20.039" v="19" actId="1076"/>
          <ac:spMkLst>
            <pc:docMk/>
            <pc:sldMk cId="772549984" sldId="269"/>
            <ac:spMk id="4" creationId="{00000000-0000-0000-0000-000000000000}"/>
          </ac:spMkLst>
        </pc:spChg>
        <pc:spChg chg="del">
          <ac:chgData name="Stewart Gale" userId="3647ddd2-6040-41ae-a96d-232c23482af8" providerId="ADAL" clId="{3E1E7643-B07C-4B53-A459-CE8BD1407230}" dt="2021-10-12T04:13:00.465" v="3" actId="478"/>
          <ac:spMkLst>
            <pc:docMk/>
            <pc:sldMk cId="772549984" sldId="269"/>
            <ac:spMk id="21" creationId="{00000000-0000-0000-0000-000000000000}"/>
          </ac:spMkLst>
        </pc:spChg>
        <pc:spChg chg="del">
          <ac:chgData name="Stewart Gale" userId="3647ddd2-6040-41ae-a96d-232c23482af8" providerId="ADAL" clId="{3E1E7643-B07C-4B53-A459-CE8BD1407230}" dt="2021-10-12T04:13:00.465" v="3" actId="478"/>
          <ac:spMkLst>
            <pc:docMk/>
            <pc:sldMk cId="772549984" sldId="269"/>
            <ac:spMk id="24" creationId="{00000000-0000-0000-0000-000000000000}"/>
          </ac:spMkLst>
        </pc:spChg>
        <pc:picChg chg="del">
          <ac:chgData name="Stewart Gale" userId="3647ddd2-6040-41ae-a96d-232c23482af8" providerId="ADAL" clId="{3E1E7643-B07C-4B53-A459-CE8BD1407230}" dt="2021-10-12T04:13:00.465" v="3" actId="478"/>
          <ac:picMkLst>
            <pc:docMk/>
            <pc:sldMk cId="772549984" sldId="269"/>
            <ac:picMk id="16" creationId="{00000000-0000-0000-0000-000000000000}"/>
          </ac:picMkLst>
        </pc:picChg>
        <pc:picChg chg="del">
          <ac:chgData name="Stewart Gale" userId="3647ddd2-6040-41ae-a96d-232c23482af8" providerId="ADAL" clId="{3E1E7643-B07C-4B53-A459-CE8BD1407230}" dt="2021-10-12T04:13:00.465" v="3" actId="478"/>
          <ac:picMkLst>
            <pc:docMk/>
            <pc:sldMk cId="772549984" sldId="269"/>
            <ac:picMk id="2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99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324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17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946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24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366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13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000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930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639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505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D80E2-C619-4C23-855D-7005A9C20BBF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532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0312" y="1409271"/>
            <a:ext cx="10534997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LO: Surface </a:t>
            </a:r>
            <a:r>
              <a:rPr lang="en-US" sz="115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Ar</a:t>
            </a:r>
            <a:r>
              <a:rPr lang="en-US" sz="11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ea </a:t>
            </a:r>
          </a:p>
          <a:p>
            <a:pPr algn="ctr"/>
            <a:r>
              <a:rPr lang="en-US" sz="11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a Cylinder</a:t>
            </a:r>
            <a:r>
              <a:rPr lang="en-US" sz="11500" dirty="0"/>
              <a:t> </a:t>
            </a:r>
            <a:endParaRPr lang="en-GB" sz="11500" dirty="0"/>
          </a:p>
        </p:txBody>
      </p:sp>
    </p:spTree>
    <p:extLst>
      <p:ext uri="{BB962C8B-B14F-4D97-AF65-F5344CB8AC3E}">
        <p14:creationId xmlns:p14="http://schemas.microsoft.com/office/powerpoint/2010/main" val="772549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1921107" y="2530348"/>
            <a:ext cx="3514382" cy="3580482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981700" y="4268259"/>
            <a:ext cx="3453789" cy="190042"/>
          </a:xfrm>
          <a:prstGeom prst="straightConnector1">
            <a:avLst/>
          </a:prstGeom>
          <a:ln w="57150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099913" y="3701333"/>
            <a:ext cx="1388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10 cm</a:t>
            </a:r>
          </a:p>
        </p:txBody>
      </p:sp>
      <p:sp>
        <p:nvSpPr>
          <p:cNvPr id="13" name="Oval 12"/>
          <p:cNvSpPr/>
          <p:nvPr/>
        </p:nvSpPr>
        <p:spPr>
          <a:xfrm>
            <a:off x="3689315" y="4309571"/>
            <a:ext cx="104661" cy="1377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557251" y="200889"/>
            <a:ext cx="93002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What is the area  of the circle?</a:t>
            </a:r>
          </a:p>
          <a:p>
            <a:pPr algn="ctr"/>
            <a:r>
              <a:rPr lang="en-GB" sz="5400" dirty="0"/>
              <a:t>Give you answer in terms of </a:t>
            </a:r>
            <a:r>
              <a:rPr lang="el-GR" sz="5400" b="1" i="1" dirty="0">
                <a:solidFill>
                  <a:srgbClr val="0000FF"/>
                </a:solidFill>
                <a:latin typeface="Times New Roman" panose="02020603050405020304" pitchFamily="18" charset="0"/>
              </a:rPr>
              <a:t>π</a:t>
            </a:r>
            <a:endParaRPr lang="en-GB" sz="5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3316" y="2698598"/>
            <a:ext cx="29355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Area </a:t>
            </a:r>
          </a:p>
          <a:p>
            <a:r>
              <a:rPr lang="en-GB" sz="6600" dirty="0"/>
              <a:t>=</a:t>
            </a:r>
            <a:r>
              <a:rPr lang="el-GR" sz="66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l-GR" sz="6600" dirty="0">
                <a:latin typeface="Times New Roman" panose="02020603050405020304" pitchFamily="18" charset="0"/>
              </a:rPr>
              <a:t>π</a:t>
            </a:r>
            <a:r>
              <a:rPr lang="en-GB" sz="6600" dirty="0">
                <a:latin typeface="Times New Roman" panose="02020603050405020304" pitchFamily="18" charset="0"/>
              </a:rPr>
              <a:t> </a:t>
            </a:r>
            <a:r>
              <a:rPr lang="en-GB" sz="6600" dirty="0"/>
              <a:t>x</a:t>
            </a:r>
            <a:r>
              <a:rPr lang="en-GB" sz="6600" dirty="0">
                <a:latin typeface="Times New Roman" panose="02020603050405020304" pitchFamily="18" charset="0"/>
              </a:rPr>
              <a:t> </a:t>
            </a:r>
            <a:r>
              <a:rPr lang="en-GB" sz="6600" dirty="0"/>
              <a:t>5</a:t>
            </a:r>
            <a:r>
              <a:rPr lang="en-GB" sz="6600" baseline="30000" dirty="0"/>
              <a:t>2</a:t>
            </a:r>
            <a:r>
              <a:rPr lang="en-GB" sz="6600" dirty="0">
                <a:latin typeface="Times New Roman" panose="02020603050405020304" pitchFamily="18" charset="0"/>
              </a:rPr>
              <a:t> </a:t>
            </a:r>
          </a:p>
          <a:p>
            <a:r>
              <a:rPr lang="en-GB" sz="6600" dirty="0"/>
              <a:t>=</a:t>
            </a:r>
            <a:r>
              <a:rPr lang="en-GB" sz="6600" dirty="0">
                <a:latin typeface="Times New Roman" panose="02020603050405020304" pitchFamily="18" charset="0"/>
              </a:rPr>
              <a:t> </a:t>
            </a:r>
            <a:r>
              <a:rPr lang="en-GB" sz="6600" b="1" dirty="0">
                <a:solidFill>
                  <a:srgbClr val="0000FF"/>
                </a:solidFill>
              </a:rPr>
              <a:t>25</a:t>
            </a:r>
            <a:r>
              <a:rPr lang="el-GR" sz="6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π</a:t>
            </a:r>
            <a:r>
              <a:rPr lang="en-GB" sz="6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026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333908" y="2528550"/>
            <a:ext cx="3514382" cy="3580482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02103" y="234715"/>
            <a:ext cx="113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What is the circumference of the circle?</a:t>
            </a:r>
          </a:p>
          <a:p>
            <a:pPr algn="ctr"/>
            <a:r>
              <a:rPr lang="en-GB" sz="4800" dirty="0"/>
              <a:t>Give you answer in terms of </a:t>
            </a:r>
            <a:r>
              <a:rPr lang="el-GR" sz="4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π</a:t>
            </a:r>
            <a:endParaRPr lang="en-GB" sz="4800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091099" y="4266460"/>
            <a:ext cx="1757191" cy="10466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275631" y="3724790"/>
            <a:ext cx="1388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6 cm</a:t>
            </a:r>
          </a:p>
        </p:txBody>
      </p:sp>
      <p:sp>
        <p:nvSpPr>
          <p:cNvPr id="9" name="Oval 8"/>
          <p:cNvSpPr/>
          <p:nvPr/>
        </p:nvSpPr>
        <p:spPr>
          <a:xfrm>
            <a:off x="3069065" y="4318790"/>
            <a:ext cx="104661" cy="1377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5597604" y="2528550"/>
            <a:ext cx="56443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/>
              <a:t>Circumference </a:t>
            </a:r>
          </a:p>
          <a:p>
            <a:r>
              <a:rPr lang="en-GB" sz="7200" dirty="0"/>
              <a:t>=</a:t>
            </a:r>
            <a:r>
              <a:rPr lang="el-GR" sz="7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l-GR" sz="7200" dirty="0">
                <a:latin typeface="Times New Roman" panose="02020603050405020304" pitchFamily="18" charset="0"/>
              </a:rPr>
              <a:t>π</a:t>
            </a:r>
            <a:r>
              <a:rPr lang="en-GB" sz="7200" dirty="0">
                <a:latin typeface="Times New Roman" panose="02020603050405020304" pitchFamily="18" charset="0"/>
              </a:rPr>
              <a:t> </a:t>
            </a:r>
            <a:r>
              <a:rPr lang="en-GB" sz="7200" dirty="0"/>
              <a:t>x</a:t>
            </a:r>
            <a:r>
              <a:rPr lang="en-GB" sz="7200" dirty="0">
                <a:latin typeface="Times New Roman" panose="02020603050405020304" pitchFamily="18" charset="0"/>
              </a:rPr>
              <a:t> 12</a:t>
            </a:r>
          </a:p>
          <a:p>
            <a:r>
              <a:rPr lang="en-GB" sz="7200" dirty="0"/>
              <a:t>=</a:t>
            </a:r>
            <a:r>
              <a:rPr lang="en-GB" sz="7200" dirty="0">
                <a:latin typeface="Times New Roman" panose="02020603050405020304" pitchFamily="18" charset="0"/>
              </a:rPr>
              <a:t> </a:t>
            </a:r>
            <a:r>
              <a:rPr lang="en-GB" sz="7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12</a:t>
            </a:r>
            <a:r>
              <a:rPr lang="el-GR" sz="7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π</a:t>
            </a:r>
            <a:r>
              <a:rPr lang="en-GB" sz="7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817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r="26704" b="11868"/>
          <a:stretch/>
        </p:blipFill>
        <p:spPr>
          <a:xfrm>
            <a:off x="4095122" y="2195310"/>
            <a:ext cx="4001755" cy="414453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430581" y="180108"/>
            <a:ext cx="91099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You have been given the job to </a:t>
            </a:r>
          </a:p>
          <a:p>
            <a:pPr algn="ctr"/>
            <a:r>
              <a:rPr lang="en-GB" sz="5400" dirty="0"/>
              <a:t>paint the following cylinder.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03376" y="5108232"/>
            <a:ext cx="44057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4800" dirty="0">
                <a:solidFill>
                  <a:prstClr val="black"/>
                </a:solidFill>
              </a:rPr>
              <a:t>How much paint do you need?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707" y="2637905"/>
            <a:ext cx="2654925" cy="265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307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338875" y="2222250"/>
            <a:ext cx="3872428" cy="3396351"/>
            <a:chOff x="0" y="0"/>
            <a:chExt cx="1344" cy="1162"/>
          </a:xfrm>
        </p:grpSpPr>
        <p:sp>
          <p:nvSpPr>
            <p:cNvPr id="5" name="Text Box 21"/>
            <p:cNvSpPr txBox="1">
              <a:spLocks noChangeArrowheads="1"/>
            </p:cNvSpPr>
            <p:nvPr/>
          </p:nvSpPr>
          <p:spPr bwMode="auto">
            <a:xfrm>
              <a:off x="48" y="912"/>
              <a:ext cx="6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000"/>
                <a:t>6cm</a:t>
              </a:r>
            </a:p>
          </p:txBody>
        </p:sp>
        <p:sp>
          <p:nvSpPr>
            <p:cNvPr id="6" name="AutoShape 51"/>
            <p:cNvSpPr>
              <a:spLocks noChangeArrowheads="1"/>
            </p:cNvSpPr>
            <p:nvPr/>
          </p:nvSpPr>
          <p:spPr bwMode="auto">
            <a:xfrm>
              <a:off x="0" y="0"/>
              <a:ext cx="720" cy="864"/>
            </a:xfrm>
            <a:prstGeom prst="can">
              <a:avLst>
                <a:gd name="adj" fmla="val 30000"/>
              </a:avLst>
            </a:prstGeom>
            <a:solidFill>
              <a:srgbClr val="00CC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7" name="Text Box 53"/>
            <p:cNvSpPr txBox="1">
              <a:spLocks noChangeArrowheads="1"/>
            </p:cNvSpPr>
            <p:nvPr/>
          </p:nvSpPr>
          <p:spPr bwMode="auto">
            <a:xfrm>
              <a:off x="768" y="326"/>
              <a:ext cx="5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/>
                <a:t>5cm</a:t>
              </a: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0" y="0"/>
              <a:ext cx="720" cy="240"/>
            </a:xfrm>
            <a:prstGeom prst="ellipse">
              <a:avLst/>
            </a:prstGeom>
            <a:solidFill>
              <a:srgbClr val="DE53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9" name="Line 59"/>
            <p:cNvSpPr>
              <a:spLocks noChangeShapeType="1"/>
            </p:cNvSpPr>
            <p:nvPr/>
          </p:nvSpPr>
          <p:spPr bwMode="auto">
            <a:xfrm flipV="1">
              <a:off x="0" y="922"/>
              <a:ext cx="72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" name="Line 61"/>
            <p:cNvSpPr>
              <a:spLocks noChangeShapeType="1"/>
            </p:cNvSpPr>
            <p:nvPr/>
          </p:nvSpPr>
          <p:spPr bwMode="auto">
            <a:xfrm>
              <a:off x="768" y="96"/>
              <a:ext cx="0" cy="7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60296" y="656198"/>
            <a:ext cx="5711655" cy="5744602"/>
            <a:chOff x="0" y="0"/>
            <a:chExt cx="4800600" cy="4038600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524000" y="0"/>
              <a:ext cx="1447800" cy="1219200"/>
            </a:xfrm>
            <a:prstGeom prst="ellipse">
              <a:avLst/>
            </a:prstGeom>
            <a:solidFill>
              <a:srgbClr val="DE53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1600200" y="2819400"/>
              <a:ext cx="1447800" cy="1219200"/>
            </a:xfrm>
            <a:prstGeom prst="ellipse">
              <a:avLst/>
            </a:prstGeom>
            <a:solidFill>
              <a:srgbClr val="DE53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0" y="1219200"/>
              <a:ext cx="4800600" cy="1600200"/>
            </a:xfrm>
            <a:prstGeom prst="rect">
              <a:avLst/>
            </a:prstGeom>
            <a:solidFill>
              <a:srgbClr val="00CC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74430" y="354522"/>
            <a:ext cx="63677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What 2D shapes make up </a:t>
            </a:r>
          </a:p>
          <a:p>
            <a:pPr algn="ctr"/>
            <a:r>
              <a:rPr lang="en-GB" sz="4400" dirty="0"/>
              <a:t>a net of cylinder?</a:t>
            </a:r>
          </a:p>
        </p:txBody>
      </p:sp>
      <p:cxnSp>
        <p:nvCxnSpPr>
          <p:cNvPr id="3" name="Straight Arrow Connector 2"/>
          <p:cNvCxnSpPr>
            <a:stCxn id="12" idx="2"/>
            <a:endCxn id="12" idx="6"/>
          </p:cNvCxnSpPr>
          <p:nvPr/>
        </p:nvCxnSpPr>
        <p:spPr>
          <a:xfrm>
            <a:off x="7173520" y="1523308"/>
            <a:ext cx="1722563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706605" y="1126237"/>
            <a:ext cx="76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6cm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264181" y="5550389"/>
            <a:ext cx="1722563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797266" y="5153318"/>
            <a:ext cx="76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6cm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1243501" y="2402495"/>
            <a:ext cx="1046" cy="227592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243501" y="3324237"/>
            <a:ext cx="76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5cm</a:t>
            </a:r>
          </a:p>
        </p:txBody>
      </p:sp>
    </p:spTree>
    <p:extLst>
      <p:ext uri="{BB962C8B-B14F-4D97-AF65-F5344CB8AC3E}">
        <p14:creationId xmlns:p14="http://schemas.microsoft.com/office/powerpoint/2010/main" val="378072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7099945" y="2274261"/>
            <a:ext cx="1722563" cy="1734219"/>
          </a:xfrm>
          <a:prstGeom prst="ellipse">
            <a:avLst/>
          </a:prstGeom>
          <a:solidFill>
            <a:srgbClr val="CC00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099945" y="3143995"/>
            <a:ext cx="1722563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633030" y="2746924"/>
            <a:ext cx="76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6cm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27768" y="1047539"/>
            <a:ext cx="4963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Area of the Circles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51677" y="2254154"/>
            <a:ext cx="23576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= </a:t>
            </a:r>
            <a:r>
              <a:rPr lang="el-GR" sz="5400" dirty="0">
                <a:solidFill>
                  <a:srgbClr val="000000"/>
                </a:solidFill>
                <a:latin typeface="Calibri" panose="020F0502020204030204" pitchFamily="34" charset="0"/>
              </a:rPr>
              <a:t>π</a:t>
            </a:r>
            <a:r>
              <a:rPr lang="en-GB" sz="5400" dirty="0">
                <a:solidFill>
                  <a:srgbClr val="000000"/>
                </a:solidFill>
                <a:latin typeface="Calibri" panose="020F0502020204030204" pitchFamily="34" charset="0"/>
              </a:rPr>
              <a:t> x 3</a:t>
            </a:r>
            <a:r>
              <a:rPr lang="en-GB" sz="54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en-GB" sz="5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en-GB" sz="5400" dirty="0">
                <a:solidFill>
                  <a:srgbClr val="000000"/>
                </a:solidFill>
                <a:latin typeface="Calibri" panose="020F0502020204030204" pitchFamily="34" charset="0"/>
              </a:rPr>
              <a:t>= 9</a:t>
            </a:r>
            <a:r>
              <a:rPr lang="el-GR" sz="5400" dirty="0">
                <a:solidFill>
                  <a:srgbClr val="000000"/>
                </a:solidFill>
                <a:latin typeface="Calibri" panose="020F0502020204030204" pitchFamily="34" charset="0"/>
              </a:rPr>
              <a:t>π</a:t>
            </a:r>
            <a:endParaRPr lang="en-GB" sz="5400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37813" y="4557183"/>
            <a:ext cx="47437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rgbClr val="000000"/>
                </a:solidFill>
                <a:latin typeface="Calibri" panose="020F0502020204030204" pitchFamily="34" charset="0"/>
              </a:rPr>
              <a:t>2 x 9</a:t>
            </a:r>
            <a:r>
              <a:rPr lang="el-GR" sz="6000" dirty="0">
                <a:solidFill>
                  <a:srgbClr val="000000"/>
                </a:solidFill>
                <a:latin typeface="Calibri" panose="020F0502020204030204" pitchFamily="34" charset="0"/>
              </a:rPr>
              <a:t>π</a:t>
            </a:r>
            <a:r>
              <a:rPr lang="en-GB" sz="6000" dirty="0">
                <a:solidFill>
                  <a:srgbClr val="000000"/>
                </a:solidFill>
                <a:latin typeface="Calibri" panose="020F0502020204030204" pitchFamily="34" charset="0"/>
              </a:rPr>
              <a:t> = </a:t>
            </a:r>
            <a:r>
              <a:rPr lang="en-GB" sz="6000" b="1" dirty="0">
                <a:solidFill>
                  <a:srgbClr val="CC00FF"/>
                </a:solidFill>
                <a:latin typeface="Calibri" panose="020F0502020204030204" pitchFamily="34" charset="0"/>
              </a:rPr>
              <a:t>18</a:t>
            </a:r>
            <a:r>
              <a:rPr lang="el-GR" sz="6000" b="1" dirty="0">
                <a:solidFill>
                  <a:srgbClr val="CC00FF"/>
                </a:solidFill>
                <a:latin typeface="Calibri" panose="020F0502020204030204" pitchFamily="34" charset="0"/>
              </a:rPr>
              <a:t>π</a:t>
            </a:r>
            <a:endParaRPr lang="en-GB" sz="6000" b="1" baseline="30000" dirty="0">
              <a:solidFill>
                <a:srgbClr val="CC00FF"/>
              </a:solidFill>
              <a:latin typeface="Calibri" panose="020F0502020204030204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/>
          <a:srcRect r="2710"/>
          <a:stretch/>
        </p:blipFill>
        <p:spPr>
          <a:xfrm>
            <a:off x="209240" y="820186"/>
            <a:ext cx="6518528" cy="577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55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7376774" y="1687499"/>
            <a:ext cx="38441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/>
              <a:t>Area of the </a:t>
            </a:r>
          </a:p>
          <a:p>
            <a:pPr algn="ctr"/>
            <a:r>
              <a:rPr lang="en-GB" sz="6000" b="1" dirty="0"/>
              <a:t>Rectangle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69061" y="3860599"/>
            <a:ext cx="44695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5 x </a:t>
            </a:r>
            <a:r>
              <a:rPr lang="en-GB" sz="6000" dirty="0">
                <a:solidFill>
                  <a:srgbClr val="FF0000"/>
                </a:solidFill>
              </a:rPr>
              <a:t>6</a:t>
            </a:r>
            <a:r>
              <a:rPr lang="el-GR" sz="6000" dirty="0">
                <a:solidFill>
                  <a:srgbClr val="FF0000"/>
                </a:solidFill>
                <a:latin typeface="Calibri" panose="020F0502020204030204" pitchFamily="34" charset="0"/>
              </a:rPr>
              <a:t>π </a:t>
            </a:r>
            <a:r>
              <a:rPr lang="en-GB" sz="6000" dirty="0"/>
              <a:t>= </a:t>
            </a:r>
            <a:r>
              <a:rPr lang="en-GB" sz="6000" b="1" dirty="0">
                <a:solidFill>
                  <a:srgbClr val="33CC33"/>
                </a:solidFill>
              </a:rPr>
              <a:t>30</a:t>
            </a:r>
            <a:r>
              <a:rPr lang="el-GR" sz="6000" b="1" dirty="0">
                <a:solidFill>
                  <a:srgbClr val="33CC33"/>
                </a:solidFill>
                <a:latin typeface="Calibri" panose="020F0502020204030204" pitchFamily="34" charset="0"/>
              </a:rPr>
              <a:t>π</a:t>
            </a:r>
            <a:endParaRPr lang="en-GB" sz="6000" b="1" dirty="0">
              <a:solidFill>
                <a:srgbClr val="33CC33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r="13448"/>
          <a:stretch/>
        </p:blipFill>
        <p:spPr>
          <a:xfrm>
            <a:off x="795833" y="625239"/>
            <a:ext cx="5799051" cy="5779509"/>
          </a:xfrm>
          <a:prstGeom prst="rect">
            <a:avLst/>
          </a:prstGeom>
        </p:spPr>
      </p:pic>
      <p:cxnSp>
        <p:nvCxnSpPr>
          <p:cNvPr id="44" name="Straight Arrow Connector 43"/>
          <p:cNvCxnSpPr/>
          <p:nvPr/>
        </p:nvCxnSpPr>
        <p:spPr>
          <a:xfrm>
            <a:off x="795833" y="2460924"/>
            <a:ext cx="5711655" cy="0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Arc 44"/>
          <p:cNvSpPr/>
          <p:nvPr/>
        </p:nvSpPr>
        <p:spPr>
          <a:xfrm>
            <a:off x="2505956" y="532863"/>
            <a:ext cx="1916325" cy="1928061"/>
          </a:xfrm>
          <a:prstGeom prst="arc">
            <a:avLst>
              <a:gd name="adj1" fmla="val 16339657"/>
              <a:gd name="adj2" fmla="val 16123396"/>
            </a:avLst>
          </a:prstGeom>
          <a:noFill/>
          <a:ln w="571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1746046" y="2460924"/>
            <a:ext cx="3612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Circumference = 6</a:t>
            </a:r>
            <a:r>
              <a:rPr lang="el-GR" sz="3200" dirty="0">
                <a:solidFill>
                  <a:srgbClr val="FF0000"/>
                </a:solidFill>
                <a:latin typeface="Calibri" panose="020F0502020204030204" pitchFamily="34" charset="0"/>
              </a:rPr>
              <a:t>π</a:t>
            </a:r>
            <a:endParaRPr lang="en-GB" sz="3200" dirty="0">
              <a:solidFill>
                <a:srgbClr val="FF000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96450" y="2347077"/>
            <a:ext cx="1046" cy="227592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77091" y="3284160"/>
            <a:ext cx="419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4062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5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47032" y="2023947"/>
            <a:ext cx="3872428" cy="3396351"/>
            <a:chOff x="0" y="0"/>
            <a:chExt cx="1344" cy="1162"/>
          </a:xfrm>
        </p:grpSpPr>
        <p:sp>
          <p:nvSpPr>
            <p:cNvPr id="6" name="Text Box 21"/>
            <p:cNvSpPr txBox="1">
              <a:spLocks noChangeArrowheads="1"/>
            </p:cNvSpPr>
            <p:nvPr/>
          </p:nvSpPr>
          <p:spPr bwMode="auto">
            <a:xfrm>
              <a:off x="48" y="912"/>
              <a:ext cx="6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000"/>
                <a:t>6cm</a:t>
              </a:r>
            </a:p>
          </p:txBody>
        </p:sp>
        <p:sp>
          <p:nvSpPr>
            <p:cNvPr id="7" name="AutoShape 51"/>
            <p:cNvSpPr>
              <a:spLocks noChangeArrowheads="1"/>
            </p:cNvSpPr>
            <p:nvPr/>
          </p:nvSpPr>
          <p:spPr bwMode="auto">
            <a:xfrm>
              <a:off x="0" y="0"/>
              <a:ext cx="720" cy="864"/>
            </a:xfrm>
            <a:prstGeom prst="can">
              <a:avLst>
                <a:gd name="adj" fmla="val 30000"/>
              </a:avLst>
            </a:prstGeom>
            <a:solidFill>
              <a:srgbClr val="00CC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8" name="Text Box 53"/>
            <p:cNvSpPr txBox="1">
              <a:spLocks noChangeArrowheads="1"/>
            </p:cNvSpPr>
            <p:nvPr/>
          </p:nvSpPr>
          <p:spPr bwMode="auto">
            <a:xfrm>
              <a:off x="768" y="326"/>
              <a:ext cx="5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 dirty="0"/>
                <a:t>5cm</a:t>
              </a: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0" y="0"/>
              <a:ext cx="720" cy="240"/>
            </a:xfrm>
            <a:prstGeom prst="ellipse">
              <a:avLst/>
            </a:prstGeom>
            <a:solidFill>
              <a:srgbClr val="DE53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" name="Line 59"/>
            <p:cNvSpPr>
              <a:spLocks noChangeShapeType="1"/>
            </p:cNvSpPr>
            <p:nvPr/>
          </p:nvSpPr>
          <p:spPr bwMode="auto">
            <a:xfrm flipV="1">
              <a:off x="0" y="922"/>
              <a:ext cx="72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1" name="Line 61"/>
            <p:cNvSpPr>
              <a:spLocks noChangeShapeType="1"/>
            </p:cNvSpPr>
            <p:nvPr/>
          </p:nvSpPr>
          <p:spPr bwMode="auto">
            <a:xfrm>
              <a:off x="768" y="96"/>
              <a:ext cx="0" cy="7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303432" y="980427"/>
            <a:ext cx="5882132" cy="5570001"/>
            <a:chOff x="0" y="0"/>
            <a:chExt cx="4800600" cy="4038600"/>
          </a:xfrm>
        </p:grpSpPr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1524000" y="0"/>
              <a:ext cx="1447800" cy="1219200"/>
            </a:xfrm>
            <a:prstGeom prst="ellipse">
              <a:avLst/>
            </a:prstGeom>
            <a:solidFill>
              <a:srgbClr val="DE53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1600200" y="2819400"/>
              <a:ext cx="1447800" cy="1219200"/>
            </a:xfrm>
            <a:prstGeom prst="ellipse">
              <a:avLst/>
            </a:prstGeom>
            <a:solidFill>
              <a:srgbClr val="DE53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0" y="1219200"/>
              <a:ext cx="4800600" cy="1600200"/>
            </a:xfrm>
            <a:prstGeom prst="rect">
              <a:avLst/>
            </a:prstGeom>
            <a:solidFill>
              <a:srgbClr val="00CC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47032" y="190328"/>
            <a:ext cx="11573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Total Surface Area of the Cylinder. Give answer in terms of </a:t>
            </a:r>
            <a:r>
              <a:rPr lang="el-GR" sz="3600" b="1" i="1" dirty="0">
                <a:latin typeface="Times New Roman" panose="02020603050405020304" pitchFamily="18" charset="0"/>
              </a:rPr>
              <a:t>π</a:t>
            </a:r>
            <a:endParaRPr lang="en-GB" sz="3600" dirty="0"/>
          </a:p>
        </p:txBody>
      </p:sp>
      <p:sp>
        <p:nvSpPr>
          <p:cNvPr id="16" name="Rectangle 15"/>
          <p:cNvSpPr/>
          <p:nvPr/>
        </p:nvSpPr>
        <p:spPr>
          <a:xfrm>
            <a:off x="5534282" y="1255425"/>
            <a:ext cx="10469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1" dirty="0">
                <a:solidFill>
                  <a:srgbClr val="000000"/>
                </a:solidFill>
                <a:latin typeface="Calibri" panose="020F0502020204030204" pitchFamily="34" charset="0"/>
              </a:rPr>
              <a:t>9</a:t>
            </a:r>
            <a:r>
              <a:rPr lang="el-GR" sz="6000" b="1" i="1" dirty="0">
                <a:latin typeface="Times New Roman" panose="02020603050405020304" pitchFamily="18" charset="0"/>
              </a:rPr>
              <a:t>π</a:t>
            </a:r>
            <a:endParaRPr lang="en-GB" sz="6000" b="1" dirty="0"/>
          </a:p>
        </p:txBody>
      </p:sp>
      <p:sp>
        <p:nvSpPr>
          <p:cNvPr id="27" name="Rectangle 26"/>
          <p:cNvSpPr/>
          <p:nvPr/>
        </p:nvSpPr>
        <p:spPr>
          <a:xfrm>
            <a:off x="5375854" y="3245843"/>
            <a:ext cx="16622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solidFill>
                  <a:prstClr val="black"/>
                </a:solidFill>
              </a:rPr>
              <a:t>30</a:t>
            </a:r>
            <a:r>
              <a:rPr lang="el-GR" sz="5400" b="1" dirty="0">
                <a:solidFill>
                  <a:prstClr val="black"/>
                </a:solidFill>
                <a:latin typeface="Calibri" panose="020F0502020204030204" pitchFamily="34" charset="0"/>
              </a:rPr>
              <a:t>π</a:t>
            </a:r>
            <a:endParaRPr lang="en-GB" sz="6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508552" y="5231340"/>
            <a:ext cx="43343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Total Surface Area </a:t>
            </a:r>
          </a:p>
          <a:p>
            <a:r>
              <a:rPr lang="en-GB" sz="4400" dirty="0"/>
              <a:t>= </a:t>
            </a:r>
            <a:r>
              <a:rPr lang="en-GB" sz="4400" b="1" dirty="0"/>
              <a:t>48</a:t>
            </a:r>
            <a:r>
              <a:rPr lang="el-GR" sz="4400" b="1" i="1" dirty="0">
                <a:latin typeface="Times New Roman" panose="02020603050405020304" pitchFamily="18" charset="0"/>
              </a:rPr>
              <a:t>π</a:t>
            </a:r>
            <a:endParaRPr lang="en-GB" sz="4400" b="1" dirty="0"/>
          </a:p>
        </p:txBody>
      </p:sp>
      <p:sp>
        <p:nvSpPr>
          <p:cNvPr id="18" name="Rectangle 17"/>
          <p:cNvSpPr/>
          <p:nvPr/>
        </p:nvSpPr>
        <p:spPr>
          <a:xfrm>
            <a:off x="5610260" y="5201841"/>
            <a:ext cx="10469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1" dirty="0">
                <a:solidFill>
                  <a:srgbClr val="000000"/>
                </a:solidFill>
                <a:latin typeface="Calibri" panose="020F0502020204030204" pitchFamily="34" charset="0"/>
              </a:rPr>
              <a:t>9</a:t>
            </a:r>
            <a:r>
              <a:rPr lang="el-GR" sz="6000" b="1" i="1" dirty="0">
                <a:latin typeface="Times New Roman" panose="02020603050405020304" pitchFamily="18" charset="0"/>
              </a:rPr>
              <a:t>π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val="197880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7" grpId="0"/>
      <p:bldP spid="21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47032" y="2023947"/>
            <a:ext cx="2881271" cy="3066069"/>
            <a:chOff x="0" y="0"/>
            <a:chExt cx="1000" cy="1049"/>
          </a:xfrm>
        </p:grpSpPr>
        <p:sp>
          <p:nvSpPr>
            <p:cNvPr id="6" name="Text Box 21"/>
            <p:cNvSpPr txBox="1">
              <a:spLocks noChangeArrowheads="1"/>
            </p:cNvSpPr>
            <p:nvPr/>
          </p:nvSpPr>
          <p:spPr bwMode="auto">
            <a:xfrm>
              <a:off x="48" y="912"/>
              <a:ext cx="624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000" dirty="0"/>
                <a:t>10cm</a:t>
              </a:r>
            </a:p>
          </p:txBody>
        </p:sp>
        <p:sp>
          <p:nvSpPr>
            <p:cNvPr id="7" name="AutoShape 51"/>
            <p:cNvSpPr>
              <a:spLocks noChangeArrowheads="1"/>
            </p:cNvSpPr>
            <p:nvPr/>
          </p:nvSpPr>
          <p:spPr bwMode="auto">
            <a:xfrm>
              <a:off x="0" y="0"/>
              <a:ext cx="720" cy="864"/>
            </a:xfrm>
            <a:prstGeom prst="can">
              <a:avLst>
                <a:gd name="adj" fmla="val 30000"/>
              </a:avLst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8" name="Text Box 53"/>
            <p:cNvSpPr txBox="1">
              <a:spLocks noChangeArrowheads="1"/>
            </p:cNvSpPr>
            <p:nvPr/>
          </p:nvSpPr>
          <p:spPr bwMode="auto">
            <a:xfrm>
              <a:off x="768" y="326"/>
              <a:ext cx="232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 dirty="0"/>
                <a:t>8cm</a:t>
              </a: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0" y="0"/>
              <a:ext cx="720" cy="240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" name="Line 59"/>
            <p:cNvSpPr>
              <a:spLocks noChangeShapeType="1"/>
            </p:cNvSpPr>
            <p:nvPr/>
          </p:nvSpPr>
          <p:spPr bwMode="auto">
            <a:xfrm flipV="1">
              <a:off x="0" y="922"/>
              <a:ext cx="72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1" name="Line 61"/>
            <p:cNvSpPr>
              <a:spLocks noChangeShapeType="1"/>
            </p:cNvSpPr>
            <p:nvPr/>
          </p:nvSpPr>
          <p:spPr bwMode="auto">
            <a:xfrm>
              <a:off x="768" y="96"/>
              <a:ext cx="0" cy="7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303432" y="980427"/>
            <a:ext cx="5882132" cy="5570001"/>
            <a:chOff x="0" y="0"/>
            <a:chExt cx="4800600" cy="4038600"/>
          </a:xfrm>
        </p:grpSpPr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1524000" y="0"/>
              <a:ext cx="1447800" cy="1219200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1600200" y="2819400"/>
              <a:ext cx="1447800" cy="1219200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0" y="1219200"/>
              <a:ext cx="4800600" cy="1600200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47032" y="190328"/>
            <a:ext cx="11573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Total Surface Area of the Cylinder. Give answer in terms of </a:t>
            </a:r>
            <a:r>
              <a:rPr lang="el-GR" sz="3600" b="1" i="1" dirty="0">
                <a:latin typeface="Times New Roman" panose="02020603050405020304" pitchFamily="18" charset="0"/>
              </a:rPr>
              <a:t>π</a:t>
            </a:r>
            <a:endParaRPr lang="en-GB" sz="3600" dirty="0"/>
          </a:p>
        </p:txBody>
      </p:sp>
      <p:sp>
        <p:nvSpPr>
          <p:cNvPr id="16" name="Rectangle 15"/>
          <p:cNvSpPr/>
          <p:nvPr/>
        </p:nvSpPr>
        <p:spPr>
          <a:xfrm>
            <a:off x="5305844" y="1313350"/>
            <a:ext cx="15038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1" dirty="0">
                <a:solidFill>
                  <a:srgbClr val="000000"/>
                </a:solidFill>
                <a:latin typeface="Calibri" panose="020F0502020204030204" pitchFamily="34" charset="0"/>
              </a:rPr>
              <a:t>25</a:t>
            </a:r>
            <a:r>
              <a:rPr lang="el-GR" sz="6000" b="1" i="1" dirty="0">
                <a:latin typeface="Times New Roman" panose="02020603050405020304" pitchFamily="18" charset="0"/>
              </a:rPr>
              <a:t>π</a:t>
            </a:r>
            <a:endParaRPr lang="en-GB" sz="6000" b="1" dirty="0"/>
          </a:p>
        </p:txBody>
      </p:sp>
      <p:sp>
        <p:nvSpPr>
          <p:cNvPr id="27" name="Rectangle 26"/>
          <p:cNvSpPr/>
          <p:nvPr/>
        </p:nvSpPr>
        <p:spPr>
          <a:xfrm>
            <a:off x="5375854" y="3245843"/>
            <a:ext cx="16622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solidFill>
                  <a:prstClr val="black"/>
                </a:solidFill>
              </a:rPr>
              <a:t>80</a:t>
            </a:r>
            <a:r>
              <a:rPr lang="el-GR" sz="5400" b="1" dirty="0">
                <a:solidFill>
                  <a:prstClr val="black"/>
                </a:solidFill>
                <a:latin typeface="Calibri" panose="020F0502020204030204" pitchFamily="34" charset="0"/>
              </a:rPr>
              <a:t>π</a:t>
            </a:r>
            <a:endParaRPr lang="en-GB" sz="6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491926" y="5161999"/>
            <a:ext cx="433431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Total Surface Area </a:t>
            </a:r>
          </a:p>
          <a:p>
            <a:r>
              <a:rPr lang="en-GB" sz="4800" dirty="0"/>
              <a:t>= </a:t>
            </a:r>
            <a:r>
              <a:rPr lang="en-GB" sz="4800" b="1" dirty="0"/>
              <a:t>130</a:t>
            </a:r>
            <a:r>
              <a:rPr lang="el-GR" sz="4800" b="1" i="1" dirty="0">
                <a:latin typeface="Times New Roman" panose="02020603050405020304" pitchFamily="18" charset="0"/>
              </a:rPr>
              <a:t>π</a:t>
            </a:r>
            <a:endParaRPr lang="en-GB" sz="4800" b="1" dirty="0"/>
          </a:p>
        </p:txBody>
      </p:sp>
      <p:sp>
        <p:nvSpPr>
          <p:cNvPr id="18" name="Rectangle 17"/>
          <p:cNvSpPr/>
          <p:nvPr/>
        </p:nvSpPr>
        <p:spPr>
          <a:xfrm>
            <a:off x="5419811" y="5201842"/>
            <a:ext cx="14278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1" dirty="0">
                <a:solidFill>
                  <a:srgbClr val="000000"/>
                </a:solidFill>
                <a:latin typeface="Calibri" panose="020F0502020204030204" pitchFamily="34" charset="0"/>
              </a:rPr>
              <a:t>25</a:t>
            </a:r>
            <a:r>
              <a:rPr lang="el-GR" sz="6000" b="1" i="1" dirty="0">
                <a:latin typeface="Times New Roman" panose="02020603050405020304" pitchFamily="18" charset="0"/>
              </a:rPr>
              <a:t>π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val="43153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7" grpId="0"/>
      <p:bldP spid="21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924574" y="1874318"/>
            <a:ext cx="2728563" cy="3294052"/>
            <a:chOff x="0" y="0"/>
            <a:chExt cx="947" cy="1127"/>
          </a:xfrm>
        </p:grpSpPr>
        <p:sp>
          <p:nvSpPr>
            <p:cNvPr id="11" name="Text Box 21"/>
            <p:cNvSpPr txBox="1">
              <a:spLocks noChangeArrowheads="1"/>
            </p:cNvSpPr>
            <p:nvPr/>
          </p:nvSpPr>
          <p:spPr bwMode="auto">
            <a:xfrm>
              <a:off x="326" y="864"/>
              <a:ext cx="417" cy="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4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16" name="AutoShape 51"/>
            <p:cNvSpPr>
              <a:spLocks noChangeArrowheads="1"/>
            </p:cNvSpPr>
            <p:nvPr/>
          </p:nvSpPr>
          <p:spPr bwMode="auto">
            <a:xfrm>
              <a:off x="0" y="0"/>
              <a:ext cx="720" cy="864"/>
            </a:xfrm>
            <a:prstGeom prst="can">
              <a:avLst>
                <a:gd name="adj" fmla="val 30000"/>
              </a:avLst>
            </a:prstGeom>
            <a:solidFill>
              <a:srgbClr val="00CC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" name="Text Box 53"/>
            <p:cNvSpPr txBox="1">
              <a:spLocks noChangeArrowheads="1"/>
            </p:cNvSpPr>
            <p:nvPr/>
          </p:nvSpPr>
          <p:spPr bwMode="auto">
            <a:xfrm>
              <a:off x="768" y="326"/>
              <a:ext cx="179" cy="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4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0" y="0"/>
              <a:ext cx="720" cy="240"/>
            </a:xfrm>
            <a:prstGeom prst="ellipse">
              <a:avLst/>
            </a:prstGeom>
            <a:solidFill>
              <a:srgbClr val="DE53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" name="Line 59"/>
            <p:cNvSpPr>
              <a:spLocks noChangeShapeType="1"/>
            </p:cNvSpPr>
            <p:nvPr/>
          </p:nvSpPr>
          <p:spPr bwMode="auto">
            <a:xfrm>
              <a:off x="289" y="912"/>
              <a:ext cx="45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" name="Line 61"/>
            <p:cNvSpPr>
              <a:spLocks noChangeShapeType="1"/>
            </p:cNvSpPr>
            <p:nvPr/>
          </p:nvSpPr>
          <p:spPr bwMode="auto">
            <a:xfrm>
              <a:off x="768" y="96"/>
              <a:ext cx="0" cy="7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615141" y="249321"/>
                <a:ext cx="10823171" cy="10365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dirty="0"/>
                  <a:t>Volume (Cylinder) = </a:t>
                </a:r>
                <a:r>
                  <a:rPr lang="el-GR" sz="6000" b="1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60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60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p>
                        <m:r>
                          <a:rPr lang="en-GB" sz="60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60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𝒉</m:t>
                    </m:r>
                  </m:oMath>
                </a14:m>
                <a:endParaRPr lang="en-GB" sz="6000" b="1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41" y="249321"/>
                <a:ext cx="10823171" cy="1036566"/>
              </a:xfrm>
              <a:prstGeom prst="rect">
                <a:avLst/>
              </a:prstGeom>
              <a:blipFill>
                <a:blip r:embed="rId2"/>
                <a:stretch>
                  <a:fillRect t="-15882" b="-394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213359" y="5469913"/>
                <a:ext cx="11626734" cy="942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5400" dirty="0"/>
                  <a:t>Surface Area (Cylinder) = </a:t>
                </a:r>
                <a:r>
                  <a:rPr lang="en-GB" sz="5400" b="1" dirty="0"/>
                  <a:t>2</a:t>
                </a:r>
                <a:r>
                  <a:rPr lang="el-GR" sz="5400" b="1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5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p>
                        <m:r>
                          <a:rPr lang="en-GB" sz="5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5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5400" b="1" dirty="0"/>
                  <a:t>+ 2</a:t>
                </a:r>
                <a:r>
                  <a:rPr lang="el-GR" sz="5400" b="1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π</a:t>
                </a:r>
                <a14:m>
                  <m:oMath xmlns:m="http://schemas.openxmlformats.org/officeDocument/2006/math">
                    <m:r>
                      <a:rPr lang="en-GB" sz="5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5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𝒉</m:t>
                    </m:r>
                  </m:oMath>
                </a14:m>
                <a:r>
                  <a:rPr lang="en-GB" sz="5400" b="1" dirty="0"/>
                  <a:t> </a:t>
                </a: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59" y="5469913"/>
                <a:ext cx="11626734" cy="942053"/>
              </a:xfrm>
              <a:prstGeom prst="rect">
                <a:avLst/>
              </a:prstGeom>
              <a:blipFill>
                <a:blip r:embed="rId3"/>
                <a:stretch>
                  <a:fillRect t="-15484" b="-387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0946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204</Words>
  <Application>Microsoft Office PowerPoint</Application>
  <PresentationFormat>Widescreen</PresentationFormat>
  <Paragraphs>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23</cp:revision>
  <dcterms:created xsi:type="dcterms:W3CDTF">2015-12-13T06:05:46Z</dcterms:created>
  <dcterms:modified xsi:type="dcterms:W3CDTF">2021-10-12T07:08:37Z</dcterms:modified>
</cp:coreProperties>
</file>