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72" r:id="rId2"/>
    <p:sldId id="261" r:id="rId3"/>
    <p:sldId id="301" r:id="rId4"/>
    <p:sldId id="256" r:id="rId5"/>
    <p:sldId id="302" r:id="rId6"/>
    <p:sldId id="258" r:id="rId7"/>
    <p:sldId id="303" r:id="rId8"/>
    <p:sldId id="264" r:id="rId9"/>
    <p:sldId id="304" r:id="rId10"/>
    <p:sldId id="262" r:id="rId11"/>
    <p:sldId id="305" r:id="rId12"/>
    <p:sldId id="266" r:id="rId13"/>
    <p:sldId id="306" r:id="rId14"/>
    <p:sldId id="270" r:id="rId15"/>
    <p:sldId id="307" r:id="rId16"/>
    <p:sldId id="268" r:id="rId17"/>
    <p:sldId id="308" r:id="rId18"/>
    <p:sldId id="273" r:id="rId19"/>
    <p:sldId id="309" r:id="rId20"/>
    <p:sldId id="275" r:id="rId21"/>
    <p:sldId id="310" r:id="rId22"/>
    <p:sldId id="277" r:id="rId23"/>
    <p:sldId id="311" r:id="rId24"/>
    <p:sldId id="281" r:id="rId25"/>
    <p:sldId id="312" r:id="rId26"/>
    <p:sldId id="283" r:id="rId27"/>
    <p:sldId id="298" r:id="rId28"/>
    <p:sldId id="285" r:id="rId29"/>
    <p:sldId id="299" r:id="rId30"/>
    <p:sldId id="27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AFA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7E50A3-A954-44FC-A8D5-0C898BAA3B35}" type="datetimeFigureOut">
              <a:rPr lang="en-GB" smtClean="0"/>
              <a:t>10/03/2026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A0533-35AC-4CC4-B4AC-E742C66315BB}" type="slidenum">
              <a:rPr lang="en-GB" smtClean="0"/>
              <a:t>‹#›</a:t>
            </a:fld>
            <a:endParaRPr lang="en-GB"/>
          </a:p>
        </p:txBody>
      </p:sp>
    </p:spTree>
    <p:extLst>
      <p:ext uri="{BB962C8B-B14F-4D97-AF65-F5344CB8AC3E}">
        <p14:creationId xmlns:p14="http://schemas.microsoft.com/office/powerpoint/2010/main" val="18571833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10/03/2026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8370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10/03/2026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401766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10/03/2026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95382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10/03/2026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61582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567241-9216-4993-A6C3-2C1D44028612}" type="datetimeFigureOut">
              <a:rPr lang="en-GB" smtClean="0"/>
              <a:t>10/03/2026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32109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567241-9216-4993-A6C3-2C1D44028612}" type="datetimeFigureOut">
              <a:rPr lang="en-GB" smtClean="0"/>
              <a:t>10/03/2026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78501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567241-9216-4993-A6C3-2C1D44028612}" type="datetimeFigureOut">
              <a:rPr lang="en-GB" smtClean="0"/>
              <a:t>10/03/2026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49161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567241-9216-4993-A6C3-2C1D44028612}" type="datetimeFigureOut">
              <a:rPr lang="en-GB" smtClean="0"/>
              <a:t>10/03/2026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82222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67241-9216-4993-A6C3-2C1D44028612}" type="datetimeFigureOut">
              <a:rPr lang="en-GB" smtClean="0"/>
              <a:t>10/03/2026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132423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567241-9216-4993-A6C3-2C1D44028612}" type="datetimeFigureOut">
              <a:rPr lang="en-GB" smtClean="0"/>
              <a:t>10/03/2026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60746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567241-9216-4993-A6C3-2C1D44028612}" type="datetimeFigureOut">
              <a:rPr lang="en-GB" smtClean="0"/>
              <a:t>10/03/2026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22929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67241-9216-4993-A6C3-2C1D44028612}" type="datetimeFigureOut">
              <a:rPr lang="en-GB" smtClean="0"/>
              <a:t>10/03/2026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97F04-1B70-470F-96E9-6FCAD09F910D}" type="slidenum">
              <a:rPr lang="en-GB" smtClean="0"/>
              <a:t>‹#›</a:t>
            </a:fld>
            <a:endParaRPr lang="en-GB"/>
          </a:p>
        </p:txBody>
      </p:sp>
    </p:spTree>
    <p:extLst>
      <p:ext uri="{BB962C8B-B14F-4D97-AF65-F5344CB8AC3E}">
        <p14:creationId xmlns:p14="http://schemas.microsoft.com/office/powerpoint/2010/main" val="169204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281" y="350196"/>
            <a:ext cx="11799651" cy="5109091"/>
          </a:xfrm>
          <a:prstGeom prst="rect">
            <a:avLst/>
          </a:prstGeom>
          <a:noFill/>
        </p:spPr>
        <p:txBody>
          <a:bodyPr wrap="square" rtlCol="0">
            <a:spAutoFit/>
          </a:bodyPr>
          <a:lstStyle/>
          <a:p>
            <a:pPr algn="ctr"/>
            <a:r>
              <a:rPr lang="en-GB" sz="9600" b="1" dirty="0"/>
              <a:t>Diagnostic Assessment</a:t>
            </a:r>
          </a:p>
          <a:p>
            <a:pPr algn="ctr"/>
            <a:r>
              <a:rPr lang="en-GB" sz="11500" dirty="0"/>
              <a:t> Delta 1 </a:t>
            </a:r>
          </a:p>
          <a:p>
            <a:pPr algn="ctr"/>
            <a:r>
              <a:rPr lang="en-GB" sz="11500" dirty="0"/>
              <a:t> Unit 2</a:t>
            </a:r>
          </a:p>
        </p:txBody>
      </p:sp>
      <p:pic>
        <p:nvPicPr>
          <p:cNvPr id="7" name="Picture 6"/>
          <p:cNvPicPr>
            <a:picLocks noChangeAspect="1"/>
          </p:cNvPicPr>
          <p:nvPr/>
        </p:nvPicPr>
        <p:blipFill>
          <a:blip r:embed="rId2"/>
          <a:stretch>
            <a:fillRect/>
          </a:stretch>
        </p:blipFill>
        <p:spPr>
          <a:xfrm>
            <a:off x="29417" y="2769502"/>
            <a:ext cx="4212076" cy="3964562"/>
          </a:xfrm>
          <a:prstGeom prst="rect">
            <a:avLst/>
          </a:prstGeom>
        </p:spPr>
      </p:pic>
      <p:sp>
        <p:nvSpPr>
          <p:cNvPr id="2" name="Oval 1"/>
          <p:cNvSpPr/>
          <p:nvPr/>
        </p:nvSpPr>
        <p:spPr>
          <a:xfrm>
            <a:off x="1180213" y="2923955"/>
            <a:ext cx="2998382" cy="2743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315703" y="3555097"/>
            <a:ext cx="2727401" cy="1477328"/>
          </a:xfrm>
          <a:prstGeom prst="rect">
            <a:avLst/>
          </a:prstGeom>
          <a:noFill/>
        </p:spPr>
        <p:txBody>
          <a:bodyPr wrap="square" rtlCol="0">
            <a:spAutoFit/>
          </a:bodyPr>
          <a:lstStyle/>
          <a:p>
            <a:r>
              <a:rPr lang="en-GB" b="1" dirty="0"/>
              <a:t>Product of Prime Numbers</a:t>
            </a:r>
          </a:p>
          <a:p>
            <a:r>
              <a:rPr lang="en-GB" b="1" dirty="0"/>
              <a:t>HCF and LCM</a:t>
            </a:r>
          </a:p>
          <a:p>
            <a:r>
              <a:rPr lang="en-GB" b="1" dirty="0"/>
              <a:t>Negative Numbers</a:t>
            </a:r>
          </a:p>
          <a:p>
            <a:r>
              <a:rPr lang="en-GB" b="1" dirty="0"/>
              <a:t>Squares, Cubes and Roots</a:t>
            </a:r>
          </a:p>
          <a:p>
            <a:r>
              <a:rPr lang="en-GB" b="1" dirty="0"/>
              <a:t>Order or Operations</a:t>
            </a:r>
          </a:p>
        </p:txBody>
      </p:sp>
    </p:spTree>
    <p:extLst>
      <p:ext uri="{BB962C8B-B14F-4D97-AF65-F5344CB8AC3E}">
        <p14:creationId xmlns:p14="http://schemas.microsoft.com/office/powerpoint/2010/main" val="322038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5 – HCF and LCM </a:t>
            </a:r>
          </a:p>
        </p:txBody>
      </p:sp>
      <p:pic>
        <p:nvPicPr>
          <p:cNvPr id="2" name="Picture 1"/>
          <p:cNvPicPr>
            <a:picLocks noChangeAspect="1"/>
          </p:cNvPicPr>
          <p:nvPr/>
        </p:nvPicPr>
        <p:blipFill rotWithShape="1">
          <a:blip r:embed="rId2"/>
          <a:srcRect l="20469" t="17917" r="16797" b="56459"/>
          <a:stretch/>
        </p:blipFill>
        <p:spPr>
          <a:xfrm>
            <a:off x="748216" y="1409700"/>
            <a:ext cx="10695568" cy="3276600"/>
          </a:xfrm>
          <a:prstGeom prst="rect">
            <a:avLst/>
          </a:prstGeom>
        </p:spPr>
      </p:pic>
    </p:spTree>
    <p:extLst>
      <p:ext uri="{BB962C8B-B14F-4D97-AF65-F5344CB8AC3E}">
        <p14:creationId xmlns:p14="http://schemas.microsoft.com/office/powerpoint/2010/main" val="403212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0047" y="3043345"/>
          <a:ext cx="11532856" cy="3357910"/>
        </p:xfrm>
        <a:graphic>
          <a:graphicData uri="http://schemas.openxmlformats.org/drawingml/2006/table">
            <a:tbl>
              <a:tblPr/>
              <a:tblGrid>
                <a:gridCol w="2988545">
                  <a:extLst>
                    <a:ext uri="{9D8B030D-6E8A-4147-A177-3AD203B41FA5}">
                      <a16:colId xmlns:a16="http://schemas.microsoft.com/office/drawing/2014/main" val="2525775135"/>
                    </a:ext>
                  </a:extLst>
                </a:gridCol>
                <a:gridCol w="8544311">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Sometimes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We only multiply them together if the numbers share no factors, except 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Always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600" b="0" dirty="0">
                          <a:solidFill>
                            <a:schemeClr val="tx1"/>
                          </a:solidFill>
                          <a:effectLst/>
                        </a:rPr>
                        <a:t>Not quite! You</a:t>
                      </a:r>
                      <a:r>
                        <a:rPr lang="en-US" sz="1600" b="0" baseline="0" dirty="0">
                          <a:solidFill>
                            <a:schemeClr val="tx1"/>
                          </a:solidFill>
                          <a:effectLst/>
                        </a:rPr>
                        <a:t> think</a:t>
                      </a:r>
                      <a:r>
                        <a:rPr lang="en-US" sz="1600" b="0" dirty="0">
                          <a:solidFill>
                            <a:schemeClr val="tx1"/>
                          </a:solidFill>
                          <a:effectLst/>
                        </a:rPr>
                        <a:t> that you can always find a common multiple of two numbers if you multiply them together! But this will not always be the LOWEST common multiple. Only sometimes. When the two numbers share factors (other than 1), then there is a lower common multiple than this.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Never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600" b="0" dirty="0">
                          <a:solidFill>
                            <a:schemeClr val="tx1"/>
                          </a:solidFill>
                          <a:effectLst/>
                        </a:rPr>
                        <a:t>Not quite! You</a:t>
                      </a:r>
                      <a:r>
                        <a:rPr lang="en-US" sz="1600" b="0" baseline="0" dirty="0">
                          <a:solidFill>
                            <a:schemeClr val="tx1"/>
                          </a:solidFill>
                          <a:effectLst/>
                        </a:rPr>
                        <a:t> think</a:t>
                      </a:r>
                      <a:r>
                        <a:rPr lang="en-US" sz="1600" b="0" dirty="0">
                          <a:solidFill>
                            <a:schemeClr val="tx1"/>
                          </a:solidFill>
                          <a:effectLst/>
                        </a:rPr>
                        <a:t> that multiplying two numbers together is not a reliable way of finding their lowest common multiple, but it does work sometimes (when the numbers share no factors except 1). You were close!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5 – HCF and LCM</a:t>
            </a:r>
          </a:p>
        </p:txBody>
      </p:sp>
      <p:pic>
        <p:nvPicPr>
          <p:cNvPr id="2" name="Picture 1"/>
          <p:cNvPicPr>
            <a:picLocks noChangeAspect="1"/>
          </p:cNvPicPr>
          <p:nvPr/>
        </p:nvPicPr>
        <p:blipFill rotWithShape="1">
          <a:blip r:embed="rId2"/>
          <a:srcRect b="8304"/>
          <a:stretch/>
        </p:blipFill>
        <p:spPr>
          <a:xfrm>
            <a:off x="2378713" y="711158"/>
            <a:ext cx="7698935" cy="2165392"/>
          </a:xfrm>
          <a:prstGeom prst="rect">
            <a:avLst/>
          </a:prstGeom>
        </p:spPr>
      </p:pic>
    </p:spTree>
    <p:extLst>
      <p:ext uri="{BB962C8B-B14F-4D97-AF65-F5344CB8AC3E}">
        <p14:creationId xmlns:p14="http://schemas.microsoft.com/office/powerpoint/2010/main" val="221194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6 – HCF and LCM </a:t>
            </a:r>
          </a:p>
        </p:txBody>
      </p:sp>
      <p:pic>
        <p:nvPicPr>
          <p:cNvPr id="2" name="Picture 1"/>
          <p:cNvPicPr>
            <a:picLocks noChangeAspect="1"/>
          </p:cNvPicPr>
          <p:nvPr/>
        </p:nvPicPr>
        <p:blipFill rotWithShape="1">
          <a:blip r:embed="rId2"/>
          <a:srcRect l="21021" t="15458" r="20775" b="67359"/>
          <a:stretch/>
        </p:blipFill>
        <p:spPr>
          <a:xfrm>
            <a:off x="540912" y="1171977"/>
            <a:ext cx="10877053" cy="2408350"/>
          </a:xfrm>
          <a:prstGeom prst="rect">
            <a:avLst/>
          </a:prstGeom>
        </p:spPr>
      </p:pic>
    </p:spTree>
    <p:extLst>
      <p:ext uri="{BB962C8B-B14F-4D97-AF65-F5344CB8AC3E}">
        <p14:creationId xmlns:p14="http://schemas.microsoft.com/office/powerpoint/2010/main" val="117178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17231674"/>
              </p:ext>
            </p:extLst>
          </p:nvPr>
        </p:nvGraphicFramePr>
        <p:xfrm>
          <a:off x="512270" y="2751097"/>
          <a:ext cx="11167459" cy="3919764"/>
        </p:xfrm>
        <a:graphic>
          <a:graphicData uri="http://schemas.openxmlformats.org/drawingml/2006/table">
            <a:tbl>
              <a:tblPr/>
              <a:tblGrid>
                <a:gridCol w="2924175">
                  <a:extLst>
                    <a:ext uri="{9D8B030D-6E8A-4147-A177-3AD203B41FA5}">
                      <a16:colId xmlns:a16="http://schemas.microsoft.com/office/drawing/2014/main" val="2525775135"/>
                    </a:ext>
                  </a:extLst>
                </a:gridCol>
                <a:gridCol w="824328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60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multiples of 10 are 10,20,30,40,50,60... and the multiples of 12 are 12,24,36,48,60... so 60 is the LCM of 10 and 12. </a:t>
                      </a:r>
                    </a:p>
                    <a:p>
                      <a:pPr fontAlgn="ctr"/>
                      <a:r>
                        <a:rPr lang="en-US" sz="2000" b="0" dirty="0">
                          <a:solidFill>
                            <a:schemeClr val="tx1"/>
                          </a:solidFill>
                          <a:effectLst/>
                        </a:rPr>
                        <a:t>As 5 is a factor of 10, 60 is also the LCM of all 3 numbers.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600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multiplied all of the numbers together.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30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may believe that 12 is a factor of 30.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120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found a common multiple, but not the lowest.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6 – HCF and LCM</a:t>
            </a:r>
          </a:p>
        </p:txBody>
      </p:sp>
      <p:pic>
        <p:nvPicPr>
          <p:cNvPr id="6" name="Picture 5"/>
          <p:cNvPicPr>
            <a:picLocks noChangeAspect="1"/>
          </p:cNvPicPr>
          <p:nvPr/>
        </p:nvPicPr>
        <p:blipFill rotWithShape="1">
          <a:blip r:embed="rId2"/>
          <a:srcRect l="21021" t="18194" r="20775" b="70321"/>
          <a:stretch/>
        </p:blipFill>
        <p:spPr>
          <a:xfrm>
            <a:off x="566669" y="1043188"/>
            <a:ext cx="10877053" cy="1609860"/>
          </a:xfrm>
          <a:prstGeom prst="rect">
            <a:avLst/>
          </a:prstGeom>
        </p:spPr>
      </p:pic>
    </p:spTree>
    <p:extLst>
      <p:ext uri="{BB962C8B-B14F-4D97-AF65-F5344CB8AC3E}">
        <p14:creationId xmlns:p14="http://schemas.microsoft.com/office/powerpoint/2010/main" val="408471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GB" sz="4800" b="1" dirty="0"/>
              <a:t>Question 7 – Negative Numbers</a:t>
            </a:r>
          </a:p>
        </p:txBody>
      </p:sp>
      <p:pic>
        <p:nvPicPr>
          <p:cNvPr id="1026" name="Picture 2" descr="https://images.diagnosticquestions.com/uploads/questions/cbf851c6-ad32-4189-af40-993fc130274c.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97" t="19462" r="9791" b="26476"/>
          <a:stretch/>
        </p:blipFill>
        <p:spPr bwMode="auto">
          <a:xfrm>
            <a:off x="952499" y="1051803"/>
            <a:ext cx="10484477" cy="546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43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41262" y="2929045"/>
          <a:ext cx="10909475" cy="3736884"/>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C</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This is incorrect. Multiplying two negative numbers gives a positive number.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A</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ignored the negative sign.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B</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may has picked a correct calculation.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ignored the negative sign.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7 – Negative Numbers</a:t>
            </a:r>
          </a:p>
        </p:txBody>
      </p:sp>
      <p:pic>
        <p:nvPicPr>
          <p:cNvPr id="4" name="Picture 3"/>
          <p:cNvPicPr>
            <a:picLocks noChangeAspect="1"/>
          </p:cNvPicPr>
          <p:nvPr/>
        </p:nvPicPr>
        <p:blipFill rotWithShape="1">
          <a:blip r:embed="rId2"/>
          <a:srcRect l="15392" r="23930" b="85049"/>
          <a:stretch/>
        </p:blipFill>
        <p:spPr>
          <a:xfrm>
            <a:off x="240759" y="1325639"/>
            <a:ext cx="5353051" cy="687120"/>
          </a:xfrm>
          <a:prstGeom prst="rect">
            <a:avLst/>
          </a:prstGeom>
        </p:spPr>
      </p:pic>
      <p:pic>
        <p:nvPicPr>
          <p:cNvPr id="5" name="Picture 4"/>
          <p:cNvPicPr>
            <a:picLocks noChangeAspect="1"/>
          </p:cNvPicPr>
          <p:nvPr/>
        </p:nvPicPr>
        <p:blipFill>
          <a:blip r:embed="rId3"/>
          <a:stretch>
            <a:fillRect/>
          </a:stretch>
        </p:blipFill>
        <p:spPr>
          <a:xfrm>
            <a:off x="5593810" y="915393"/>
            <a:ext cx="6482926" cy="1848445"/>
          </a:xfrm>
          <a:prstGeom prst="rect">
            <a:avLst/>
          </a:prstGeom>
        </p:spPr>
      </p:pic>
    </p:spTree>
    <p:extLst>
      <p:ext uri="{BB962C8B-B14F-4D97-AF65-F5344CB8AC3E}">
        <p14:creationId xmlns:p14="http://schemas.microsoft.com/office/powerpoint/2010/main" val="196741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GB" sz="4800" b="1" dirty="0"/>
              <a:t>Question 8 – Negative Numbers</a:t>
            </a:r>
          </a:p>
        </p:txBody>
      </p:sp>
      <p:pic>
        <p:nvPicPr>
          <p:cNvPr id="2" name="Picture 1"/>
          <p:cNvPicPr>
            <a:picLocks noChangeAspect="1"/>
          </p:cNvPicPr>
          <p:nvPr/>
        </p:nvPicPr>
        <p:blipFill rotWithShape="1">
          <a:blip r:embed="rId2"/>
          <a:srcRect l="12969" t="19896" r="10859" b="21771"/>
          <a:stretch/>
        </p:blipFill>
        <p:spPr>
          <a:xfrm>
            <a:off x="1328737" y="1009649"/>
            <a:ext cx="9286875" cy="5334001"/>
          </a:xfrm>
          <a:prstGeom prst="rect">
            <a:avLst/>
          </a:prstGeom>
        </p:spPr>
      </p:pic>
    </p:spTree>
    <p:extLst>
      <p:ext uri="{BB962C8B-B14F-4D97-AF65-F5344CB8AC3E}">
        <p14:creationId xmlns:p14="http://schemas.microsoft.com/office/powerpoint/2010/main" val="119177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49218" y="2976670"/>
          <a:ext cx="11437982" cy="3736884"/>
        </p:xfrm>
        <a:graphic>
          <a:graphicData uri="http://schemas.openxmlformats.org/drawingml/2006/table">
            <a:tbl>
              <a:tblPr/>
              <a:tblGrid>
                <a:gridCol w="3012668">
                  <a:extLst>
                    <a:ext uri="{9D8B030D-6E8A-4147-A177-3AD203B41FA5}">
                      <a16:colId xmlns:a16="http://schemas.microsoft.com/office/drawing/2014/main" val="2525775135"/>
                    </a:ext>
                  </a:extLst>
                </a:gridCol>
                <a:gridCol w="842531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C</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This is correct. We have -32 - (-3) × 2 = -32 - -6 = -32 + 6 = -26.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A</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treated a double negative as a negative.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B</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calculated (-4)² as -16.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not </a:t>
                      </a:r>
                      <a:r>
                        <a:rPr lang="en-US" sz="2400" b="0" dirty="0" err="1">
                          <a:solidFill>
                            <a:schemeClr val="tx1"/>
                          </a:solidFill>
                          <a:effectLst/>
                        </a:rPr>
                        <a:t>recognised</a:t>
                      </a:r>
                      <a:r>
                        <a:rPr lang="en-US" sz="2400" b="0" dirty="0">
                          <a:solidFill>
                            <a:schemeClr val="tx1"/>
                          </a:solidFill>
                          <a:effectLst/>
                        </a:rPr>
                        <a:t> that dividing two negative numbers gives a positive number.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8 – Negative Numbers</a:t>
            </a:r>
          </a:p>
        </p:txBody>
      </p:sp>
      <p:pic>
        <p:nvPicPr>
          <p:cNvPr id="3" name="Picture 2"/>
          <p:cNvPicPr>
            <a:picLocks noChangeAspect="1"/>
          </p:cNvPicPr>
          <p:nvPr/>
        </p:nvPicPr>
        <p:blipFill rotWithShape="1">
          <a:blip r:embed="rId2"/>
          <a:srcRect l="14340" r="15113" b="87117"/>
          <a:stretch/>
        </p:blipFill>
        <p:spPr>
          <a:xfrm>
            <a:off x="200025" y="1500065"/>
            <a:ext cx="5705475" cy="597939"/>
          </a:xfrm>
          <a:prstGeom prst="rect">
            <a:avLst/>
          </a:prstGeom>
        </p:spPr>
      </p:pic>
      <p:pic>
        <p:nvPicPr>
          <p:cNvPr id="5" name="Picture 4"/>
          <p:cNvPicPr>
            <a:picLocks noChangeAspect="1"/>
          </p:cNvPicPr>
          <p:nvPr/>
        </p:nvPicPr>
        <p:blipFill>
          <a:blip r:embed="rId3"/>
          <a:stretch>
            <a:fillRect/>
          </a:stretch>
        </p:blipFill>
        <p:spPr>
          <a:xfrm>
            <a:off x="5674798" y="950874"/>
            <a:ext cx="6212402" cy="1696320"/>
          </a:xfrm>
          <a:prstGeom prst="rect">
            <a:avLst/>
          </a:prstGeom>
        </p:spPr>
      </p:pic>
    </p:spTree>
    <p:extLst>
      <p:ext uri="{BB962C8B-B14F-4D97-AF65-F5344CB8AC3E}">
        <p14:creationId xmlns:p14="http://schemas.microsoft.com/office/powerpoint/2010/main" val="309865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830997"/>
          </a:xfrm>
          <a:prstGeom prst="rect">
            <a:avLst/>
          </a:prstGeom>
          <a:noFill/>
        </p:spPr>
        <p:txBody>
          <a:bodyPr wrap="square" rtlCol="0">
            <a:spAutoFit/>
          </a:bodyPr>
          <a:lstStyle/>
          <a:p>
            <a:pPr algn="ctr"/>
            <a:r>
              <a:rPr lang="en-GB" sz="4800" b="1" dirty="0"/>
              <a:t>Question 9 – Negative Numbers</a:t>
            </a:r>
          </a:p>
        </p:txBody>
      </p:sp>
      <p:pic>
        <p:nvPicPr>
          <p:cNvPr id="3" name="Picture 2"/>
          <p:cNvPicPr>
            <a:picLocks noChangeAspect="1"/>
          </p:cNvPicPr>
          <p:nvPr/>
        </p:nvPicPr>
        <p:blipFill rotWithShape="1">
          <a:blip r:embed="rId2"/>
          <a:srcRect l="7265" t="13645" r="6719" b="48438"/>
          <a:stretch/>
        </p:blipFill>
        <p:spPr>
          <a:xfrm>
            <a:off x="189845" y="1104900"/>
            <a:ext cx="11812310" cy="3905250"/>
          </a:xfrm>
          <a:prstGeom prst="rect">
            <a:avLst/>
          </a:prstGeom>
        </p:spPr>
      </p:pic>
    </p:spTree>
    <p:extLst>
      <p:ext uri="{BB962C8B-B14F-4D97-AF65-F5344CB8AC3E}">
        <p14:creationId xmlns:p14="http://schemas.microsoft.com/office/powerpoint/2010/main" val="185590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15284" y="2767120"/>
          <a:ext cx="11561431" cy="3980724"/>
        </p:xfrm>
        <a:graphic>
          <a:graphicData uri="http://schemas.openxmlformats.org/drawingml/2006/table">
            <a:tbl>
              <a:tblPr/>
              <a:tblGrid>
                <a:gridCol w="2925290">
                  <a:extLst>
                    <a:ext uri="{9D8B030D-6E8A-4147-A177-3AD203B41FA5}">
                      <a16:colId xmlns:a16="http://schemas.microsoft.com/office/drawing/2014/main" val="2525775135"/>
                    </a:ext>
                  </a:extLst>
                </a:gridCol>
                <a:gridCol w="8636141">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total of all of the numbers is -42. </a:t>
                      </a:r>
                    </a:p>
                    <a:p>
                      <a:pPr fontAlgn="ctr"/>
                      <a:r>
                        <a:rPr lang="en-US" sz="2400" b="0" dirty="0">
                          <a:solidFill>
                            <a:schemeClr val="tx1"/>
                          </a:solidFill>
                          <a:effectLst/>
                        </a:rPr>
                        <a:t>As there are 7 numbers, we divided -42 by 7 to get -6.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-42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given the total, without dividing by 7.</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-7</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divided by 6, rather than 7. </a:t>
                      </a:r>
                    </a:p>
                    <a:p>
                      <a:pPr fontAlgn="ctr"/>
                      <a:r>
                        <a:rPr lang="en-US" sz="2400" b="0" dirty="0">
                          <a:solidFill>
                            <a:schemeClr val="tx1"/>
                          </a:solidFill>
                          <a:effectLst/>
                        </a:rPr>
                        <a:t>They may not have included 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found the median, rather than the mean.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9 – Negative Numbers</a:t>
            </a:r>
          </a:p>
        </p:txBody>
      </p:sp>
      <p:pic>
        <p:nvPicPr>
          <p:cNvPr id="13" name="Picture 12"/>
          <p:cNvPicPr>
            <a:picLocks noChangeAspect="1"/>
          </p:cNvPicPr>
          <p:nvPr/>
        </p:nvPicPr>
        <p:blipFill rotWithShape="1">
          <a:blip r:embed="rId2"/>
          <a:srcRect t="36840"/>
          <a:stretch/>
        </p:blipFill>
        <p:spPr>
          <a:xfrm>
            <a:off x="3626838" y="923330"/>
            <a:ext cx="8483570" cy="1772245"/>
          </a:xfrm>
          <a:prstGeom prst="rect">
            <a:avLst/>
          </a:prstGeom>
        </p:spPr>
      </p:pic>
      <p:pic>
        <p:nvPicPr>
          <p:cNvPr id="14" name="Picture 13"/>
          <p:cNvPicPr>
            <a:picLocks noChangeAspect="1"/>
          </p:cNvPicPr>
          <p:nvPr/>
        </p:nvPicPr>
        <p:blipFill rotWithShape="1">
          <a:blip r:embed="rId3"/>
          <a:srcRect l="11404" r="8795" b="63586"/>
          <a:stretch/>
        </p:blipFill>
        <p:spPr>
          <a:xfrm>
            <a:off x="95250" y="1222285"/>
            <a:ext cx="3676650" cy="776570"/>
          </a:xfrm>
          <a:prstGeom prst="rect">
            <a:avLst/>
          </a:prstGeom>
        </p:spPr>
      </p:pic>
    </p:spTree>
    <p:extLst>
      <p:ext uri="{BB962C8B-B14F-4D97-AF65-F5344CB8AC3E}">
        <p14:creationId xmlns:p14="http://schemas.microsoft.com/office/powerpoint/2010/main" val="198683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1 – Product of Prime Numbers</a:t>
            </a:r>
          </a:p>
        </p:txBody>
      </p:sp>
      <p:pic>
        <p:nvPicPr>
          <p:cNvPr id="2" name="Picture 1"/>
          <p:cNvPicPr>
            <a:picLocks noChangeAspect="1"/>
          </p:cNvPicPr>
          <p:nvPr/>
        </p:nvPicPr>
        <p:blipFill rotWithShape="1">
          <a:blip r:embed="rId2"/>
          <a:srcRect l="6783" t="10239" r="3804" b="10891"/>
          <a:stretch/>
        </p:blipFill>
        <p:spPr>
          <a:xfrm>
            <a:off x="1766515" y="923330"/>
            <a:ext cx="8658970" cy="5728436"/>
          </a:xfrm>
          <a:prstGeom prst="rect">
            <a:avLst/>
          </a:prstGeom>
        </p:spPr>
      </p:pic>
    </p:spTree>
    <p:extLst>
      <p:ext uri="{BB962C8B-B14F-4D97-AF65-F5344CB8AC3E}">
        <p14:creationId xmlns:p14="http://schemas.microsoft.com/office/powerpoint/2010/main" val="199966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830997"/>
          </a:xfrm>
          <a:prstGeom prst="rect">
            <a:avLst/>
          </a:prstGeom>
          <a:noFill/>
        </p:spPr>
        <p:txBody>
          <a:bodyPr wrap="square" rtlCol="0">
            <a:spAutoFit/>
          </a:bodyPr>
          <a:lstStyle/>
          <a:p>
            <a:pPr algn="ctr"/>
            <a:r>
              <a:rPr lang="en-GB" sz="4800" b="1" dirty="0"/>
              <a:t>Question 10 – Squares, Cubes and Roots</a:t>
            </a:r>
          </a:p>
        </p:txBody>
      </p:sp>
      <p:pic>
        <p:nvPicPr>
          <p:cNvPr id="2" name="Picture 1"/>
          <p:cNvPicPr>
            <a:picLocks noChangeAspect="1"/>
          </p:cNvPicPr>
          <p:nvPr/>
        </p:nvPicPr>
        <p:blipFill rotWithShape="1">
          <a:blip r:embed="rId2"/>
          <a:srcRect l="26328" t="21954" r="26016" b="57734"/>
          <a:stretch/>
        </p:blipFill>
        <p:spPr>
          <a:xfrm>
            <a:off x="717796" y="1590674"/>
            <a:ext cx="10756408" cy="3438525"/>
          </a:xfrm>
          <a:prstGeom prst="rect">
            <a:avLst/>
          </a:prstGeom>
        </p:spPr>
      </p:pic>
    </p:spTree>
    <p:extLst>
      <p:ext uri="{BB962C8B-B14F-4D97-AF65-F5344CB8AC3E}">
        <p14:creationId xmlns:p14="http://schemas.microsoft.com/office/powerpoint/2010/main" val="63793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19266950"/>
              </p:ext>
            </p:extLst>
          </p:nvPr>
        </p:nvGraphicFramePr>
        <p:xfrm>
          <a:off x="641262" y="3466947"/>
          <a:ext cx="10909475" cy="2870230"/>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3375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15 x 15</a:t>
                      </a:r>
                      <a:r>
                        <a:rPr lang="en-US" sz="2000" b="0" baseline="0" dirty="0">
                          <a:solidFill>
                            <a:schemeClr val="tx1"/>
                          </a:solidFill>
                          <a:effectLst/>
                        </a:rPr>
                        <a:t> x 15 = 3375</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225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15</a:t>
                      </a:r>
                      <a:r>
                        <a:rPr lang="en-US" sz="2000" b="0" baseline="0" dirty="0">
                          <a:solidFill>
                            <a:schemeClr val="tx1"/>
                          </a:solidFill>
                          <a:effectLst/>
                        </a:rPr>
                        <a:t> x 15 = 225 </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86196">
                <a:tc>
                  <a:txBody>
                    <a:bodyPr/>
                    <a:lstStyle/>
                    <a:p>
                      <a:pPr algn="ctr" fontAlgn="ctr"/>
                      <a:r>
                        <a:rPr lang="en-GB" sz="3200" b="0" dirty="0">
                          <a:solidFill>
                            <a:schemeClr val="tx1"/>
                          </a:solidFill>
                          <a:effectLst/>
                          <a:latin typeface="robotobold"/>
                        </a:rPr>
                        <a:t>45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15 x 3 = 45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10 – Squares, Cubes and Roots</a:t>
            </a:r>
          </a:p>
        </p:txBody>
      </p:sp>
      <p:pic>
        <p:nvPicPr>
          <p:cNvPr id="2" name="Picture 1"/>
          <p:cNvPicPr>
            <a:picLocks noChangeAspect="1"/>
          </p:cNvPicPr>
          <p:nvPr/>
        </p:nvPicPr>
        <p:blipFill>
          <a:blip r:embed="rId2"/>
          <a:stretch>
            <a:fillRect/>
          </a:stretch>
        </p:blipFill>
        <p:spPr>
          <a:xfrm>
            <a:off x="3185837" y="923330"/>
            <a:ext cx="6081988" cy="1944582"/>
          </a:xfrm>
          <a:prstGeom prst="rect">
            <a:avLst/>
          </a:prstGeom>
        </p:spPr>
      </p:pic>
    </p:spTree>
    <p:extLst>
      <p:ext uri="{BB962C8B-B14F-4D97-AF65-F5344CB8AC3E}">
        <p14:creationId xmlns:p14="http://schemas.microsoft.com/office/powerpoint/2010/main" val="404378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11 – Squares, Cubes and Roots </a:t>
            </a:r>
          </a:p>
        </p:txBody>
      </p:sp>
      <p:pic>
        <p:nvPicPr>
          <p:cNvPr id="3" name="Picture 2"/>
          <p:cNvPicPr>
            <a:picLocks noChangeAspect="1"/>
          </p:cNvPicPr>
          <p:nvPr/>
        </p:nvPicPr>
        <p:blipFill rotWithShape="1">
          <a:blip r:embed="rId2"/>
          <a:srcRect l="9687" t="29479" r="9375" b="20521"/>
          <a:stretch/>
        </p:blipFill>
        <p:spPr>
          <a:xfrm>
            <a:off x="833120" y="1276349"/>
            <a:ext cx="10525760" cy="4876801"/>
          </a:xfrm>
          <a:prstGeom prst="rect">
            <a:avLst/>
          </a:prstGeom>
        </p:spPr>
      </p:pic>
    </p:spTree>
    <p:extLst>
      <p:ext uri="{BB962C8B-B14F-4D97-AF65-F5344CB8AC3E}">
        <p14:creationId xmlns:p14="http://schemas.microsoft.com/office/powerpoint/2010/main" val="109825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73444" y="3062395"/>
          <a:ext cx="10909475" cy="3493044"/>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8 is a cube number, as 2³ = 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15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have mistaken cube numbers with multiples of 3.</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100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have confused square and cube numbers.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3</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the number of people who just ordered drinks.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11 – Squares, Cubes and Roots</a:t>
            </a:r>
          </a:p>
        </p:txBody>
      </p:sp>
      <p:pic>
        <p:nvPicPr>
          <p:cNvPr id="5" name="Picture 4"/>
          <p:cNvPicPr>
            <a:picLocks noChangeAspect="1"/>
          </p:cNvPicPr>
          <p:nvPr/>
        </p:nvPicPr>
        <p:blipFill rotWithShape="1">
          <a:blip r:embed="rId2"/>
          <a:srcRect l="9687" t="49563" r="9375" b="20521"/>
          <a:stretch/>
        </p:blipFill>
        <p:spPr>
          <a:xfrm>
            <a:off x="3582453" y="1442550"/>
            <a:ext cx="5291455" cy="1466850"/>
          </a:xfrm>
          <a:prstGeom prst="rect">
            <a:avLst/>
          </a:prstGeom>
        </p:spPr>
      </p:pic>
      <p:pic>
        <p:nvPicPr>
          <p:cNvPr id="3" name="Picture 2"/>
          <p:cNvPicPr>
            <a:picLocks noChangeAspect="1"/>
          </p:cNvPicPr>
          <p:nvPr/>
        </p:nvPicPr>
        <p:blipFill rotWithShape="1">
          <a:blip r:embed="rId3"/>
          <a:srcRect b="86532"/>
          <a:stretch/>
        </p:blipFill>
        <p:spPr>
          <a:xfrm>
            <a:off x="2300902" y="923330"/>
            <a:ext cx="7590196" cy="473443"/>
          </a:xfrm>
          <a:prstGeom prst="rect">
            <a:avLst/>
          </a:prstGeom>
        </p:spPr>
      </p:pic>
      <p:sp>
        <p:nvSpPr>
          <p:cNvPr id="4" name="Rectangle 3"/>
          <p:cNvSpPr/>
          <p:nvPr/>
        </p:nvSpPr>
        <p:spPr>
          <a:xfrm>
            <a:off x="419100" y="7133362"/>
            <a:ext cx="13163550" cy="369332"/>
          </a:xfrm>
          <a:prstGeom prst="rect">
            <a:avLst/>
          </a:prstGeom>
        </p:spPr>
        <p:txBody>
          <a:bodyPr wrap="square">
            <a:spAutoFit/>
          </a:bodyPr>
          <a:lstStyle/>
          <a:p>
            <a:r>
              <a:rPr lang="en-US" dirty="0"/>
              <a:t>A	B	C	D	The student may have </a:t>
            </a:r>
            <a:r>
              <a:rPr lang="en-US" dirty="0" err="1"/>
              <a:t>recognised</a:t>
            </a:r>
            <a:r>
              <a:rPr lang="en-US" dirty="0"/>
              <a:t> 3 as the power.</a:t>
            </a:r>
            <a:endParaRPr lang="en-GB" dirty="0"/>
          </a:p>
        </p:txBody>
      </p:sp>
    </p:spTree>
    <p:extLst>
      <p:ext uri="{BB962C8B-B14F-4D97-AF65-F5344CB8AC3E}">
        <p14:creationId xmlns:p14="http://schemas.microsoft.com/office/powerpoint/2010/main" val="67258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12 – Squares, Cubes and Roots </a:t>
            </a:r>
          </a:p>
        </p:txBody>
      </p:sp>
      <p:pic>
        <p:nvPicPr>
          <p:cNvPr id="3" name="Picture 2"/>
          <p:cNvPicPr>
            <a:picLocks noChangeAspect="1"/>
          </p:cNvPicPr>
          <p:nvPr/>
        </p:nvPicPr>
        <p:blipFill rotWithShape="1">
          <a:blip r:embed="rId2"/>
          <a:srcRect l="32812" t="15001" r="31406" b="64270"/>
          <a:stretch/>
        </p:blipFill>
        <p:spPr>
          <a:xfrm>
            <a:off x="2349181" y="1114425"/>
            <a:ext cx="7760338" cy="3371850"/>
          </a:xfrm>
          <a:prstGeom prst="rect">
            <a:avLst/>
          </a:prstGeom>
        </p:spPr>
      </p:pic>
    </p:spTree>
    <p:extLst>
      <p:ext uri="{BB962C8B-B14F-4D97-AF65-F5344CB8AC3E}">
        <p14:creationId xmlns:p14="http://schemas.microsoft.com/office/powerpoint/2010/main" val="23543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73444" y="3062395"/>
          <a:ext cx="10909475" cy="3493044"/>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8 and –</a:t>
                      </a:r>
                      <a:r>
                        <a:rPr lang="en-GB" sz="3200" b="0" baseline="0" dirty="0">
                          <a:solidFill>
                            <a:schemeClr val="tx1"/>
                          </a:solidFill>
                          <a:effectLst/>
                          <a:latin typeface="robotobold"/>
                        </a:rPr>
                        <a:t>8</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You are correct that 8 x 8 = 64 and –8 x –8 = 64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may have found the cube root by mistake.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32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just divided by 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You are correct that 8</a:t>
                      </a:r>
                      <a:r>
                        <a:rPr lang="en-US" sz="2400" b="0" baseline="0" dirty="0">
                          <a:solidFill>
                            <a:schemeClr val="tx1"/>
                          </a:solidFill>
                          <a:effectLst/>
                        </a:rPr>
                        <a:t> x 8 </a:t>
                      </a:r>
                      <a:r>
                        <a:rPr lang="en-US" sz="2400" b="0" dirty="0">
                          <a:solidFill>
                            <a:schemeClr val="tx1"/>
                          </a:solidFill>
                          <a:effectLst/>
                        </a:rPr>
                        <a:t>= 64</a:t>
                      </a:r>
                      <a:r>
                        <a:rPr lang="en-US" sz="2400" b="0" baseline="0" dirty="0">
                          <a:solidFill>
                            <a:schemeClr val="tx1"/>
                          </a:solidFill>
                          <a:effectLst/>
                        </a:rPr>
                        <a:t> but so is –8 x –8 = 64</a:t>
                      </a:r>
                      <a:endParaRPr lang="en-US" sz="24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12 – Squares, Cubes and Roots</a:t>
            </a:r>
          </a:p>
        </p:txBody>
      </p:sp>
      <p:pic>
        <p:nvPicPr>
          <p:cNvPr id="2" name="Picture 1"/>
          <p:cNvPicPr>
            <a:picLocks noChangeAspect="1"/>
          </p:cNvPicPr>
          <p:nvPr/>
        </p:nvPicPr>
        <p:blipFill>
          <a:blip r:embed="rId2"/>
          <a:stretch>
            <a:fillRect/>
          </a:stretch>
        </p:blipFill>
        <p:spPr>
          <a:xfrm>
            <a:off x="3646488" y="752710"/>
            <a:ext cx="5163386" cy="2243010"/>
          </a:xfrm>
          <a:prstGeom prst="rect">
            <a:avLst/>
          </a:prstGeom>
        </p:spPr>
      </p:pic>
    </p:spTree>
    <p:extLst>
      <p:ext uri="{BB962C8B-B14F-4D97-AF65-F5344CB8AC3E}">
        <p14:creationId xmlns:p14="http://schemas.microsoft.com/office/powerpoint/2010/main" val="185446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569660"/>
          </a:xfrm>
          <a:prstGeom prst="rect">
            <a:avLst/>
          </a:prstGeom>
          <a:noFill/>
        </p:spPr>
        <p:txBody>
          <a:bodyPr wrap="square" rtlCol="0">
            <a:spAutoFit/>
          </a:bodyPr>
          <a:lstStyle/>
          <a:p>
            <a:pPr algn="ctr"/>
            <a:r>
              <a:rPr lang="en-GB" sz="4800" b="1" dirty="0"/>
              <a:t>Question 13 – Order of Operations</a:t>
            </a:r>
          </a:p>
          <a:p>
            <a:pPr algn="ctr"/>
            <a:r>
              <a:rPr lang="en-GB" sz="4800" b="1" dirty="0"/>
              <a:t> </a:t>
            </a:r>
          </a:p>
        </p:txBody>
      </p:sp>
      <p:pic>
        <p:nvPicPr>
          <p:cNvPr id="2" name="Picture 1"/>
          <p:cNvPicPr>
            <a:picLocks noChangeAspect="1"/>
          </p:cNvPicPr>
          <p:nvPr/>
        </p:nvPicPr>
        <p:blipFill rotWithShape="1">
          <a:blip r:embed="rId2"/>
          <a:srcRect l="28906" t="24167" r="28594" b="61250"/>
          <a:stretch/>
        </p:blipFill>
        <p:spPr>
          <a:xfrm>
            <a:off x="1728651" y="1257300"/>
            <a:ext cx="8734697" cy="2247900"/>
          </a:xfrm>
          <a:prstGeom prst="rect">
            <a:avLst/>
          </a:prstGeom>
        </p:spPr>
      </p:pic>
    </p:spTree>
    <p:extLst>
      <p:ext uri="{BB962C8B-B14F-4D97-AF65-F5344CB8AC3E}">
        <p14:creationId xmlns:p14="http://schemas.microsoft.com/office/powerpoint/2010/main" val="425204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44845" y="2896194"/>
          <a:ext cx="11237580" cy="3614964"/>
        </p:xfrm>
        <a:graphic>
          <a:graphicData uri="http://schemas.openxmlformats.org/drawingml/2006/table">
            <a:tbl>
              <a:tblPr/>
              <a:tblGrid>
                <a:gridCol w="2804103">
                  <a:extLst>
                    <a:ext uri="{9D8B030D-6E8A-4147-A177-3AD203B41FA5}">
                      <a16:colId xmlns:a16="http://schemas.microsoft.com/office/drawing/2014/main" val="2525775135"/>
                    </a:ext>
                  </a:extLst>
                </a:gridCol>
                <a:gridCol w="8433477">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281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81 + 25 × 8 = 81 + 200 = 281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848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You</a:t>
                      </a:r>
                      <a:r>
                        <a:rPr lang="en-US" sz="2000" b="0" baseline="0" dirty="0">
                          <a:solidFill>
                            <a:schemeClr val="tx1"/>
                          </a:solidFill>
                          <a:effectLst/>
                        </a:rPr>
                        <a:t> have evaluated the powers correct but add before multiplying. </a:t>
                      </a:r>
                    </a:p>
                    <a:p>
                      <a:pPr fontAlgn="ctr"/>
                      <a:r>
                        <a:rPr lang="en-US" sz="2000" b="0" baseline="0" dirty="0">
                          <a:solidFill>
                            <a:schemeClr val="tx1"/>
                          </a:solidFill>
                          <a:effectLst/>
                        </a:rPr>
                        <a:t>BIMAS needs you to multiply then add.</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132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multiplied the powers</a:t>
                      </a:r>
                      <a:r>
                        <a:rPr lang="en-US" sz="2000" b="0" baseline="0" dirty="0">
                          <a:solidFill>
                            <a:schemeClr val="tx1"/>
                          </a:solidFill>
                          <a:effectLst/>
                        </a:rPr>
                        <a:t> and added before multiplying. </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72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multiplied the powers, rather than evaluating them correctly.</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13 – Order of Operations</a:t>
            </a:r>
          </a:p>
        </p:txBody>
      </p:sp>
      <p:pic>
        <p:nvPicPr>
          <p:cNvPr id="5" name="Picture 4"/>
          <p:cNvPicPr>
            <a:picLocks noChangeAspect="1"/>
          </p:cNvPicPr>
          <p:nvPr/>
        </p:nvPicPr>
        <p:blipFill rotWithShape="1">
          <a:blip r:embed="rId2"/>
          <a:srcRect l="28906" t="28307" r="28594" b="63166"/>
          <a:stretch/>
        </p:blipFill>
        <p:spPr>
          <a:xfrm>
            <a:off x="1728651" y="1219199"/>
            <a:ext cx="8734697" cy="1314451"/>
          </a:xfrm>
          <a:prstGeom prst="rect">
            <a:avLst/>
          </a:prstGeom>
        </p:spPr>
      </p:pic>
    </p:spTree>
    <p:extLst>
      <p:ext uri="{BB962C8B-B14F-4D97-AF65-F5344CB8AC3E}">
        <p14:creationId xmlns:p14="http://schemas.microsoft.com/office/powerpoint/2010/main" val="1182139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569660"/>
          </a:xfrm>
          <a:prstGeom prst="rect">
            <a:avLst/>
          </a:prstGeom>
          <a:noFill/>
        </p:spPr>
        <p:txBody>
          <a:bodyPr wrap="square" rtlCol="0">
            <a:spAutoFit/>
          </a:bodyPr>
          <a:lstStyle/>
          <a:p>
            <a:pPr algn="ctr"/>
            <a:r>
              <a:rPr lang="en-GB" sz="4800" b="1" dirty="0"/>
              <a:t>Question 14 – Order of Operations</a:t>
            </a:r>
          </a:p>
          <a:p>
            <a:pPr algn="ctr"/>
            <a:r>
              <a:rPr lang="en-GB" sz="4800" b="1" dirty="0"/>
              <a:t> </a:t>
            </a:r>
          </a:p>
        </p:txBody>
      </p:sp>
      <p:pic>
        <p:nvPicPr>
          <p:cNvPr id="2" name="Picture 1"/>
          <p:cNvPicPr>
            <a:picLocks noChangeAspect="1"/>
          </p:cNvPicPr>
          <p:nvPr/>
        </p:nvPicPr>
        <p:blipFill rotWithShape="1">
          <a:blip r:embed="rId2"/>
          <a:srcRect l="16016" t="15104" r="16875" b="61771"/>
          <a:stretch/>
        </p:blipFill>
        <p:spPr>
          <a:xfrm>
            <a:off x="364932" y="1200149"/>
            <a:ext cx="11462135" cy="2962276"/>
          </a:xfrm>
          <a:prstGeom prst="rect">
            <a:avLst/>
          </a:prstGeom>
        </p:spPr>
      </p:pic>
    </p:spTree>
    <p:extLst>
      <p:ext uri="{BB962C8B-B14F-4D97-AF65-F5344CB8AC3E}">
        <p14:creationId xmlns:p14="http://schemas.microsoft.com/office/powerpoint/2010/main" val="3754005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25859" y="2867025"/>
          <a:ext cx="11247106" cy="3736884"/>
        </p:xfrm>
        <a:graphic>
          <a:graphicData uri="http://schemas.openxmlformats.org/drawingml/2006/table">
            <a:tbl>
              <a:tblPr/>
              <a:tblGrid>
                <a:gridCol w="3032335">
                  <a:extLst>
                    <a:ext uri="{9D8B030D-6E8A-4147-A177-3AD203B41FA5}">
                      <a16:colId xmlns:a16="http://schemas.microsoft.com/office/drawing/2014/main" val="2525775135"/>
                    </a:ext>
                  </a:extLst>
                </a:gridCol>
                <a:gridCol w="8214771">
                  <a:extLst>
                    <a:ext uri="{9D8B030D-6E8A-4147-A177-3AD203B41FA5}">
                      <a16:colId xmlns:a16="http://schemas.microsoft.com/office/drawing/2014/main" val="562879438"/>
                    </a:ext>
                  </a:extLst>
                </a:gridCol>
              </a:tblGrid>
              <a:tr h="477189">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3200" b="0" dirty="0">
                          <a:solidFill>
                            <a:schemeClr val="tx1"/>
                          </a:solidFill>
                          <a:effectLst/>
                        </a:rPr>
                        <a:t>(6 – 2 × 2)² = (6 – 4)² = 2² = 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128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squared each term first, and also subtracted before multiplying.</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64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subtracted 2 first.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28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squared the terms separately, after multiplying.</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14 – Order of Operations</a:t>
            </a:r>
          </a:p>
        </p:txBody>
      </p:sp>
      <p:pic>
        <p:nvPicPr>
          <p:cNvPr id="3" name="Picture 2"/>
          <p:cNvPicPr>
            <a:picLocks noChangeAspect="1"/>
          </p:cNvPicPr>
          <p:nvPr/>
        </p:nvPicPr>
        <p:blipFill>
          <a:blip r:embed="rId2"/>
          <a:stretch>
            <a:fillRect/>
          </a:stretch>
        </p:blipFill>
        <p:spPr>
          <a:xfrm>
            <a:off x="850370" y="1149887"/>
            <a:ext cx="10398085" cy="1412338"/>
          </a:xfrm>
          <a:prstGeom prst="rect">
            <a:avLst/>
          </a:prstGeom>
        </p:spPr>
      </p:pic>
    </p:spTree>
    <p:extLst>
      <p:ext uri="{BB962C8B-B14F-4D97-AF65-F5344CB8AC3E}">
        <p14:creationId xmlns:p14="http://schemas.microsoft.com/office/powerpoint/2010/main" val="13938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01475" y="3005244"/>
          <a:ext cx="11338100" cy="3736884"/>
        </p:xfrm>
        <a:graphic>
          <a:graphicData uri="http://schemas.openxmlformats.org/drawingml/2006/table">
            <a:tbl>
              <a:tblPr/>
              <a:tblGrid>
                <a:gridCol w="3098975">
                  <a:extLst>
                    <a:ext uri="{9D8B030D-6E8A-4147-A177-3AD203B41FA5}">
                      <a16:colId xmlns:a16="http://schemas.microsoft.com/office/drawing/2014/main" val="2525775135"/>
                    </a:ext>
                  </a:extLst>
                </a:gridCol>
                <a:gridCol w="8239125">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B</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600" b="0" dirty="0">
                          <a:solidFill>
                            <a:schemeClr val="tx1"/>
                          </a:solidFill>
                          <a:effectLst/>
                        </a:rPr>
                        <a:t>Line 2 is where the first error occurs. 5 x 5 does not equal 10. </a:t>
                      </a:r>
                    </a:p>
                    <a:p>
                      <a:pPr fontAlgn="ctr"/>
                      <a:r>
                        <a:rPr lang="en-US" sz="1600" b="0" dirty="0">
                          <a:solidFill>
                            <a:schemeClr val="tx1"/>
                          </a:solidFill>
                          <a:effectLst/>
                        </a:rPr>
                        <a:t>Instead, 10 is equal to 5 x 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A</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600" b="0" dirty="0">
                          <a:solidFill>
                            <a:schemeClr val="tx1"/>
                          </a:solidFill>
                          <a:effectLst/>
                        </a:rPr>
                        <a:t>Not quite! 10 x 7 does equal 70. And 7 (which the student has circled) is indeed a prime number. So on this line the student is still on track.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C</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600" b="0" dirty="0">
                          <a:solidFill>
                            <a:schemeClr val="tx1"/>
                          </a:solidFill>
                          <a:effectLst/>
                        </a:rPr>
                        <a:t>Nearly! You have correctly identified that 5 x 5 x 7 does not equal 70 :) However, the student made their first error in the line above: where they said that 10 is equal to 5 x 5 (which is it not).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600" b="0" dirty="0">
                          <a:solidFill>
                            <a:schemeClr val="tx1"/>
                          </a:solidFill>
                          <a:effectLst/>
                        </a:rPr>
                        <a:t>Not quite! You have successfully identified that all the numbers contained in the student's answer are prime numbers! :) But 5 x 5 x 7 makes 175, not 70 (so their answer is incorrect) and the student makes the mistake that got them there in line 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 – Product of Prime Numbers</a:t>
            </a:r>
          </a:p>
        </p:txBody>
      </p:sp>
      <p:pic>
        <p:nvPicPr>
          <p:cNvPr id="5" name="Picture 4"/>
          <p:cNvPicPr>
            <a:picLocks noChangeAspect="1"/>
          </p:cNvPicPr>
          <p:nvPr/>
        </p:nvPicPr>
        <p:blipFill rotWithShape="1">
          <a:blip r:embed="rId2"/>
          <a:srcRect l="6783" t="10240" r="3804" b="37296"/>
          <a:stretch/>
        </p:blipFill>
        <p:spPr>
          <a:xfrm>
            <a:off x="956890" y="799506"/>
            <a:ext cx="4719750" cy="2077044"/>
          </a:xfrm>
          <a:prstGeom prst="rect">
            <a:avLst/>
          </a:prstGeom>
        </p:spPr>
      </p:pic>
      <p:pic>
        <p:nvPicPr>
          <p:cNvPr id="2" name="Picture 1"/>
          <p:cNvPicPr>
            <a:picLocks noChangeAspect="1"/>
          </p:cNvPicPr>
          <p:nvPr/>
        </p:nvPicPr>
        <p:blipFill rotWithShape="1">
          <a:blip r:embed="rId3"/>
          <a:srcRect t="68782"/>
          <a:stretch/>
        </p:blipFill>
        <p:spPr>
          <a:xfrm>
            <a:off x="5548890" y="1370413"/>
            <a:ext cx="6023985" cy="1244898"/>
          </a:xfrm>
          <a:prstGeom prst="rect">
            <a:avLst/>
          </a:prstGeom>
        </p:spPr>
      </p:pic>
    </p:spTree>
    <p:extLst>
      <p:ext uri="{BB962C8B-B14F-4D97-AF65-F5344CB8AC3E}">
        <p14:creationId xmlns:p14="http://schemas.microsoft.com/office/powerpoint/2010/main" val="2805582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15 – Order of Operations</a:t>
            </a:r>
          </a:p>
        </p:txBody>
      </p:sp>
      <p:pic>
        <p:nvPicPr>
          <p:cNvPr id="2" name="Picture 1"/>
          <p:cNvPicPr>
            <a:picLocks noChangeAspect="1"/>
          </p:cNvPicPr>
          <p:nvPr/>
        </p:nvPicPr>
        <p:blipFill rotWithShape="1">
          <a:blip r:embed="rId2"/>
          <a:srcRect l="9062" t="13854" r="5469" b="46146"/>
          <a:stretch/>
        </p:blipFill>
        <p:spPr>
          <a:xfrm>
            <a:off x="752474" y="1257299"/>
            <a:ext cx="10990213" cy="3857626"/>
          </a:xfrm>
          <a:prstGeom prst="rect">
            <a:avLst/>
          </a:prstGeom>
        </p:spPr>
      </p:pic>
      <p:sp>
        <p:nvSpPr>
          <p:cNvPr id="3" name="TextBox 2"/>
          <p:cNvSpPr txBox="1"/>
          <p:nvPr/>
        </p:nvSpPr>
        <p:spPr>
          <a:xfrm>
            <a:off x="1781175" y="2362200"/>
            <a:ext cx="8591550" cy="584775"/>
          </a:xfrm>
          <a:prstGeom prst="rect">
            <a:avLst/>
          </a:prstGeom>
          <a:noFill/>
        </p:spPr>
        <p:txBody>
          <a:bodyPr wrap="square" rtlCol="0">
            <a:spAutoFit/>
          </a:bodyPr>
          <a:lstStyle/>
          <a:p>
            <a:pPr algn="ctr"/>
            <a:r>
              <a:rPr lang="en-GB" sz="3200" dirty="0"/>
              <a:t>(You can choose more than one option)</a:t>
            </a:r>
          </a:p>
        </p:txBody>
      </p:sp>
    </p:spTree>
    <p:extLst>
      <p:ext uri="{BB962C8B-B14F-4D97-AF65-F5344CB8AC3E}">
        <p14:creationId xmlns:p14="http://schemas.microsoft.com/office/powerpoint/2010/main" val="3444744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662361" y="3252895"/>
              <a:ext cx="11131638" cy="3235990"/>
            </p:xfrm>
            <a:graphic>
              <a:graphicData uri="http://schemas.openxmlformats.org/drawingml/2006/table">
                <a:tbl>
                  <a:tblPr/>
                  <a:tblGrid>
                    <a:gridCol w="2740113">
                      <a:extLst>
                        <a:ext uri="{9D8B030D-6E8A-4147-A177-3AD203B41FA5}">
                          <a16:colId xmlns:a16="http://schemas.microsoft.com/office/drawing/2014/main" val="2525775135"/>
                        </a:ext>
                      </a:extLst>
                    </a:gridCol>
                    <a:gridCol w="8391525">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2 and 3</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Both 2 and 3 are correct. We need to consider BIDMAS when using a calculator.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calculator</a:t>
                          </a:r>
                          <a:r>
                            <a:rPr lang="en-US" sz="2000" b="0" baseline="0" dirty="0">
                              <a:solidFill>
                                <a:schemeClr val="tx1"/>
                              </a:solidFill>
                              <a:effectLst/>
                            </a:rPr>
                            <a:t> sees –1 x </a:t>
                          </a:r>
                          <a14:m>
                            <m:oMath xmlns:m="http://schemas.openxmlformats.org/officeDocument/2006/math">
                              <m:sSup>
                                <m:sSupPr>
                                  <m:ctrlPr>
                                    <a:rPr lang="en-US" sz="2000" b="0" i="1" baseline="0" smtClean="0">
                                      <a:solidFill>
                                        <a:schemeClr val="tx1"/>
                                      </a:solidFill>
                                      <a:effectLst/>
                                      <a:latin typeface="Cambria Math" panose="02040503050406030204" pitchFamily="18" charset="0"/>
                                    </a:rPr>
                                  </m:ctrlPr>
                                </m:sSupPr>
                                <m:e>
                                  <m:r>
                                    <a:rPr lang="en-GB" sz="2000" b="0" i="1" baseline="0" smtClean="0">
                                      <a:solidFill>
                                        <a:schemeClr val="tx1"/>
                                      </a:solidFill>
                                      <a:effectLst/>
                                      <a:latin typeface="Cambria Math" panose="02040503050406030204" pitchFamily="18" charset="0"/>
                                    </a:rPr>
                                    <m:t>7</m:t>
                                  </m:r>
                                </m:e>
                                <m:sup>
                                  <m:r>
                                    <a:rPr lang="en-GB" sz="2000" b="0" i="1" baseline="0" smtClean="0">
                                      <a:solidFill>
                                        <a:schemeClr val="tx1"/>
                                      </a:solidFill>
                                      <a:effectLst/>
                                      <a:latin typeface="Cambria Math" panose="02040503050406030204" pitchFamily="18" charset="0"/>
                                    </a:rPr>
                                    <m:t>2</m:t>
                                  </m:r>
                                </m:sup>
                              </m:sSup>
                            </m:oMath>
                          </a14:m>
                          <a:r>
                            <a:rPr lang="en-US" sz="2000" b="0" dirty="0">
                              <a:solidFill>
                                <a:schemeClr val="tx1"/>
                              </a:solidFill>
                              <a:effectLst/>
                            </a:rPr>
                            <a:t>  so will do -1 x 49 = –40 due to BIDMAS.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To</a:t>
                          </a:r>
                          <a:r>
                            <a:rPr lang="en-US" sz="2000" b="0" baseline="0" dirty="0">
                              <a:solidFill>
                                <a:schemeClr val="tx1"/>
                              </a:solidFill>
                              <a:effectLst/>
                            </a:rPr>
                            <a:t> square a number you multiply it by it self not by 2.</a:t>
                          </a:r>
                          <a:r>
                            <a:rPr lang="en-US" sz="2000" b="0" dirty="0">
                              <a:solidFill>
                                <a:schemeClr val="tx1"/>
                              </a:solidFill>
                              <a:effectLst/>
                            </a:rPr>
                            <a:t>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94353916"/>
                  </p:ext>
                </p:extLst>
              </p:nvPr>
            </p:nvGraphicFramePr>
            <p:xfrm>
              <a:off x="662361" y="3252895"/>
              <a:ext cx="11131638" cy="3235990"/>
            </p:xfrm>
            <a:graphic>
              <a:graphicData uri="http://schemas.openxmlformats.org/drawingml/2006/table">
                <a:tbl>
                  <a:tblPr/>
                  <a:tblGrid>
                    <a:gridCol w="2740113">
                      <a:extLst>
                        <a:ext uri="{9D8B030D-6E8A-4147-A177-3AD203B41FA5}">
                          <a16:colId xmlns:a16="http://schemas.microsoft.com/office/drawing/2014/main" val="2525775135"/>
                        </a:ext>
                      </a:extLst>
                    </a:gridCol>
                    <a:gridCol w="8391525">
                      <a:extLst>
                        <a:ext uri="{9D8B030D-6E8A-4147-A177-3AD203B41FA5}">
                          <a16:colId xmlns:a16="http://schemas.microsoft.com/office/drawing/2014/main" val="562879438"/>
                        </a:ext>
                      </a:extLst>
                    </a:gridCol>
                  </a:tblGrid>
                  <a:tr h="500894">
                    <a:tc>
                      <a:txBody>
                        <a:bodyPr/>
                        <a:lstStyle/>
                        <a:p>
                          <a:pPr algn="ctr" fontAlgn="ctr"/>
                          <a:r>
                            <a:rPr lang="en-GB" sz="2400" b="1" cap="all" dirty="0" smtClean="0">
                              <a:solidFill>
                                <a:schemeClr val="tx1"/>
                              </a:solidFill>
                              <a:effectLst/>
                              <a:latin typeface="+mn-lt"/>
                            </a:rPr>
                            <a:t>CORRECT ANSWER</a:t>
                          </a:r>
                          <a:endParaRPr lang="en-GB" sz="2400" b="1" cap="all"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smtClean="0">
                              <a:solidFill>
                                <a:schemeClr val="tx1"/>
                              </a:solidFill>
                              <a:effectLst/>
                              <a:latin typeface="+mn-lt"/>
                            </a:rPr>
                            <a:t>CORRECT</a:t>
                          </a:r>
                          <a:r>
                            <a:rPr lang="en-GB" sz="2400" b="1" cap="all" baseline="0" dirty="0" smtClean="0">
                              <a:solidFill>
                                <a:schemeClr val="tx1"/>
                              </a:solidFill>
                              <a:effectLst/>
                              <a:latin typeface="+mn-lt"/>
                            </a:rPr>
                            <a:t> </a:t>
                          </a:r>
                          <a:r>
                            <a:rPr lang="en-GB" sz="2400" b="1" cap="all" dirty="0" smtClean="0">
                              <a:solidFill>
                                <a:schemeClr val="tx1"/>
                              </a:solidFill>
                              <a:effectLst/>
                              <a:latin typeface="+mn-lt"/>
                            </a:rPr>
                            <a:t>EXPLANATION </a:t>
                          </a:r>
                          <a:endParaRPr lang="en-GB" sz="2400" b="1" cap="all"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622814">
                    <a:tc>
                      <a:txBody>
                        <a:bodyPr/>
                        <a:lstStyle/>
                        <a:p>
                          <a:pPr algn="ctr" fontAlgn="ctr"/>
                          <a:r>
                            <a:rPr lang="en-GB" sz="3200" b="0" dirty="0" smtClean="0">
                              <a:solidFill>
                                <a:schemeClr val="tx1"/>
                              </a:solidFill>
                              <a:effectLst/>
                              <a:latin typeface="robotobold"/>
                            </a:rPr>
                            <a:t>2 and 3</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smtClean="0">
                              <a:solidFill>
                                <a:schemeClr val="tx1"/>
                              </a:solidFill>
                              <a:effectLst/>
                            </a:rPr>
                            <a:t>Both 2 and 3 are correct. We need to consider BIDMAS when using a calculator.</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866654">
                    <a:tc>
                      <a:txBody>
                        <a:bodyPr/>
                        <a:lstStyle/>
                        <a:p>
                          <a:pPr algn="ctr" fontAlgn="ctr"/>
                          <a:r>
                            <a:rPr lang="en-GB" sz="2400" b="1" dirty="0" smtClean="0">
                              <a:solidFill>
                                <a:schemeClr val="tx1"/>
                              </a:solidFill>
                              <a:effectLst/>
                              <a:latin typeface="+mn-lt"/>
                            </a:rPr>
                            <a:t>COMMON MISTAKES</a:t>
                          </a:r>
                          <a:endParaRPr lang="en-GB"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smtClean="0">
                              <a:solidFill>
                                <a:schemeClr val="tx1"/>
                              </a:solidFill>
                              <a:effectLst/>
                              <a:latin typeface="+mn-lt"/>
                            </a:rPr>
                            <a:t>WHAT</a:t>
                          </a:r>
                          <a:r>
                            <a:rPr lang="en-US" sz="2400" b="1" baseline="0" dirty="0" smtClean="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622814">
                    <a:tc>
                      <a:txBody>
                        <a:bodyPr/>
                        <a:lstStyle/>
                        <a:p>
                          <a:pPr algn="ctr" fontAlgn="ctr"/>
                          <a:r>
                            <a:rPr lang="en-GB" sz="3200" b="0" dirty="0" smtClean="0">
                              <a:solidFill>
                                <a:schemeClr val="tx1"/>
                              </a:solidFill>
                              <a:effectLst/>
                              <a:latin typeface="robotobold"/>
                            </a:rPr>
                            <a:t>1</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2752" t="-321359" r="-145" b="-126214"/>
                          </a:stretch>
                        </a:blipFill>
                      </a:tcPr>
                    </a:tc>
                    <a:extLst>
                      <a:ext uri="{0D108BD9-81ED-4DB2-BD59-A6C34878D82A}">
                        <a16:rowId xmlns:a16="http://schemas.microsoft.com/office/drawing/2014/main" val="2076405851"/>
                      </a:ext>
                    </a:extLst>
                  </a:tr>
                  <a:tr h="622814">
                    <a:tc>
                      <a:txBody>
                        <a:bodyPr/>
                        <a:lstStyle/>
                        <a:p>
                          <a:pPr algn="ctr" fontAlgn="ctr"/>
                          <a:r>
                            <a:rPr lang="en-GB" sz="3200" b="0" dirty="0" smtClean="0">
                              <a:solidFill>
                                <a:schemeClr val="tx1"/>
                              </a:solidFill>
                              <a:effectLst/>
                              <a:latin typeface="robotobold"/>
                            </a:rPr>
                            <a:t>4</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smtClean="0">
                              <a:solidFill>
                                <a:schemeClr val="tx1"/>
                              </a:solidFill>
                              <a:effectLst/>
                            </a:rPr>
                            <a:t>To</a:t>
                          </a:r>
                          <a:r>
                            <a:rPr lang="en-US" sz="2000" b="0" baseline="0" dirty="0" smtClean="0">
                              <a:solidFill>
                                <a:schemeClr val="tx1"/>
                              </a:solidFill>
                              <a:effectLst/>
                            </a:rPr>
                            <a:t> square a number you multiply it by it self not by 2.</a:t>
                          </a:r>
                          <a:r>
                            <a:rPr lang="en-US" sz="2000" b="0" dirty="0" smtClean="0">
                              <a:solidFill>
                                <a:schemeClr val="tx1"/>
                              </a:solidFill>
                              <a:effectLst/>
                            </a:rPr>
                            <a:t> </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bl>
              </a:graphicData>
            </a:graphic>
          </p:graphicFrame>
        </mc:Fallback>
      </mc:AlternateContent>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15 – Order of Operations</a:t>
            </a:r>
          </a:p>
        </p:txBody>
      </p:sp>
      <p:pic>
        <p:nvPicPr>
          <p:cNvPr id="3" name="Picture 2"/>
          <p:cNvPicPr>
            <a:picLocks noChangeAspect="1"/>
          </p:cNvPicPr>
          <p:nvPr/>
        </p:nvPicPr>
        <p:blipFill>
          <a:blip r:embed="rId3"/>
          <a:stretch>
            <a:fillRect/>
          </a:stretch>
        </p:blipFill>
        <p:spPr>
          <a:xfrm>
            <a:off x="3127745" y="771714"/>
            <a:ext cx="6200871" cy="2177011"/>
          </a:xfrm>
          <a:prstGeom prst="rect">
            <a:avLst/>
          </a:prstGeom>
        </p:spPr>
      </p:pic>
    </p:spTree>
    <p:extLst>
      <p:ext uri="{BB962C8B-B14F-4D97-AF65-F5344CB8AC3E}">
        <p14:creationId xmlns:p14="http://schemas.microsoft.com/office/powerpoint/2010/main" val="94584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923330"/>
          </a:xfrm>
          <a:prstGeom prst="rect">
            <a:avLst/>
          </a:prstGeom>
          <a:noFill/>
        </p:spPr>
        <p:txBody>
          <a:bodyPr wrap="square" rtlCol="0">
            <a:spAutoFit/>
          </a:bodyPr>
          <a:lstStyle/>
          <a:p>
            <a:pPr algn="ctr"/>
            <a:r>
              <a:rPr lang="en-GB" sz="5400" b="1" dirty="0"/>
              <a:t>Question 2 – Product of Prime Numbers </a:t>
            </a:r>
          </a:p>
        </p:txBody>
      </p:sp>
      <p:sp>
        <p:nvSpPr>
          <p:cNvPr id="7" name="TextBox 6"/>
          <p:cNvSpPr txBox="1"/>
          <p:nvPr/>
        </p:nvSpPr>
        <p:spPr>
          <a:xfrm>
            <a:off x="107476" y="857545"/>
            <a:ext cx="11977048" cy="707886"/>
          </a:xfrm>
          <a:prstGeom prst="rect">
            <a:avLst/>
          </a:prstGeom>
          <a:noFill/>
        </p:spPr>
        <p:txBody>
          <a:bodyPr wrap="square" rtlCol="0">
            <a:spAutoFit/>
          </a:bodyPr>
          <a:lstStyle/>
          <a:p>
            <a:pPr algn="ctr"/>
            <a:r>
              <a:rPr lang="en-GB" sz="4000" dirty="0"/>
              <a:t>Which is the correct factor tree for 351?</a:t>
            </a:r>
          </a:p>
        </p:txBody>
      </p:sp>
      <p:pic>
        <p:nvPicPr>
          <p:cNvPr id="3" name="Picture 2"/>
          <p:cNvPicPr>
            <a:picLocks noChangeAspect="1"/>
          </p:cNvPicPr>
          <p:nvPr/>
        </p:nvPicPr>
        <p:blipFill rotWithShape="1">
          <a:blip r:embed="rId2"/>
          <a:srcRect l="14044" t="24828" r="15323" b="7736"/>
          <a:stretch/>
        </p:blipFill>
        <p:spPr>
          <a:xfrm>
            <a:off x="2530551" y="1565431"/>
            <a:ext cx="7134445" cy="5108615"/>
          </a:xfrm>
          <a:prstGeom prst="rect">
            <a:avLst/>
          </a:prstGeom>
        </p:spPr>
      </p:pic>
    </p:spTree>
    <p:extLst>
      <p:ext uri="{BB962C8B-B14F-4D97-AF65-F5344CB8AC3E}">
        <p14:creationId xmlns:p14="http://schemas.microsoft.com/office/powerpoint/2010/main" val="348815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73444" y="3062395"/>
          <a:ext cx="10909475" cy="3493044"/>
        </p:xfrm>
        <a:graphic>
          <a:graphicData uri="http://schemas.openxmlformats.org/drawingml/2006/table">
            <a:tbl>
              <a:tblPr/>
              <a:tblGrid>
                <a:gridCol w="2852258">
                  <a:extLst>
                    <a:ext uri="{9D8B030D-6E8A-4147-A177-3AD203B41FA5}">
                      <a16:colId xmlns:a16="http://schemas.microsoft.com/office/drawing/2014/main" val="2525775135"/>
                    </a:ext>
                  </a:extLst>
                </a:gridCol>
                <a:gridCol w="8057217">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B</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This is the correct tree. All calculations are correct and each factor is prime.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A</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The student may believe that 39 is prime.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C</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The student may believe that 117 is prime.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The student has made a calculation error. 7 x 63 = 441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2 – Product of Prime Numbers  </a:t>
            </a:r>
          </a:p>
        </p:txBody>
      </p:sp>
      <p:pic>
        <p:nvPicPr>
          <p:cNvPr id="4" name="Picture 3"/>
          <p:cNvPicPr>
            <a:picLocks noChangeAspect="1"/>
          </p:cNvPicPr>
          <p:nvPr/>
        </p:nvPicPr>
        <p:blipFill rotWithShape="1">
          <a:blip r:embed="rId2"/>
          <a:srcRect l="14044" t="24828" r="15323" b="40410"/>
          <a:stretch/>
        </p:blipFill>
        <p:spPr>
          <a:xfrm>
            <a:off x="2113384" y="1018520"/>
            <a:ext cx="4736198" cy="1748177"/>
          </a:xfrm>
          <a:prstGeom prst="rect">
            <a:avLst/>
          </a:prstGeom>
        </p:spPr>
      </p:pic>
      <p:pic>
        <p:nvPicPr>
          <p:cNvPr id="2" name="Picture 1"/>
          <p:cNvPicPr>
            <a:picLocks noChangeAspect="1"/>
          </p:cNvPicPr>
          <p:nvPr/>
        </p:nvPicPr>
        <p:blipFill rotWithShape="1">
          <a:blip r:embed="rId3"/>
          <a:srcRect t="50656"/>
          <a:stretch/>
        </p:blipFill>
        <p:spPr>
          <a:xfrm>
            <a:off x="6849582" y="931038"/>
            <a:ext cx="4989782" cy="1760587"/>
          </a:xfrm>
          <a:prstGeom prst="rect">
            <a:avLst/>
          </a:prstGeom>
        </p:spPr>
      </p:pic>
      <p:sp>
        <p:nvSpPr>
          <p:cNvPr id="3" name="Rectangle 2"/>
          <p:cNvSpPr/>
          <p:nvPr/>
        </p:nvSpPr>
        <p:spPr>
          <a:xfrm>
            <a:off x="496997" y="2418057"/>
            <a:ext cx="5175904" cy="461665"/>
          </a:xfrm>
          <a:prstGeom prst="rect">
            <a:avLst/>
          </a:prstGeom>
        </p:spPr>
        <p:txBody>
          <a:bodyPr wrap="none">
            <a:spAutoFit/>
          </a:bodyPr>
          <a:lstStyle/>
          <a:p>
            <a:r>
              <a:rPr lang="en-US" sz="2400" dirty="0"/>
              <a:t>Which is the correct factor tree for 351?</a:t>
            </a:r>
          </a:p>
        </p:txBody>
      </p:sp>
    </p:spTree>
    <p:extLst>
      <p:ext uri="{BB962C8B-B14F-4D97-AF65-F5344CB8AC3E}">
        <p14:creationId xmlns:p14="http://schemas.microsoft.com/office/powerpoint/2010/main" val="143509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923330"/>
          </a:xfrm>
          <a:prstGeom prst="rect">
            <a:avLst/>
          </a:prstGeom>
          <a:noFill/>
        </p:spPr>
        <p:txBody>
          <a:bodyPr wrap="square" rtlCol="0">
            <a:spAutoFit/>
          </a:bodyPr>
          <a:lstStyle/>
          <a:p>
            <a:pPr algn="ctr"/>
            <a:r>
              <a:rPr lang="en-GB" sz="5400" b="1" dirty="0"/>
              <a:t>Question 3 – Product of Prime Numbers  </a:t>
            </a:r>
          </a:p>
        </p:txBody>
      </p:sp>
      <p:pic>
        <p:nvPicPr>
          <p:cNvPr id="2" name="Picture 1"/>
          <p:cNvPicPr>
            <a:picLocks noChangeAspect="1"/>
          </p:cNvPicPr>
          <p:nvPr/>
        </p:nvPicPr>
        <p:blipFill rotWithShape="1">
          <a:blip r:embed="rId2"/>
          <a:srcRect l="6912" t="11127" r="3381" b="14730"/>
          <a:stretch/>
        </p:blipFill>
        <p:spPr>
          <a:xfrm>
            <a:off x="1470211" y="923330"/>
            <a:ext cx="9251578" cy="5734878"/>
          </a:xfrm>
          <a:prstGeom prst="rect">
            <a:avLst/>
          </a:prstGeom>
        </p:spPr>
      </p:pic>
    </p:spTree>
    <p:extLst>
      <p:ext uri="{BB962C8B-B14F-4D97-AF65-F5344CB8AC3E}">
        <p14:creationId xmlns:p14="http://schemas.microsoft.com/office/powerpoint/2010/main" val="34128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73444" y="3062395"/>
          <a:ext cx="10909475" cy="3614964"/>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We need to multiply by 10, which is 5 × 2. </a:t>
                      </a:r>
                    </a:p>
                    <a:p>
                      <a:pPr fontAlgn="ctr"/>
                      <a:r>
                        <a:rPr lang="en-US" sz="2000" b="0" dirty="0">
                          <a:solidFill>
                            <a:schemeClr val="tx1"/>
                          </a:solidFill>
                          <a:effectLst/>
                        </a:rPr>
                        <a:t>That means we need to increase the power on 2 and 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A</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written 10 as 5².</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B</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not used prime factors.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C</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increased all powers by 1, instead of just the 5 and 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3 – Product of Prime Numbers </a:t>
            </a:r>
          </a:p>
        </p:txBody>
      </p:sp>
      <p:pic>
        <p:nvPicPr>
          <p:cNvPr id="5" name="Picture 4"/>
          <p:cNvPicPr>
            <a:picLocks noChangeAspect="1"/>
          </p:cNvPicPr>
          <p:nvPr/>
        </p:nvPicPr>
        <p:blipFill rotWithShape="1">
          <a:blip r:embed="rId2"/>
          <a:srcRect l="17865" t="11126" r="16593" b="54774"/>
          <a:stretch/>
        </p:blipFill>
        <p:spPr>
          <a:xfrm>
            <a:off x="1004049" y="1012975"/>
            <a:ext cx="4374777" cy="1707087"/>
          </a:xfrm>
          <a:prstGeom prst="rect">
            <a:avLst/>
          </a:prstGeom>
        </p:spPr>
      </p:pic>
      <p:pic>
        <p:nvPicPr>
          <p:cNvPr id="3" name="Picture 2"/>
          <p:cNvPicPr>
            <a:picLocks noChangeAspect="1"/>
          </p:cNvPicPr>
          <p:nvPr/>
        </p:nvPicPr>
        <p:blipFill rotWithShape="1">
          <a:blip r:embed="rId3"/>
          <a:srcRect t="53672"/>
          <a:stretch/>
        </p:blipFill>
        <p:spPr>
          <a:xfrm>
            <a:off x="5647767" y="1051778"/>
            <a:ext cx="5809129" cy="1668284"/>
          </a:xfrm>
          <a:prstGeom prst="rect">
            <a:avLst/>
          </a:prstGeom>
        </p:spPr>
      </p:pic>
    </p:spTree>
    <p:extLst>
      <p:ext uri="{BB962C8B-B14F-4D97-AF65-F5344CB8AC3E}">
        <p14:creationId xmlns:p14="http://schemas.microsoft.com/office/powerpoint/2010/main" val="248480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4 – HCF and LCM </a:t>
            </a:r>
          </a:p>
        </p:txBody>
      </p:sp>
      <p:pic>
        <p:nvPicPr>
          <p:cNvPr id="2" name="Picture 1"/>
          <p:cNvPicPr>
            <a:picLocks noChangeAspect="1"/>
          </p:cNvPicPr>
          <p:nvPr/>
        </p:nvPicPr>
        <p:blipFill rotWithShape="1">
          <a:blip r:embed="rId2"/>
          <a:srcRect l="23203" t="14271" r="20937" b="66146"/>
          <a:stretch/>
        </p:blipFill>
        <p:spPr>
          <a:xfrm>
            <a:off x="733424" y="1123354"/>
            <a:ext cx="10869883" cy="2858095"/>
          </a:xfrm>
          <a:prstGeom prst="rect">
            <a:avLst/>
          </a:prstGeom>
        </p:spPr>
      </p:pic>
    </p:spTree>
    <p:extLst>
      <p:ext uri="{BB962C8B-B14F-4D97-AF65-F5344CB8AC3E}">
        <p14:creationId xmlns:p14="http://schemas.microsoft.com/office/powerpoint/2010/main" val="247060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44869" y="2976670"/>
          <a:ext cx="10909475" cy="3614964"/>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factors of 4 are 1,2 and 4, the factors of 6 are 1,2,3 and 6 and the factors of 8 are 1,2,4 and 8. Clearly the highest common factor is 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chosen the lowest number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may have picked the highest number.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24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confused LCM and HCF, as this is the HCF.</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4 – HCF and LCM</a:t>
            </a:r>
          </a:p>
        </p:txBody>
      </p:sp>
      <p:pic>
        <p:nvPicPr>
          <p:cNvPr id="2" name="Picture 1"/>
          <p:cNvPicPr>
            <a:picLocks noChangeAspect="1"/>
          </p:cNvPicPr>
          <p:nvPr/>
        </p:nvPicPr>
        <p:blipFill rotWithShape="1">
          <a:blip r:embed="rId2"/>
          <a:srcRect t="14718" b="24715"/>
          <a:stretch/>
        </p:blipFill>
        <p:spPr>
          <a:xfrm>
            <a:off x="1410123" y="1000125"/>
            <a:ext cx="9864716" cy="1571625"/>
          </a:xfrm>
          <a:prstGeom prst="rect">
            <a:avLst/>
          </a:prstGeom>
        </p:spPr>
      </p:pic>
    </p:spTree>
    <p:extLst>
      <p:ext uri="{BB962C8B-B14F-4D97-AF65-F5344CB8AC3E}">
        <p14:creationId xmlns:p14="http://schemas.microsoft.com/office/powerpoint/2010/main" val="3328110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1465</Words>
  <Application>Microsoft Office PowerPoint</Application>
  <PresentationFormat>Widescreen</PresentationFormat>
  <Paragraphs>224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Gale</dc:creator>
  <cp:lastModifiedBy>Stewart Gale</cp:lastModifiedBy>
  <cp:revision>47</cp:revision>
  <dcterms:created xsi:type="dcterms:W3CDTF">2020-06-17T17:33:36Z</dcterms:created>
  <dcterms:modified xsi:type="dcterms:W3CDTF">2026-03-10T12:04:47Z</dcterms:modified>
</cp:coreProperties>
</file>