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B44FF0-DBA6-42ED-9635-34B34F23F5C4}" v="13" dt="2025-02-06T06:58:10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5B44FF0-DBA6-42ED-9635-34B34F23F5C4}"/>
    <pc:docChg chg="custSel modSld">
      <pc:chgData name="Stewart Gale" userId="3647ddd2-6040-41ae-a96d-232c23482af8" providerId="ADAL" clId="{55B44FF0-DBA6-42ED-9635-34B34F23F5C4}" dt="2025-02-06T06:58:38.921" v="67" actId="1076"/>
      <pc:docMkLst>
        <pc:docMk/>
      </pc:docMkLst>
      <pc:sldChg chg="addSp modSp mod">
        <pc:chgData name="Stewart Gale" userId="3647ddd2-6040-41ae-a96d-232c23482af8" providerId="ADAL" clId="{55B44FF0-DBA6-42ED-9635-34B34F23F5C4}" dt="2025-02-06T06:58:17.029" v="65" actId="14100"/>
        <pc:sldMkLst>
          <pc:docMk/>
          <pc:sldMk cId="3567633512" sldId="256"/>
        </pc:sldMkLst>
        <pc:spChg chg="add mod">
          <ac:chgData name="Stewart Gale" userId="3647ddd2-6040-41ae-a96d-232c23482af8" providerId="ADAL" clId="{55B44FF0-DBA6-42ED-9635-34B34F23F5C4}" dt="2025-02-06T06:58:17.029" v="65" actId="14100"/>
          <ac:spMkLst>
            <pc:docMk/>
            <pc:sldMk cId="3567633512" sldId="256"/>
            <ac:spMk id="2" creationId="{8A1F794D-9841-013E-8989-0CD4396C8F5F}"/>
          </ac:spMkLst>
        </pc:spChg>
      </pc:sldChg>
      <pc:sldChg chg="addSp delSp modSp mod">
        <pc:chgData name="Stewart Gale" userId="3647ddd2-6040-41ae-a96d-232c23482af8" providerId="ADAL" clId="{55B44FF0-DBA6-42ED-9635-34B34F23F5C4}" dt="2022-01-10T08:21:03.618" v="15" actId="1076"/>
        <pc:sldMkLst>
          <pc:docMk/>
          <pc:sldMk cId="3801952152" sldId="258"/>
        </pc:sldMkLst>
      </pc:sldChg>
      <pc:sldChg chg="addSp delSp modSp mod">
        <pc:chgData name="Stewart Gale" userId="3647ddd2-6040-41ae-a96d-232c23482af8" providerId="ADAL" clId="{55B44FF0-DBA6-42ED-9635-34B34F23F5C4}" dt="2022-01-10T08:21:32.561" v="24" actId="1076"/>
        <pc:sldMkLst>
          <pc:docMk/>
          <pc:sldMk cId="3388722114" sldId="259"/>
        </pc:sldMkLst>
      </pc:sldChg>
      <pc:sldChg chg="addSp delSp modSp mod">
        <pc:chgData name="Stewart Gale" userId="3647ddd2-6040-41ae-a96d-232c23482af8" providerId="ADAL" clId="{55B44FF0-DBA6-42ED-9635-34B34F23F5C4}" dt="2025-02-06T06:58:38.921" v="67" actId="1076"/>
        <pc:sldMkLst>
          <pc:docMk/>
          <pc:sldMk cId="2252051878" sldId="260"/>
        </pc:sldMkLst>
        <pc:picChg chg="mod modCrop">
          <ac:chgData name="Stewart Gale" userId="3647ddd2-6040-41ae-a96d-232c23482af8" providerId="ADAL" clId="{55B44FF0-DBA6-42ED-9635-34B34F23F5C4}" dt="2025-02-06T06:58:35.194" v="66" actId="732"/>
          <ac:picMkLst>
            <pc:docMk/>
            <pc:sldMk cId="2252051878" sldId="260"/>
            <ac:picMk id="2" creationId="{9C26CF80-B27F-4B02-80BD-99375702EAF4}"/>
          </ac:picMkLst>
        </pc:picChg>
        <pc:picChg chg="mod">
          <ac:chgData name="Stewart Gale" userId="3647ddd2-6040-41ae-a96d-232c23482af8" providerId="ADAL" clId="{55B44FF0-DBA6-42ED-9635-34B34F23F5C4}" dt="2025-02-06T06:58:38.921" v="67" actId="1076"/>
          <ac:picMkLst>
            <pc:docMk/>
            <pc:sldMk cId="2252051878" sldId="260"/>
            <ac:picMk id="5" creationId="{00000000-0000-0000-0000-000000000000}"/>
          </ac:picMkLst>
        </pc:picChg>
      </pc:sldChg>
      <pc:sldChg chg="addSp modSp mod">
        <pc:chgData name="Stewart Gale" userId="3647ddd2-6040-41ae-a96d-232c23482af8" providerId="ADAL" clId="{55B44FF0-DBA6-42ED-9635-34B34F23F5C4}" dt="2022-03-08T05:21:51.952" v="62" actId="1076"/>
        <pc:sldMkLst>
          <pc:docMk/>
          <pc:sldMk cId="76512430" sldId="261"/>
        </pc:sldMkLst>
      </pc:sldChg>
      <pc:sldChg chg="addSp delSp modSp mod">
        <pc:chgData name="Stewart Gale" userId="3647ddd2-6040-41ae-a96d-232c23482af8" providerId="ADAL" clId="{55B44FF0-DBA6-42ED-9635-34B34F23F5C4}" dt="2022-01-10T08:22:48.569" v="46" actId="1076"/>
        <pc:sldMkLst>
          <pc:docMk/>
          <pc:sldMk cId="3318321354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28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55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8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66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70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80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92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98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7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631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7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865CB-3971-4054-AAA4-C61A56FA101D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5514E-63C1-405A-98BC-C499FD216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4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25266" r="60515" b="38403"/>
          <a:stretch>
            <a:fillRect/>
          </a:stretch>
        </p:blipFill>
        <p:spPr bwMode="auto">
          <a:xfrm>
            <a:off x="150537" y="148045"/>
            <a:ext cx="2374385" cy="165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 rot="10800000" flipV="1">
            <a:off x="2496567" y="98115"/>
            <a:ext cx="333342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group of boys and girls are shown in this Venn Diagram.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 person is chosen at random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What is the probability a boy is chosen?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a blonde boy is chosen?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a girl is chosen?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58049" r="62796" b="16534"/>
          <a:stretch>
            <a:fillRect/>
          </a:stretch>
        </p:blipFill>
        <p:spPr bwMode="auto">
          <a:xfrm>
            <a:off x="3871092" y="2649935"/>
            <a:ext cx="2679337" cy="189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 rot="10800000" flipV="1">
            <a:off x="166792" y="2102777"/>
            <a:ext cx="3850657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 people were asked if they liked One Direction or JLS.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 person is chosen at random.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What is the missing value in the Venn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the person did not like 1D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the person likes both groups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the person likes just one of the groups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What is the probability the person likes at least one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groups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80093" y="4772320"/>
            <a:ext cx="38703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</a:rPr>
              <a:t>3) </a:t>
            </a:r>
            <a:r>
              <a:rPr lang="en-US" sz="1200" dirty="0">
                <a:solidFill>
                  <a:prstClr val="black"/>
                </a:solidFill>
              </a:rPr>
              <a:t>Shapes are sorted into 2 groups depending on their color and number of sides.</a:t>
            </a:r>
            <a:endParaRPr lang="en-GB" sz="1200" dirty="0"/>
          </a:p>
          <a:p>
            <a:r>
              <a:rPr lang="en-US" sz="1200" dirty="0"/>
              <a:t>A shape is chosen at random</a:t>
            </a:r>
          </a:p>
          <a:p>
            <a:r>
              <a:rPr lang="en-US" sz="1200" b="1" dirty="0"/>
              <a:t>a) </a:t>
            </a:r>
            <a:r>
              <a:rPr lang="en-US" sz="1200" dirty="0"/>
              <a:t>How many shape are there altogether?</a:t>
            </a:r>
          </a:p>
          <a:p>
            <a:endParaRPr lang="en-US" sz="1200" dirty="0"/>
          </a:p>
          <a:p>
            <a:r>
              <a:rPr lang="en-US" sz="1200" b="1" dirty="0"/>
              <a:t>b) </a:t>
            </a:r>
            <a:r>
              <a:rPr lang="en-US" sz="1200" dirty="0"/>
              <a:t>What is the probability that it is a blue shape?</a:t>
            </a:r>
          </a:p>
          <a:p>
            <a:endParaRPr lang="en-US" sz="1200" dirty="0"/>
          </a:p>
          <a:p>
            <a:r>
              <a:rPr lang="en-US" sz="1200" b="1" dirty="0"/>
              <a:t>c) </a:t>
            </a:r>
            <a:r>
              <a:rPr lang="en-US" sz="1200" dirty="0"/>
              <a:t>What is the probability that it has 4 or fewer sides?</a:t>
            </a:r>
          </a:p>
          <a:p>
            <a:endParaRPr lang="en-US" sz="1200" dirty="0"/>
          </a:p>
          <a:p>
            <a:r>
              <a:rPr lang="en-US" sz="1200" b="1" dirty="0"/>
              <a:t>d) </a:t>
            </a:r>
            <a:r>
              <a:rPr lang="en-US" sz="1200" dirty="0"/>
              <a:t>What is the probability a triangle is chosen?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3488" t="38616" r="62408" b="36098"/>
          <a:stretch/>
        </p:blipFill>
        <p:spPr>
          <a:xfrm>
            <a:off x="259345" y="4814723"/>
            <a:ext cx="2459419" cy="1720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3275" t="33597" r="62281" b="33245"/>
          <a:stretch/>
        </p:blipFill>
        <p:spPr>
          <a:xfrm>
            <a:off x="5930746" y="148045"/>
            <a:ext cx="2697867" cy="23253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567653" y="97486"/>
            <a:ext cx="354676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>
                <a:solidFill>
                  <a:prstClr val="black"/>
                </a:solidFill>
                <a:ea typeface="Cambria" panose="02040503050406030204" pitchFamily="18" charset="0"/>
                <a:cs typeface="Arial" panose="020B0604020202020204" pitchFamily="34" charset="0"/>
              </a:rPr>
              <a:t>4) </a:t>
            </a:r>
            <a:r>
              <a:rPr lang="en-US" sz="1200" dirty="0">
                <a:solidFill>
                  <a:prstClr val="black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The colors of some flags were recorded.</a:t>
            </a:r>
          </a:p>
          <a:p>
            <a:pPr lvl="0"/>
            <a:r>
              <a:rPr lang="en-US" sz="1200" dirty="0">
                <a:solidFill>
                  <a:prstClr val="black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A flag is chosen at random.</a:t>
            </a:r>
          </a:p>
          <a:p>
            <a:pPr lvl="0"/>
            <a:r>
              <a:rPr lang="en-GB" sz="1200" b="1" dirty="0">
                <a:ea typeface="Cambria" panose="02040503050406030204" pitchFamily="18" charset="0"/>
                <a:cs typeface="Arial" panose="020B0604020202020204" pitchFamily="34" charset="0"/>
              </a:rPr>
              <a:t>a)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How many flags were recorded?</a:t>
            </a:r>
          </a:p>
          <a:p>
            <a:pPr lvl="0">
              <a:spcAft>
                <a:spcPts val="0"/>
              </a:spcAft>
            </a:pPr>
            <a:endParaRPr lang="en-GB" sz="12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1200" b="1" dirty="0">
                <a:ea typeface="Cambria" panose="02040503050406030204" pitchFamily="18" charset="0"/>
                <a:cs typeface="Arial" panose="020B0604020202020204" pitchFamily="34" charset="0"/>
              </a:rPr>
              <a:t>b)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uses white?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12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1200" b="1" dirty="0">
                <a:ea typeface="Cambria" panose="02040503050406030204" pitchFamily="18" charset="0"/>
                <a:cs typeface="Arial" panose="020B0604020202020204" pitchFamily="34" charset="0"/>
              </a:rPr>
              <a:t>c)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has no red?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12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1200" b="1" dirty="0">
                <a:ea typeface="Cambria" panose="02040503050406030204" pitchFamily="18" charset="0"/>
                <a:cs typeface="Arial" panose="020B0604020202020204" pitchFamily="34" charset="0"/>
              </a:rPr>
              <a:t>d)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has 2 of the listed color?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12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1200" b="1" dirty="0">
                <a:ea typeface="Cambria" panose="02040503050406030204" pitchFamily="18" charset="0"/>
                <a:cs typeface="Arial" panose="020B0604020202020204" pitchFamily="34" charset="0"/>
              </a:rPr>
              <a:t>e) </a:t>
            </a:r>
            <a:r>
              <a:rPr lang="en-US" sz="12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uses blue and white?</a:t>
            </a:r>
            <a:endParaRPr lang="en-GB" sz="1200" dirty="0"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42656" y="5197070"/>
            <a:ext cx="4791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5) </a:t>
            </a:r>
            <a:r>
              <a:rPr lang="en-US" sz="1200" dirty="0"/>
              <a:t>Students were asked in a class who read any of 3 magazines A, B and C.</a:t>
            </a:r>
          </a:p>
          <a:p>
            <a:r>
              <a:rPr lang="en-US" sz="1200" b="1" dirty="0"/>
              <a:t>a) </a:t>
            </a:r>
            <a:r>
              <a:rPr lang="en-US" sz="1200" dirty="0"/>
              <a:t>Which two magazines were mutually exclusive?</a:t>
            </a:r>
          </a:p>
          <a:p>
            <a:pPr marL="342900" indent="-342900">
              <a:buAutoNum type="alphaLcParenR"/>
            </a:pPr>
            <a:endParaRPr lang="en-US" sz="1200" dirty="0"/>
          </a:p>
          <a:p>
            <a:r>
              <a:rPr lang="en-US" sz="1200" b="1" dirty="0"/>
              <a:t>b) </a:t>
            </a:r>
            <a:r>
              <a:rPr lang="en-US" sz="1200" dirty="0"/>
              <a:t>What was the probability of a student reading only one magazine?</a:t>
            </a:r>
          </a:p>
          <a:p>
            <a:endParaRPr lang="en-US" sz="1200" dirty="0"/>
          </a:p>
          <a:p>
            <a:r>
              <a:rPr lang="en-US" sz="1200" b="1" dirty="0"/>
              <a:t>c) </a:t>
            </a:r>
            <a:r>
              <a:rPr lang="en-US" sz="1200" dirty="0"/>
              <a:t>What was the probability of a student reading only two magazines?</a:t>
            </a:r>
          </a:p>
          <a:p>
            <a:endParaRPr lang="en-US" sz="1200" dirty="0"/>
          </a:p>
          <a:p>
            <a:r>
              <a:rPr lang="en-US" sz="1200" b="1" dirty="0"/>
              <a:t>d) </a:t>
            </a:r>
            <a:r>
              <a:rPr lang="en-US" sz="1200" dirty="0"/>
              <a:t>What was the probability of a student reading all 3 magazines?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409" y="3246818"/>
            <a:ext cx="3462828" cy="19325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1F794D-9841-013E-8989-0CD4396C8F5F}"/>
              </a:ext>
            </a:extLst>
          </p:cNvPr>
          <p:cNvSpPr/>
          <p:nvPr/>
        </p:nvSpPr>
        <p:spPr>
          <a:xfrm>
            <a:off x="2673384" y="6461760"/>
            <a:ext cx="3067940" cy="184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633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767" y="2089265"/>
            <a:ext cx="83293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65581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25266" r="60515" b="38403"/>
          <a:stretch>
            <a:fillRect/>
          </a:stretch>
        </p:blipFill>
        <p:spPr bwMode="auto">
          <a:xfrm>
            <a:off x="415637" y="3330706"/>
            <a:ext cx="4100816" cy="285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EF2725-E01A-485E-B429-D37256163D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3" t="76203" r="54094" b="9495"/>
          <a:stretch/>
        </p:blipFill>
        <p:spPr>
          <a:xfrm rot="10800000">
            <a:off x="321426" y="196177"/>
            <a:ext cx="7969134" cy="313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5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7" t="58049" r="62796" b="16534"/>
          <a:stretch>
            <a:fillRect/>
          </a:stretch>
        </p:blipFill>
        <p:spPr bwMode="auto">
          <a:xfrm>
            <a:off x="429624" y="3503094"/>
            <a:ext cx="4596806" cy="325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351CD8-32D0-4245-9991-A8D27F66AC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13" t="19516" b="61441"/>
          <a:stretch/>
        </p:blipFill>
        <p:spPr>
          <a:xfrm>
            <a:off x="307704" y="249382"/>
            <a:ext cx="8490748" cy="325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2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488" t="38616" r="62408" b="36098"/>
          <a:stretch/>
        </p:blipFill>
        <p:spPr>
          <a:xfrm>
            <a:off x="479991" y="2618785"/>
            <a:ext cx="4950992" cy="34625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26CF80-B27F-4B02-80BD-99375702EA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90" t="40137" r="2372" b="47087"/>
          <a:stretch/>
        </p:blipFill>
        <p:spPr>
          <a:xfrm>
            <a:off x="184578" y="233572"/>
            <a:ext cx="7886400" cy="217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5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75" t="33597" r="62281" b="33245"/>
          <a:stretch/>
        </p:blipFill>
        <p:spPr>
          <a:xfrm>
            <a:off x="7757167" y="129603"/>
            <a:ext cx="4207618" cy="36266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7215" y="219406"/>
            <a:ext cx="116156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  <a:ea typeface="Cambria" panose="02040503050406030204" pitchFamily="18" charset="0"/>
                <a:cs typeface="Arial" panose="020B0604020202020204" pitchFamily="34" charset="0"/>
              </a:rPr>
              <a:t>4) </a:t>
            </a:r>
            <a:r>
              <a:rPr lang="en-US" sz="2000" dirty="0">
                <a:solidFill>
                  <a:prstClr val="black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The colors of some flags were recorded. 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A flag is chosen at random.</a:t>
            </a:r>
          </a:p>
          <a:p>
            <a:pPr lvl="0"/>
            <a:r>
              <a:rPr lang="en-GB" sz="2000" b="1" dirty="0">
                <a:ea typeface="Cambria" panose="02040503050406030204" pitchFamily="18" charset="0"/>
                <a:cs typeface="Arial" panose="020B0604020202020204" pitchFamily="34" charset="0"/>
              </a:rPr>
              <a:t>a)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How many flags were recorded?</a:t>
            </a:r>
          </a:p>
          <a:p>
            <a:pPr lvl="0">
              <a:spcAft>
                <a:spcPts val="0"/>
              </a:spcAft>
            </a:pPr>
            <a:endParaRPr lang="en-GB" sz="20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2000" b="1" dirty="0">
                <a:ea typeface="Cambria" panose="02040503050406030204" pitchFamily="18" charset="0"/>
                <a:cs typeface="Arial" panose="020B0604020202020204" pitchFamily="34" charset="0"/>
              </a:rPr>
              <a:t>b)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uses white?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20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2000" b="1" dirty="0">
                <a:ea typeface="Cambria" panose="02040503050406030204" pitchFamily="18" charset="0"/>
                <a:cs typeface="Arial" panose="020B0604020202020204" pitchFamily="34" charset="0"/>
              </a:rPr>
              <a:t>c)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has no red?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20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2000" b="1" dirty="0">
                <a:ea typeface="Cambria" panose="02040503050406030204" pitchFamily="18" charset="0"/>
                <a:cs typeface="Arial" panose="020B0604020202020204" pitchFamily="34" charset="0"/>
              </a:rPr>
              <a:t>d)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has 2 of the listed color?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lphaLcParenBoth"/>
            </a:pPr>
            <a:endParaRPr lang="en-GB" sz="2000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en-US" sz="2000" b="1" dirty="0">
                <a:ea typeface="Cambria" panose="02040503050406030204" pitchFamily="18" charset="0"/>
                <a:cs typeface="Arial" panose="020B0604020202020204" pitchFamily="34" charset="0"/>
              </a:rPr>
              <a:t>e) </a:t>
            </a:r>
            <a:r>
              <a:rPr lang="en-US" sz="2000" dirty="0">
                <a:ea typeface="Cambria" panose="02040503050406030204" pitchFamily="18" charset="0"/>
                <a:cs typeface="Arial" panose="020B0604020202020204" pitchFamily="34" charset="0"/>
              </a:rPr>
              <a:t>What is the probability the flag chosen uses blue and white?</a:t>
            </a:r>
            <a:endParaRPr lang="en-GB" sz="2000" dirty="0"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B221FE-22DB-4752-8DF8-58E6475DD2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91" t="59495" r="919" b="19252"/>
          <a:stretch/>
        </p:blipFill>
        <p:spPr>
          <a:xfrm>
            <a:off x="227215" y="302533"/>
            <a:ext cx="7324860" cy="32807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96E5E6-78BD-4887-8F28-3C2B3115A6EC}"/>
              </a:ext>
            </a:extLst>
          </p:cNvPr>
          <p:cNvSpPr/>
          <p:nvPr/>
        </p:nvSpPr>
        <p:spPr>
          <a:xfrm>
            <a:off x="6234545" y="3144982"/>
            <a:ext cx="980902" cy="479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7E1018-27D3-47D7-8F12-9A8C0A89FF03}"/>
              </a:ext>
            </a:extLst>
          </p:cNvPr>
          <p:cNvSpPr txBox="1"/>
          <p:nvPr/>
        </p:nvSpPr>
        <p:spPr>
          <a:xfrm>
            <a:off x="6426398" y="3100769"/>
            <a:ext cx="9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8/80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12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0307" y="187267"/>
            <a:ext cx="116446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5) </a:t>
            </a:r>
            <a:r>
              <a:rPr lang="en-US" sz="2400" dirty="0"/>
              <a:t>Students were asked in a class who read any of 3 magazines A, B and C.</a:t>
            </a:r>
          </a:p>
          <a:p>
            <a:r>
              <a:rPr lang="en-US" sz="2400" b="1" dirty="0"/>
              <a:t>a) </a:t>
            </a:r>
            <a:r>
              <a:rPr lang="en-US" sz="2400" dirty="0"/>
              <a:t>Which two magazines were mutually exclusive?</a:t>
            </a:r>
          </a:p>
          <a:p>
            <a:pPr marL="342900" indent="-342900">
              <a:buAutoNum type="alphaLcParenR"/>
            </a:pPr>
            <a:endParaRPr lang="en-US" sz="2400" dirty="0"/>
          </a:p>
          <a:p>
            <a:r>
              <a:rPr lang="en-US" sz="2400" b="1" dirty="0"/>
              <a:t>b) </a:t>
            </a:r>
            <a:r>
              <a:rPr lang="en-US" sz="2400" dirty="0"/>
              <a:t>What was the probability of a student reading only one magazine?</a:t>
            </a:r>
          </a:p>
          <a:p>
            <a:endParaRPr lang="en-US" sz="2400" dirty="0"/>
          </a:p>
          <a:p>
            <a:r>
              <a:rPr lang="en-US" sz="2400" b="1" dirty="0"/>
              <a:t>c) </a:t>
            </a:r>
            <a:r>
              <a:rPr lang="en-US" sz="2400" dirty="0"/>
              <a:t>What was the probability of a student reading only two magazines?</a:t>
            </a:r>
          </a:p>
          <a:p>
            <a:endParaRPr lang="en-US" sz="2400" dirty="0"/>
          </a:p>
          <a:p>
            <a:r>
              <a:rPr lang="en-US" sz="2400" b="1" dirty="0"/>
              <a:t>d) </a:t>
            </a:r>
            <a:r>
              <a:rPr lang="en-US" sz="2400" dirty="0"/>
              <a:t>What was the probability of a student reading all 3 magazines?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B9A6C6-CBBE-4AC1-92ED-84EA1E015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71" t="82852"/>
          <a:stretch/>
        </p:blipFill>
        <p:spPr>
          <a:xfrm>
            <a:off x="349134" y="238298"/>
            <a:ext cx="9515302" cy="3770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655CB3-D927-48B2-81B2-50823957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78" y="3285286"/>
            <a:ext cx="6058449" cy="338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21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513</Words>
  <Application>Microsoft Office PowerPoint</Application>
  <PresentationFormat>Widescreen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2020-05-27T05:29:35Z</dcterms:created>
  <dcterms:modified xsi:type="dcterms:W3CDTF">2025-02-06T06:58:45Z</dcterms:modified>
</cp:coreProperties>
</file>