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69" r:id="rId2"/>
    <p:sldId id="593" r:id="rId3"/>
    <p:sldId id="588" r:id="rId4"/>
    <p:sldId id="601" r:id="rId5"/>
    <p:sldId id="586" r:id="rId6"/>
    <p:sldId id="594" r:id="rId7"/>
    <p:sldId id="597" r:id="rId8"/>
    <p:sldId id="595" r:id="rId9"/>
    <p:sldId id="596" r:id="rId10"/>
    <p:sldId id="602" r:id="rId11"/>
    <p:sldId id="590" r:id="rId12"/>
    <p:sldId id="599" r:id="rId13"/>
    <p:sldId id="598" r:id="rId14"/>
    <p:sldId id="6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8503D-3CBC-4C1B-A6AE-182FC6663D44}" v="42" dt="2026-02-04T10:29:41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5481" autoAdjust="0"/>
  </p:normalViewPr>
  <p:slideViewPr>
    <p:cSldViewPr>
      <p:cViewPr varScale="1">
        <p:scale>
          <a:sx n="79" d="100"/>
          <a:sy n="79" d="100"/>
        </p:scale>
        <p:origin x="69" y="33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2-04T10:29:41.902" v="69"/>
      <pc:docMkLst>
        <pc:docMk/>
      </pc:docMkLst>
      <pc:sldChg chg="addSp modSp mod">
        <pc:chgData name="Stewart Gale" userId="3647ddd2-6040-41ae-a96d-232c23482af8" providerId="ADAL" clId="{163176A0-02FC-47D8-8D6B-77EA423298B5}" dt="2026-02-04T10:25:43.292" v="25" actId="1076"/>
        <pc:sldMkLst>
          <pc:docMk/>
          <pc:sldMk cId="3374152518" sldId="590"/>
        </pc:sldMkLst>
        <pc:spChg chg="add mod">
          <ac:chgData name="Stewart Gale" userId="3647ddd2-6040-41ae-a96d-232c23482af8" providerId="ADAL" clId="{163176A0-02FC-47D8-8D6B-77EA423298B5}" dt="2026-02-04T10:25:43.292" v="25" actId="1076"/>
          <ac:spMkLst>
            <pc:docMk/>
            <pc:sldMk cId="3374152518" sldId="590"/>
            <ac:spMk id="2" creationId="{8A3F0E74-AC63-4F12-FBCD-D2041FBA56C3}"/>
          </ac:spMkLst>
        </pc:spChg>
      </pc:sldChg>
      <pc:sldChg chg="addSp delSp modSp mod delAnim modAnim">
        <pc:chgData name="Stewart Gale" userId="3647ddd2-6040-41ae-a96d-232c23482af8" providerId="ADAL" clId="{163176A0-02FC-47D8-8D6B-77EA423298B5}" dt="2026-02-04T10:26:58.274" v="38" actId="1076"/>
        <pc:sldMkLst>
          <pc:docMk/>
          <pc:sldMk cId="1244266263" sldId="598"/>
        </pc:sldMkLst>
        <pc:spChg chg="mod">
          <ac:chgData name="Stewart Gale" userId="3647ddd2-6040-41ae-a96d-232c23482af8" providerId="ADAL" clId="{163176A0-02FC-47D8-8D6B-77EA423298B5}" dt="2026-02-04T10:24:40.959" v="9" actId="207"/>
          <ac:spMkLst>
            <pc:docMk/>
            <pc:sldMk cId="1244266263" sldId="598"/>
            <ac:spMk id="4" creationId="{D28D290E-098C-CEC9-8679-168888608BF1}"/>
          </ac:spMkLst>
        </pc:spChg>
        <pc:spChg chg="add del mod">
          <ac:chgData name="Stewart Gale" userId="3647ddd2-6040-41ae-a96d-232c23482af8" providerId="ADAL" clId="{163176A0-02FC-47D8-8D6B-77EA423298B5}" dt="2026-02-04T10:26:42.541" v="35" actId="478"/>
          <ac:spMkLst>
            <pc:docMk/>
            <pc:sldMk cId="1244266263" sldId="598"/>
            <ac:spMk id="6" creationId="{FAE560C6-DA67-0BB8-34E6-1D324B130A08}"/>
          </ac:spMkLst>
        </pc:spChg>
        <pc:spChg chg="add mod">
          <ac:chgData name="Stewart Gale" userId="3647ddd2-6040-41ae-a96d-232c23482af8" providerId="ADAL" clId="{163176A0-02FC-47D8-8D6B-77EA423298B5}" dt="2026-02-04T10:26:52.231" v="37"/>
          <ac:spMkLst>
            <pc:docMk/>
            <pc:sldMk cId="1244266263" sldId="598"/>
            <ac:spMk id="7" creationId="{B188C069-F82F-1F58-EFC4-7A43FDC3315A}"/>
          </ac:spMkLst>
        </pc:spChg>
        <pc:spChg chg="mod">
          <ac:chgData name="Stewart Gale" userId="3647ddd2-6040-41ae-a96d-232c23482af8" providerId="ADAL" clId="{163176A0-02FC-47D8-8D6B-77EA423298B5}" dt="2026-02-04T10:26:58.274" v="38" actId="1076"/>
          <ac:spMkLst>
            <pc:docMk/>
            <pc:sldMk cId="1244266263" sldId="598"/>
            <ac:spMk id="20" creationId="{31D8DAB3-F0ED-E14F-3CDF-DB71A5B0E7A8}"/>
          </ac:spMkLst>
        </pc:spChg>
        <pc:spChg chg="mod">
          <ac:chgData name="Stewart Gale" userId="3647ddd2-6040-41ae-a96d-232c23482af8" providerId="ADAL" clId="{163176A0-02FC-47D8-8D6B-77EA423298B5}" dt="2026-02-04T10:24:49.193" v="14" actId="207"/>
          <ac:spMkLst>
            <pc:docMk/>
            <pc:sldMk cId="1244266263" sldId="598"/>
            <ac:spMk id="21" creationId="{CDB6DB14-42BD-EB1A-5262-5FEC8F06F191}"/>
          </ac:spMkLst>
        </pc:spChg>
        <pc:spChg chg="mod">
          <ac:chgData name="Stewart Gale" userId="3647ddd2-6040-41ae-a96d-232c23482af8" providerId="ADAL" clId="{163176A0-02FC-47D8-8D6B-77EA423298B5}" dt="2026-02-04T10:25:00.247" v="17" actId="1076"/>
          <ac:spMkLst>
            <pc:docMk/>
            <pc:sldMk cId="1244266263" sldId="598"/>
            <ac:spMk id="23" creationId="{949696F5-2782-EB7C-A8D6-EDA7D18D68EB}"/>
          </ac:spMkLst>
        </pc:spChg>
        <pc:cxnChg chg="mod">
          <ac:chgData name="Stewart Gale" userId="3647ddd2-6040-41ae-a96d-232c23482af8" providerId="ADAL" clId="{163176A0-02FC-47D8-8D6B-77EA423298B5}" dt="2026-02-04T10:24:09.616" v="1" actId="14100"/>
          <ac:cxnSpMkLst>
            <pc:docMk/>
            <pc:sldMk cId="1244266263" sldId="598"/>
            <ac:cxnSpMk id="9" creationId="{C8BF69AB-98DC-3202-F4E0-40DEC80019F6}"/>
          </ac:cxnSpMkLst>
        </pc:cxnChg>
      </pc:sldChg>
      <pc:sldChg chg="addSp delSp modSp mod delAnim modAnim">
        <pc:chgData name="Stewart Gale" userId="3647ddd2-6040-41ae-a96d-232c23482af8" providerId="ADAL" clId="{163176A0-02FC-47D8-8D6B-77EA423298B5}" dt="2026-02-04T10:28:24.724" v="60"/>
        <pc:sldMkLst>
          <pc:docMk/>
          <pc:sldMk cId="2437073279" sldId="599"/>
        </pc:sldMkLst>
        <pc:spChg chg="add mod">
          <ac:chgData name="Stewart Gale" userId="3647ddd2-6040-41ae-a96d-232c23482af8" providerId="ADAL" clId="{163176A0-02FC-47D8-8D6B-77EA423298B5}" dt="2026-02-04T10:26:17.205" v="27"/>
          <ac:spMkLst>
            <pc:docMk/>
            <pc:sldMk cId="2437073279" sldId="599"/>
            <ac:spMk id="5" creationId="{F5F3A6B1-86C9-8922-773A-4544CE7E9A6B}"/>
          </ac:spMkLst>
        </pc:spChg>
        <pc:spChg chg="add mod">
          <ac:chgData name="Stewart Gale" userId="3647ddd2-6040-41ae-a96d-232c23482af8" providerId="ADAL" clId="{163176A0-02FC-47D8-8D6B-77EA423298B5}" dt="2026-02-04T10:26:30.789" v="32" actId="1076"/>
          <ac:spMkLst>
            <pc:docMk/>
            <pc:sldMk cId="2437073279" sldId="599"/>
            <ac:spMk id="7" creationId="{31D8DAB3-F0ED-E14F-3CDF-DB71A5B0E7A8}"/>
          </ac:spMkLst>
        </pc:spChg>
        <pc:spChg chg="del">
          <ac:chgData name="Stewart Gale" userId="3647ddd2-6040-41ae-a96d-232c23482af8" providerId="ADAL" clId="{163176A0-02FC-47D8-8D6B-77EA423298B5}" dt="2026-02-04T10:26:27.111" v="30" actId="21"/>
          <ac:spMkLst>
            <pc:docMk/>
            <pc:sldMk cId="2437073279" sldId="599"/>
            <ac:spMk id="20" creationId="{31D8DAB3-F0ED-E14F-3CDF-DB71A5B0E7A8}"/>
          </ac:spMkLst>
        </pc:spChg>
        <pc:cxnChg chg="add mod">
          <ac:chgData name="Stewart Gale" userId="3647ddd2-6040-41ae-a96d-232c23482af8" providerId="ADAL" clId="{163176A0-02FC-47D8-8D6B-77EA423298B5}" dt="2026-02-04T10:26:34.230" v="33" actId="14100"/>
          <ac:cxnSpMkLst>
            <pc:docMk/>
            <pc:sldMk cId="2437073279" sldId="599"/>
            <ac:cxnSpMk id="6" creationId="{C8BF69AB-98DC-3202-F4E0-40DEC80019F6}"/>
          </ac:cxnSpMkLst>
        </pc:cxnChg>
        <pc:cxnChg chg="del mod">
          <ac:chgData name="Stewart Gale" userId="3647ddd2-6040-41ae-a96d-232c23482af8" providerId="ADAL" clId="{163176A0-02FC-47D8-8D6B-77EA423298B5}" dt="2026-02-04T10:26:22.820" v="28" actId="21"/>
          <ac:cxnSpMkLst>
            <pc:docMk/>
            <pc:sldMk cId="2437073279" sldId="599"/>
            <ac:cxnSpMk id="9" creationId="{C8BF69AB-98DC-3202-F4E0-40DEC80019F6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2-04T10:29:41.902" v="69"/>
        <pc:sldMkLst>
          <pc:docMk/>
          <pc:sldMk cId="3224772107" sldId="600"/>
        </pc:sldMkLst>
        <pc:spChg chg="mod">
          <ac:chgData name="Stewart Gale" userId="3647ddd2-6040-41ae-a96d-232c23482af8" providerId="ADAL" clId="{163176A0-02FC-47D8-8D6B-77EA423298B5}" dt="2026-02-04T10:27:48.348" v="57" actId="20577"/>
          <ac:spMkLst>
            <pc:docMk/>
            <pc:sldMk cId="3224772107" sldId="600"/>
            <ac:spMk id="10" creationId="{04409E35-133D-C8D6-112B-249D5D7110B7}"/>
          </ac:spMkLst>
        </pc:spChg>
        <pc:spChg chg="add mod">
          <ac:chgData name="Stewart Gale" userId="3647ddd2-6040-41ae-a96d-232c23482af8" providerId="ADAL" clId="{163176A0-02FC-47D8-8D6B-77EA423298B5}" dt="2026-02-04T10:27:37.344" v="44" actId="1076"/>
          <ac:spMkLst>
            <pc:docMk/>
            <pc:sldMk cId="3224772107" sldId="600"/>
            <ac:spMk id="17" creationId="{96441707-E9A9-2695-6CE7-CAA361F9BCF8}"/>
          </ac:spMkLst>
        </pc:spChg>
        <pc:spChg chg="add mod">
          <ac:chgData name="Stewart Gale" userId="3647ddd2-6040-41ae-a96d-232c23482af8" providerId="ADAL" clId="{163176A0-02FC-47D8-8D6B-77EA423298B5}" dt="2026-02-04T10:27:40.959" v="46" actId="1076"/>
          <ac:spMkLst>
            <pc:docMk/>
            <pc:sldMk cId="3224772107" sldId="600"/>
            <ac:spMk id="18" creationId="{B3809BDD-7131-FBFE-CB2C-FCD9844AB31F}"/>
          </ac:spMkLst>
        </pc:spChg>
        <pc:spChg chg="mod">
          <ac:chgData name="Stewart Gale" userId="3647ddd2-6040-41ae-a96d-232c23482af8" providerId="ADAL" clId="{163176A0-02FC-47D8-8D6B-77EA423298B5}" dt="2026-02-04T10:27:24.952" v="42" actId="1076"/>
          <ac:spMkLst>
            <pc:docMk/>
            <pc:sldMk cId="3224772107" sldId="600"/>
            <ac:spMk id="26" creationId="{B940C17D-D662-79E2-3772-C29FFEE147FF}"/>
          </ac:spMkLst>
        </pc:spChg>
        <pc:cxnChg chg="del">
          <ac:chgData name="Stewart Gale" userId="3647ddd2-6040-41ae-a96d-232c23482af8" providerId="ADAL" clId="{163176A0-02FC-47D8-8D6B-77EA423298B5}" dt="2026-02-04T10:27:44.872" v="47" actId="478"/>
          <ac:cxnSpMkLst>
            <pc:docMk/>
            <pc:sldMk cId="3224772107" sldId="600"/>
            <ac:cxnSpMk id="2" creationId="{7CD4D845-7FB5-E46C-D1CE-8999C5961A95}"/>
          </ac:cxnSpMkLst>
        </pc:cxnChg>
        <pc:cxnChg chg="del">
          <ac:chgData name="Stewart Gale" userId="3647ddd2-6040-41ae-a96d-232c23482af8" providerId="ADAL" clId="{163176A0-02FC-47D8-8D6B-77EA423298B5}" dt="2026-02-04T10:27:44.872" v="47" actId="478"/>
          <ac:cxnSpMkLst>
            <pc:docMk/>
            <pc:sldMk cId="3224772107" sldId="600"/>
            <ac:cxnSpMk id="4" creationId="{D48E85D3-AD84-F35A-D18B-38AC160F7776}"/>
          </ac:cxnSpMkLst>
        </pc:cxnChg>
        <pc:cxnChg chg="mod">
          <ac:chgData name="Stewart Gale" userId="3647ddd2-6040-41ae-a96d-232c23482af8" providerId="ADAL" clId="{163176A0-02FC-47D8-8D6B-77EA423298B5}" dt="2026-02-04T10:27:17.755" v="40" actId="14100"/>
          <ac:cxnSpMkLst>
            <pc:docMk/>
            <pc:sldMk cId="3224772107" sldId="600"/>
            <ac:cxnSpMk id="9" creationId="{C8BF69AB-98DC-3202-F4E0-40DEC80019F6}"/>
          </ac:cxnSpMkLst>
        </pc:cxnChg>
        <pc:cxnChg chg="del">
          <ac:chgData name="Stewart Gale" userId="3647ddd2-6040-41ae-a96d-232c23482af8" providerId="ADAL" clId="{163176A0-02FC-47D8-8D6B-77EA423298B5}" dt="2026-02-04T10:27:44.872" v="47" actId="478"/>
          <ac:cxnSpMkLst>
            <pc:docMk/>
            <pc:sldMk cId="3224772107" sldId="600"/>
            <ac:cxnSpMk id="12" creationId="{492595A8-766A-12E7-6B21-2C7E14D7D25E}"/>
          </ac:cxnSpMkLst>
        </pc:cxnChg>
        <pc:cxnChg chg="mod">
          <ac:chgData name="Stewart Gale" userId="3647ddd2-6040-41ae-a96d-232c23482af8" providerId="ADAL" clId="{163176A0-02FC-47D8-8D6B-77EA423298B5}" dt="2026-02-04T10:27:05.347" v="39" actId="14100"/>
          <ac:cxnSpMkLst>
            <pc:docMk/>
            <pc:sldMk cId="3224772107" sldId="600"/>
            <ac:cxnSpMk id="13" creationId="{5DF1002A-8436-B5C0-B81C-421C9A5D3C5B}"/>
          </ac:cxnSpMkLst>
        </pc:cxnChg>
        <pc:cxnChg chg="mod">
          <ac:chgData name="Stewart Gale" userId="3647ddd2-6040-41ae-a96d-232c23482af8" providerId="ADAL" clId="{163176A0-02FC-47D8-8D6B-77EA423298B5}" dt="2026-02-04T10:27:22.357" v="41" actId="14100"/>
          <ac:cxnSpMkLst>
            <pc:docMk/>
            <pc:sldMk cId="3224772107" sldId="600"/>
            <ac:cxnSpMk id="25" creationId="{917ACBE1-313C-88D3-A965-E9C7C1650315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886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12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374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65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124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499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46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369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37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29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260648"/>
            <a:ext cx="1108923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Application of Forces</a:t>
            </a:r>
          </a:p>
          <a:p>
            <a:pPr algn="ctr"/>
            <a:r>
              <a:rPr lang="en-GB" sz="8000" dirty="0"/>
              <a:t>Statics Rigid Bodies  Hinges</a:t>
            </a:r>
          </a:p>
          <a:p>
            <a:pPr algn="ctr"/>
            <a:endParaRPr lang="en-GB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4 of 6)</a:t>
            </a:r>
          </a:p>
        </p:txBody>
      </p:sp>
    </p:spTree>
    <p:extLst>
      <p:ext uri="{BB962C8B-B14F-4D97-AF65-F5344CB8AC3E}">
        <p14:creationId xmlns:p14="http://schemas.microsoft.com/office/powerpoint/2010/main" val="418987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92839-0398-E057-03DE-78731D8B9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83730D-4C6F-DB3F-972D-17A54F1C8F37}"/>
              </a:ext>
            </a:extLst>
          </p:cNvPr>
          <p:cNvSpPr txBox="1"/>
          <p:nvPr/>
        </p:nvSpPr>
        <p:spPr>
          <a:xfrm>
            <a:off x="2207568" y="1988840"/>
            <a:ext cx="8136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/>
              <a:t>Example B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2681739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3C8229-63B7-13A7-AE2E-08E256B09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8" t="13584" r="14564" b="51181"/>
          <a:stretch/>
        </p:blipFill>
        <p:spPr>
          <a:xfrm>
            <a:off x="983432" y="2564904"/>
            <a:ext cx="2448272" cy="3956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57C90A-8B0D-ABEE-304F-EED6B590946D}"/>
              </a:ext>
            </a:extLst>
          </p:cNvPr>
          <p:cNvSpPr txBox="1"/>
          <p:nvPr/>
        </p:nvSpPr>
        <p:spPr>
          <a:xfrm>
            <a:off x="551384" y="217512"/>
            <a:ext cx="1130525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The diagram shows a uniform rod AB of length 3m and of mass 10kg. The rod is smoothly hinged at A which lies on a vertical wall. A particle of mass 5kg is suspended 1m from B. The rod is kept in a horizontal position by a light inextensible string BC, where C lies on the wall directly above A. </a:t>
            </a:r>
          </a:p>
          <a:p>
            <a:r>
              <a:rPr lang="en-GB" sz="2000" dirty="0"/>
              <a:t>The plane ABC is perpendicular to the wall and ABC is 60°.</a:t>
            </a:r>
          </a:p>
          <a:p>
            <a:r>
              <a:rPr lang="en-GB" sz="2000" dirty="0"/>
              <a:t>a) Calculate the tension in the string. </a:t>
            </a:r>
          </a:p>
          <a:p>
            <a:r>
              <a:rPr lang="en-GB" sz="2000" dirty="0"/>
              <a:t>b) Work out the magnitude and direction of the reaction at the hinge.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69B01-C322-A6DD-7114-74B1262E86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77" t="29919" r="42001" b="39369"/>
          <a:stretch/>
        </p:blipFill>
        <p:spPr>
          <a:xfrm>
            <a:off x="911424" y="2277204"/>
            <a:ext cx="2474394" cy="45320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984854-3EDE-89A9-49B0-117B54C27359}"/>
              </a:ext>
            </a:extLst>
          </p:cNvPr>
          <p:cNvSpPr txBox="1"/>
          <p:nvPr/>
        </p:nvSpPr>
        <p:spPr>
          <a:xfrm>
            <a:off x="4330737" y="2643471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89363E-F5FB-4F3B-B758-3CB8B6B85815}"/>
              </a:ext>
            </a:extLst>
          </p:cNvPr>
          <p:cNvSpPr txBox="1"/>
          <p:nvPr/>
        </p:nvSpPr>
        <p:spPr>
          <a:xfrm>
            <a:off x="5302845" y="2581915"/>
            <a:ext cx="309847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Moments (A)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9A8C5D-796C-3B52-7DB9-B4FFDBB3DC5F}"/>
                  </a:ext>
                </a:extLst>
              </p:cNvPr>
              <p:cNvSpPr txBox="1"/>
              <p:nvPr/>
            </p:nvSpPr>
            <p:spPr>
              <a:xfrm>
                <a:off x="5231904" y="3561192"/>
                <a:ext cx="66247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.5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32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60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9A8C5D-796C-3B52-7DB9-B4FFDBB3D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3561192"/>
                <a:ext cx="662473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99C026-B62F-8B97-750B-5AA867D9D7B8}"/>
                  </a:ext>
                </a:extLst>
              </p:cNvPr>
              <p:cNvSpPr txBox="1"/>
              <p:nvPr/>
            </p:nvSpPr>
            <p:spPr>
              <a:xfrm>
                <a:off x="7841003" y="4374413"/>
                <a:ext cx="3438506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99C026-B62F-8B97-750B-5AA867D9D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003" y="4374413"/>
                <a:ext cx="3438506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BFAFE3-FF35-6F45-5ED2-ED6C292609CC}"/>
                  </a:ext>
                </a:extLst>
              </p:cNvPr>
              <p:cNvSpPr txBox="1"/>
              <p:nvPr/>
            </p:nvSpPr>
            <p:spPr>
              <a:xfrm>
                <a:off x="8112224" y="5705872"/>
                <a:ext cx="27363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𝟗𝟒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BFAFE3-FF35-6F45-5ED2-ED6C29260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5705872"/>
                <a:ext cx="273630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9932F46-98A5-2830-BC94-1FB13AF19F0E}"/>
              </a:ext>
            </a:extLst>
          </p:cNvPr>
          <p:cNvCxnSpPr>
            <a:cxnSpLocks/>
          </p:cNvCxnSpPr>
          <p:nvPr/>
        </p:nvCxnSpPr>
        <p:spPr>
          <a:xfrm>
            <a:off x="1775520" y="5705872"/>
            <a:ext cx="0" cy="81568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6D9DCBB-3FDE-D371-F21A-A8B6D67747AA}"/>
              </a:ext>
            </a:extLst>
          </p:cNvPr>
          <p:cNvCxnSpPr>
            <a:cxnSpLocks/>
          </p:cNvCxnSpPr>
          <p:nvPr/>
        </p:nvCxnSpPr>
        <p:spPr>
          <a:xfrm flipV="1">
            <a:off x="1127448" y="2581915"/>
            <a:ext cx="0" cy="312395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1C3A72E-F658-5BB6-BC85-75B300420C18}"/>
              </a:ext>
            </a:extLst>
          </p:cNvPr>
          <p:cNvCxnSpPr>
            <a:cxnSpLocks/>
          </p:cNvCxnSpPr>
          <p:nvPr/>
        </p:nvCxnSpPr>
        <p:spPr>
          <a:xfrm>
            <a:off x="1189342" y="2581915"/>
            <a:ext cx="195433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/>
              <p:nvPr/>
            </p:nvSpPr>
            <p:spPr>
              <a:xfrm>
                <a:off x="1148940" y="2943978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𝑇𝑠𝑖𝑛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60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940" y="2943978"/>
                <a:ext cx="136815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7AA24E9-631F-E993-7F2A-A64ACA8EE6E4}"/>
              </a:ext>
            </a:extLst>
          </p:cNvPr>
          <p:cNvSpPr txBox="1"/>
          <p:nvPr/>
        </p:nvSpPr>
        <p:spPr>
          <a:xfrm>
            <a:off x="1514661" y="6474822"/>
            <a:ext cx="5488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5g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/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blipFill>
                <a:blip r:embed="rId9"/>
                <a:stretch>
                  <a:fillRect r="-3614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5A2C053-D26B-E660-9139-A349398EDA86}"/>
              </a:ext>
            </a:extLst>
          </p:cNvPr>
          <p:cNvCxnSpPr>
            <a:cxnSpLocks/>
          </p:cNvCxnSpPr>
          <p:nvPr/>
        </p:nvCxnSpPr>
        <p:spPr>
          <a:xfrm>
            <a:off x="2148621" y="5705872"/>
            <a:ext cx="0" cy="891480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A3F0E74-AC63-4F12-FBCD-D2041FBA56C3}"/>
              </a:ext>
            </a:extLst>
          </p:cNvPr>
          <p:cNvSpPr/>
          <p:nvPr/>
        </p:nvSpPr>
        <p:spPr>
          <a:xfrm>
            <a:off x="2540036" y="5789677"/>
            <a:ext cx="868725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741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  <p:bldP spid="16" grpId="0"/>
      <p:bldP spid="22" grpId="0"/>
      <p:bldP spid="24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3C8229-63B7-13A7-AE2E-08E256B09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8" t="13584" r="14564" b="51181"/>
          <a:stretch/>
        </p:blipFill>
        <p:spPr>
          <a:xfrm>
            <a:off x="983432" y="2564904"/>
            <a:ext cx="2448272" cy="3956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57C90A-8B0D-ABEE-304F-EED6B590946D}"/>
              </a:ext>
            </a:extLst>
          </p:cNvPr>
          <p:cNvSpPr txBox="1"/>
          <p:nvPr/>
        </p:nvSpPr>
        <p:spPr>
          <a:xfrm>
            <a:off x="551384" y="217512"/>
            <a:ext cx="1130525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The diagram shows a uniform rod AB of length 3m and of mass 10kg. The rod is smoothly hinged at A which lies on a vertical wall. A particle of mass 5kg is suspended 1m from B. The rod is kept in a horizontal position by a light inextensible string BC, where C lies on the wall directly above A. </a:t>
            </a:r>
          </a:p>
          <a:p>
            <a:r>
              <a:rPr lang="en-GB" sz="2000" dirty="0"/>
              <a:t>The plane ABC is perpendicular to the wall and ABC is 60°.</a:t>
            </a:r>
          </a:p>
          <a:p>
            <a:r>
              <a:rPr lang="en-GB" sz="2000" dirty="0"/>
              <a:t>a) Calculate the tension in the string. </a:t>
            </a:r>
          </a:p>
          <a:p>
            <a:r>
              <a:rPr lang="en-GB" sz="2000" dirty="0"/>
              <a:t>b) Work out the magnitude and direction of the reaction at the hinge.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69B01-C322-A6DD-7114-74B1262E86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77" t="29919" r="42001" b="39369"/>
          <a:stretch/>
        </p:blipFill>
        <p:spPr>
          <a:xfrm>
            <a:off x="911424" y="2277204"/>
            <a:ext cx="2474394" cy="45320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984854-3EDE-89A9-49B0-117B54C27359}"/>
              </a:ext>
            </a:extLst>
          </p:cNvPr>
          <p:cNvSpPr txBox="1"/>
          <p:nvPr/>
        </p:nvSpPr>
        <p:spPr>
          <a:xfrm>
            <a:off x="4330737" y="2643471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6D9DCBB-3FDE-D371-F21A-A8B6D67747AA}"/>
              </a:ext>
            </a:extLst>
          </p:cNvPr>
          <p:cNvCxnSpPr>
            <a:cxnSpLocks/>
          </p:cNvCxnSpPr>
          <p:nvPr/>
        </p:nvCxnSpPr>
        <p:spPr>
          <a:xfrm>
            <a:off x="1148940" y="2564904"/>
            <a:ext cx="2053680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1C3A72E-F658-5BB6-BC85-75B300420C18}"/>
              </a:ext>
            </a:extLst>
          </p:cNvPr>
          <p:cNvCxnSpPr>
            <a:cxnSpLocks/>
          </p:cNvCxnSpPr>
          <p:nvPr/>
        </p:nvCxnSpPr>
        <p:spPr>
          <a:xfrm flipH="1">
            <a:off x="1148940" y="2581915"/>
            <a:ext cx="40402" cy="322334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/>
              <p:nvPr/>
            </p:nvSpPr>
            <p:spPr>
              <a:xfrm>
                <a:off x="1310988" y="2629808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60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988" y="2629808"/>
                <a:ext cx="13681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7AA24E9-631F-E993-7F2A-A64ACA8EE6E4}"/>
              </a:ext>
            </a:extLst>
          </p:cNvPr>
          <p:cNvSpPr txBox="1"/>
          <p:nvPr/>
        </p:nvSpPr>
        <p:spPr>
          <a:xfrm>
            <a:off x="1514661" y="6474822"/>
            <a:ext cx="5488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5g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/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blipFill>
                <a:blip r:embed="rId6"/>
                <a:stretch>
                  <a:fillRect r="-3614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8ED1077-0F26-E83E-6407-E92139ECF2F6}"/>
              </a:ext>
            </a:extLst>
          </p:cNvPr>
          <p:cNvSpPr txBox="1"/>
          <p:nvPr/>
        </p:nvSpPr>
        <p:spPr>
          <a:xfrm>
            <a:off x="5366747" y="2590035"/>
            <a:ext cx="478906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Resolve Horizontally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8D290E-098C-CEC9-8679-168888608BF1}"/>
                  </a:ext>
                </a:extLst>
              </p:cNvPr>
              <p:cNvSpPr txBox="1"/>
              <p:nvPr/>
            </p:nvSpPr>
            <p:spPr>
              <a:xfrm>
                <a:off x="5501181" y="3665047"/>
                <a:ext cx="46085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8D290E-098C-CEC9-8679-168888608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181" y="3665047"/>
                <a:ext cx="460851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17846-D087-D066-9CE1-E930C94C279D}"/>
                  </a:ext>
                </a:extLst>
              </p:cNvPr>
              <p:cNvSpPr txBox="1"/>
              <p:nvPr/>
            </p:nvSpPr>
            <p:spPr>
              <a:xfrm>
                <a:off x="5501181" y="4696208"/>
                <a:ext cx="56886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=(94.3)</m:t>
                      </m:r>
                      <m:func>
                        <m:funcPr>
                          <m:ctrlP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17846-D087-D066-9CE1-E930C94C2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181" y="4696208"/>
                <a:ext cx="5688632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60FC352-A4E1-D765-BD46-6CD9D2720A3E}"/>
                  </a:ext>
                </a:extLst>
              </p:cNvPr>
              <p:cNvSpPr txBox="1"/>
              <p:nvPr/>
            </p:nvSpPr>
            <p:spPr>
              <a:xfrm>
                <a:off x="5501181" y="5727369"/>
                <a:ext cx="36724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=47.15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60FC352-A4E1-D765-BD46-6CD9D2720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181" y="5727369"/>
                <a:ext cx="3672408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5F3A6B1-86C9-8922-773A-4544CE7E9A6B}"/>
              </a:ext>
            </a:extLst>
          </p:cNvPr>
          <p:cNvSpPr/>
          <p:nvPr/>
        </p:nvSpPr>
        <p:spPr>
          <a:xfrm>
            <a:off x="2540036" y="5789677"/>
            <a:ext cx="868725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BF69AB-98DC-3202-F4E0-40DEC80019F6}"/>
              </a:ext>
            </a:extLst>
          </p:cNvPr>
          <p:cNvCxnSpPr>
            <a:cxnSpLocks/>
          </p:cNvCxnSpPr>
          <p:nvPr/>
        </p:nvCxnSpPr>
        <p:spPr>
          <a:xfrm flipH="1">
            <a:off x="2540036" y="5727369"/>
            <a:ext cx="662584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1D8DAB3-F0ED-E14F-3CDF-DB71A5B0E7A8}"/>
              </a:ext>
            </a:extLst>
          </p:cNvPr>
          <p:cNvSpPr txBox="1"/>
          <p:nvPr/>
        </p:nvSpPr>
        <p:spPr>
          <a:xfrm>
            <a:off x="2777089" y="5781296"/>
            <a:ext cx="444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43707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6" grpId="0" animBg="1"/>
      <p:bldP spid="4" grpId="0"/>
      <p:bldP spid="16" grpId="0"/>
      <p:bldP spid="21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3C8229-63B7-13A7-AE2E-08E256B09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8" t="13584" r="14564" b="51181"/>
          <a:stretch/>
        </p:blipFill>
        <p:spPr>
          <a:xfrm>
            <a:off x="983432" y="2564904"/>
            <a:ext cx="2448272" cy="3956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57C90A-8B0D-ABEE-304F-EED6B590946D}"/>
              </a:ext>
            </a:extLst>
          </p:cNvPr>
          <p:cNvSpPr txBox="1"/>
          <p:nvPr/>
        </p:nvSpPr>
        <p:spPr>
          <a:xfrm>
            <a:off x="551384" y="217512"/>
            <a:ext cx="1130525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The diagram shows a uniform rod AB of length 3m and of mass 10kg. The rod is smoothly hinged at A which lies on a vertical wall. A particle of mass 5kg is suspended 1m from B. The rod is kept in a horizontal position by a light inextensible string BC, where C lies on the wall directly above A. </a:t>
            </a:r>
          </a:p>
          <a:p>
            <a:r>
              <a:rPr lang="en-GB" sz="2000" dirty="0"/>
              <a:t>The plane ABC is perpendicular to the wall and ABC is 60°.</a:t>
            </a:r>
          </a:p>
          <a:p>
            <a:r>
              <a:rPr lang="en-GB" sz="2000" dirty="0"/>
              <a:t>a) Calculate the tension in the string. </a:t>
            </a:r>
          </a:p>
          <a:p>
            <a:r>
              <a:rPr lang="en-GB" sz="2000" dirty="0"/>
              <a:t>b) Work out the magnitude and direction of the reaction at the hinge.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69B01-C322-A6DD-7114-74B1262E86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77" t="29919" r="42001" b="39369"/>
          <a:stretch/>
        </p:blipFill>
        <p:spPr>
          <a:xfrm>
            <a:off x="911424" y="2277204"/>
            <a:ext cx="2474394" cy="45320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984854-3EDE-89A9-49B0-117B54C27359}"/>
              </a:ext>
            </a:extLst>
          </p:cNvPr>
          <p:cNvSpPr txBox="1"/>
          <p:nvPr/>
        </p:nvSpPr>
        <p:spPr>
          <a:xfrm>
            <a:off x="4330737" y="2643471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9932F46-98A5-2830-BC94-1FB13AF19F0E}"/>
              </a:ext>
            </a:extLst>
          </p:cNvPr>
          <p:cNvCxnSpPr>
            <a:cxnSpLocks/>
          </p:cNvCxnSpPr>
          <p:nvPr/>
        </p:nvCxnSpPr>
        <p:spPr>
          <a:xfrm>
            <a:off x="1775520" y="5705872"/>
            <a:ext cx="0" cy="81568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6D9DCBB-3FDE-D371-F21A-A8B6D67747AA}"/>
              </a:ext>
            </a:extLst>
          </p:cNvPr>
          <p:cNvCxnSpPr>
            <a:cxnSpLocks/>
          </p:cNvCxnSpPr>
          <p:nvPr/>
        </p:nvCxnSpPr>
        <p:spPr>
          <a:xfrm flipV="1">
            <a:off x="1127448" y="2581915"/>
            <a:ext cx="0" cy="312395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1C3A72E-F658-5BB6-BC85-75B300420C18}"/>
              </a:ext>
            </a:extLst>
          </p:cNvPr>
          <p:cNvCxnSpPr>
            <a:cxnSpLocks/>
          </p:cNvCxnSpPr>
          <p:nvPr/>
        </p:nvCxnSpPr>
        <p:spPr>
          <a:xfrm>
            <a:off x="1189342" y="2581915"/>
            <a:ext cx="195433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/>
              <p:nvPr/>
            </p:nvSpPr>
            <p:spPr>
              <a:xfrm>
                <a:off x="1148940" y="2943978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𝑇𝑠𝑖𝑛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60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6436A5-6F63-2C41-8798-E44751410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940" y="2943978"/>
                <a:ext cx="13681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7AA24E9-631F-E993-7F2A-A64ACA8EE6E4}"/>
              </a:ext>
            </a:extLst>
          </p:cNvPr>
          <p:cNvSpPr txBox="1"/>
          <p:nvPr/>
        </p:nvSpPr>
        <p:spPr>
          <a:xfrm>
            <a:off x="1514661" y="6474822"/>
            <a:ext cx="5488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5g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/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16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594" y="6546830"/>
                <a:ext cx="504054" cy="338554"/>
              </a:xfrm>
              <a:prstGeom prst="rect">
                <a:avLst/>
              </a:prstGeom>
              <a:blipFill>
                <a:blip r:embed="rId6"/>
                <a:stretch>
                  <a:fillRect r="-3614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5A2C053-D26B-E660-9139-A349398EDA86}"/>
              </a:ext>
            </a:extLst>
          </p:cNvPr>
          <p:cNvCxnSpPr>
            <a:cxnSpLocks/>
          </p:cNvCxnSpPr>
          <p:nvPr/>
        </p:nvCxnSpPr>
        <p:spPr>
          <a:xfrm>
            <a:off x="2148621" y="5705872"/>
            <a:ext cx="0" cy="891480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8ED1077-0F26-E83E-6407-E92139ECF2F6}"/>
              </a:ext>
            </a:extLst>
          </p:cNvPr>
          <p:cNvSpPr txBox="1"/>
          <p:nvPr/>
        </p:nvSpPr>
        <p:spPr>
          <a:xfrm>
            <a:off x="5448463" y="2590035"/>
            <a:ext cx="367347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Resolve Vertical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8D290E-098C-CEC9-8679-168888608BF1}"/>
                  </a:ext>
                </a:extLst>
              </p:cNvPr>
              <p:cNvSpPr txBox="1"/>
              <p:nvPr/>
            </p:nvSpPr>
            <p:spPr>
              <a:xfrm>
                <a:off x="4799856" y="3757416"/>
                <a:ext cx="575903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8D290E-098C-CEC9-8679-168888608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757416"/>
                <a:ext cx="575903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8BF69AB-98DC-3202-F4E0-40DEC80019F6}"/>
              </a:ext>
            </a:extLst>
          </p:cNvPr>
          <p:cNvCxnSpPr>
            <a:cxnSpLocks/>
          </p:cNvCxnSpPr>
          <p:nvPr/>
        </p:nvCxnSpPr>
        <p:spPr>
          <a:xfrm flipV="1">
            <a:off x="3171230" y="5013176"/>
            <a:ext cx="0" cy="717971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1D8DAB3-F0ED-E14F-3CDF-DB71A5B0E7A8}"/>
              </a:ext>
            </a:extLst>
          </p:cNvPr>
          <p:cNvSpPr txBox="1"/>
          <p:nvPr/>
        </p:nvSpPr>
        <p:spPr>
          <a:xfrm>
            <a:off x="3316969" y="4890270"/>
            <a:ext cx="444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B6DB14-42BD-EB1A-5262-5FEC8F06F191}"/>
                  </a:ext>
                </a:extLst>
              </p:cNvPr>
              <p:cNvSpPr txBox="1"/>
              <p:nvPr/>
            </p:nvSpPr>
            <p:spPr>
              <a:xfrm>
                <a:off x="4776638" y="4797937"/>
                <a:ext cx="682201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(94.3)</m:t>
                      </m:r>
                      <m:func>
                        <m:funcPr>
                          <m:ctrlP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B6DB14-42BD-EB1A-5262-5FEC8F06F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38" y="4797937"/>
                <a:ext cx="682201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49696F5-2782-EB7C-A8D6-EDA7D18D68EB}"/>
                  </a:ext>
                </a:extLst>
              </p:cNvPr>
              <p:cNvSpPr txBox="1"/>
              <p:nvPr/>
            </p:nvSpPr>
            <p:spPr>
              <a:xfrm>
                <a:off x="6384032" y="5681050"/>
                <a:ext cx="26642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=65.3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49696F5-2782-EB7C-A8D6-EDA7D18D6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681050"/>
                <a:ext cx="266429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188C069-F82F-1F58-EFC4-7A43FDC3315A}"/>
              </a:ext>
            </a:extLst>
          </p:cNvPr>
          <p:cNvSpPr/>
          <p:nvPr/>
        </p:nvSpPr>
        <p:spPr>
          <a:xfrm>
            <a:off x="2540036" y="5789677"/>
            <a:ext cx="868725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24426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6" grpId="0" animBg="1"/>
      <p:bldP spid="4" grpId="0"/>
      <p:bldP spid="20" grpId="0"/>
      <p:bldP spid="21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3C8229-63B7-13A7-AE2E-08E256B09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8" t="13584" r="14564" b="51181"/>
          <a:stretch/>
        </p:blipFill>
        <p:spPr>
          <a:xfrm>
            <a:off x="983432" y="2564904"/>
            <a:ext cx="2448272" cy="3956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57C90A-8B0D-ABEE-304F-EED6B590946D}"/>
              </a:ext>
            </a:extLst>
          </p:cNvPr>
          <p:cNvSpPr txBox="1"/>
          <p:nvPr/>
        </p:nvSpPr>
        <p:spPr>
          <a:xfrm>
            <a:off x="551384" y="217512"/>
            <a:ext cx="1130525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The diagram shows a uniform rod AB of length 3m and of mass 10kg. The rod is smoothly hinged at A which lies on a vertical wall. A particle of mass 5kg is suspended 1m from B. The rod is kept in a horizontal position by a light inextensible string BC, where C lies on the wall directly above A. </a:t>
            </a:r>
          </a:p>
          <a:p>
            <a:r>
              <a:rPr lang="en-GB" sz="2000" dirty="0"/>
              <a:t>The plane ABC is perpendicular to the wall and ABC is 60°.</a:t>
            </a:r>
          </a:p>
          <a:p>
            <a:r>
              <a:rPr lang="en-GB" sz="2000" dirty="0"/>
              <a:t>a) Calculate the tension in the string. </a:t>
            </a:r>
          </a:p>
          <a:p>
            <a:r>
              <a:rPr lang="en-GB" sz="2000" dirty="0"/>
              <a:t>b) Work out the magnitude and direction of the reaction at the hinge.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69B01-C322-A6DD-7114-74B1262E86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77" t="29919" r="42001" b="39369"/>
          <a:stretch/>
        </p:blipFill>
        <p:spPr>
          <a:xfrm>
            <a:off x="911424" y="2277204"/>
            <a:ext cx="2474394" cy="45320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/>
              <p:nvPr/>
            </p:nvSpPr>
            <p:spPr>
              <a:xfrm>
                <a:off x="2221464" y="4823574"/>
                <a:ext cx="504054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40C17D-D662-79E2-3772-C29FFEE14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464" y="4823574"/>
                <a:ext cx="50405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8BF69AB-98DC-3202-F4E0-40DEC80019F6}"/>
              </a:ext>
            </a:extLst>
          </p:cNvPr>
          <p:cNvCxnSpPr>
            <a:cxnSpLocks/>
          </p:cNvCxnSpPr>
          <p:nvPr/>
        </p:nvCxnSpPr>
        <p:spPr>
          <a:xfrm flipH="1">
            <a:off x="2320748" y="5731147"/>
            <a:ext cx="850482" cy="10935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1EA6C8B-CA4B-03E5-BBB2-B61423CEDFBF}"/>
              </a:ext>
            </a:extLst>
          </p:cNvPr>
          <p:cNvSpPr txBox="1"/>
          <p:nvPr/>
        </p:nvSpPr>
        <p:spPr>
          <a:xfrm>
            <a:off x="4290302" y="2757229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317C1-FB56-5932-C78A-9D3074E948D8}"/>
              </a:ext>
            </a:extLst>
          </p:cNvPr>
          <p:cNvSpPr txBox="1"/>
          <p:nvPr/>
        </p:nvSpPr>
        <p:spPr>
          <a:xfrm>
            <a:off x="5348423" y="2738933"/>
            <a:ext cx="5530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Force exerted on the rod by the wall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839001-39AE-49BA-A71A-AD07555AF24E}"/>
                  </a:ext>
                </a:extLst>
              </p:cNvPr>
              <p:cNvSpPr txBox="1"/>
              <p:nvPr/>
            </p:nvSpPr>
            <p:spPr>
              <a:xfrm>
                <a:off x="5432180" y="3294908"/>
                <a:ext cx="5848396" cy="688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7030A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47.15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+</m:t>
                          </m:r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(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7030A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65.3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839001-39AE-49BA-A71A-AD07555AF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180" y="3294908"/>
                <a:ext cx="5848396" cy="6887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409E35-133D-C8D6-112B-249D5D7110B7}"/>
                  </a:ext>
                </a:extLst>
              </p:cNvPr>
              <p:cNvSpPr txBox="1"/>
              <p:nvPr/>
            </p:nvSpPr>
            <p:spPr>
              <a:xfrm>
                <a:off x="4560511" y="4543228"/>
                <a:ext cx="7263559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65.3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47.15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°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𝒂𝒃𝒐𝒗𝒆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𝒕𝒉𝒆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𝑨𝑩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409E35-133D-C8D6-112B-249D5D711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511" y="4543228"/>
                <a:ext cx="7263559" cy="11988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DF1002A-8436-B5C0-B81C-421C9A5D3C5B}"/>
              </a:ext>
            </a:extLst>
          </p:cNvPr>
          <p:cNvCxnSpPr>
            <a:cxnSpLocks/>
          </p:cNvCxnSpPr>
          <p:nvPr/>
        </p:nvCxnSpPr>
        <p:spPr>
          <a:xfrm flipV="1">
            <a:off x="3156734" y="5013176"/>
            <a:ext cx="0" cy="77139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7ACBE1-313C-88D3-A965-E9C7C1650315}"/>
              </a:ext>
            </a:extLst>
          </p:cNvPr>
          <p:cNvCxnSpPr>
            <a:cxnSpLocks/>
          </p:cNvCxnSpPr>
          <p:nvPr/>
        </p:nvCxnSpPr>
        <p:spPr>
          <a:xfrm flipH="1" flipV="1">
            <a:off x="2567608" y="5157192"/>
            <a:ext cx="603622" cy="633769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6441707-E9A9-2695-6CE7-CAA361F9BCF8}"/>
              </a:ext>
            </a:extLst>
          </p:cNvPr>
          <p:cNvSpPr/>
          <p:nvPr/>
        </p:nvSpPr>
        <p:spPr>
          <a:xfrm>
            <a:off x="2770496" y="5780105"/>
            <a:ext cx="868725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809BDD-7131-FBFE-CB2C-FCD9844AB31F}"/>
              </a:ext>
            </a:extLst>
          </p:cNvPr>
          <p:cNvSpPr/>
          <p:nvPr/>
        </p:nvSpPr>
        <p:spPr>
          <a:xfrm>
            <a:off x="2435056" y="6068256"/>
            <a:ext cx="868725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2477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AB634CB3-942F-E49B-D4F8-7A96B3E1A806}"/>
              </a:ext>
            </a:extLst>
          </p:cNvPr>
          <p:cNvSpPr txBox="1"/>
          <p:nvPr/>
        </p:nvSpPr>
        <p:spPr>
          <a:xfrm>
            <a:off x="1811524" y="620688"/>
            <a:ext cx="8280920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Hinged Static Bodies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8BD37B-F6CC-C3AA-8F8D-03C4B9D8F0F7}"/>
              </a:ext>
            </a:extLst>
          </p:cNvPr>
          <p:cNvSpPr txBox="1"/>
          <p:nvPr/>
        </p:nvSpPr>
        <p:spPr>
          <a:xfrm>
            <a:off x="407368" y="2348880"/>
            <a:ext cx="11089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202124"/>
                </a:solidFill>
              </a:rPr>
              <a:t>Freely hinged </a:t>
            </a:r>
            <a:r>
              <a:rPr lang="en-US" sz="7200" dirty="0">
                <a:solidFill>
                  <a:srgbClr val="202124"/>
                </a:solidFill>
              </a:rPr>
              <a:t>means </a:t>
            </a:r>
          </a:p>
          <a:p>
            <a:pPr algn="ctr"/>
            <a:r>
              <a:rPr lang="en-US" sz="7200" dirty="0">
                <a:solidFill>
                  <a:srgbClr val="202124"/>
                </a:solidFill>
              </a:rPr>
              <a:t>that a rod can </a:t>
            </a:r>
            <a:r>
              <a:rPr lang="en-US" sz="7200" b="1" dirty="0">
                <a:solidFill>
                  <a:srgbClr val="202124"/>
                </a:solidFill>
              </a:rPr>
              <a:t>rotate</a:t>
            </a:r>
            <a:r>
              <a:rPr lang="en-US" sz="7200" dirty="0">
                <a:solidFill>
                  <a:srgbClr val="202124"/>
                </a:solidFill>
              </a:rPr>
              <a:t> </a:t>
            </a:r>
          </a:p>
          <a:p>
            <a:pPr algn="ctr"/>
            <a:r>
              <a:rPr lang="en-US" sz="7200" dirty="0">
                <a:solidFill>
                  <a:srgbClr val="202124"/>
                </a:solidFill>
              </a:rPr>
              <a:t>about the point it is hinged.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56497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83299EB-10C8-CFD6-E64B-AB06861A6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474" t="11019" r="14564" b="51181"/>
          <a:stretch/>
        </p:blipFill>
        <p:spPr>
          <a:xfrm>
            <a:off x="3863752" y="764704"/>
            <a:ext cx="2772308" cy="46691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26F73A-D7AA-9F6E-F946-33C8F6A39B6B}"/>
              </a:ext>
            </a:extLst>
          </p:cNvPr>
          <p:cNvSpPr txBox="1"/>
          <p:nvPr/>
        </p:nvSpPr>
        <p:spPr>
          <a:xfrm>
            <a:off x="299356" y="124063"/>
            <a:ext cx="11593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The reaction at the hinge acts at an </a:t>
            </a:r>
            <a:r>
              <a:rPr lang="en-US" sz="4400" dirty="0">
                <a:solidFill>
                  <a:srgbClr val="0000FF"/>
                </a:solidFill>
              </a:rPr>
              <a:t>angle</a:t>
            </a:r>
            <a:r>
              <a:rPr lang="en-US" sz="4400" dirty="0"/>
              <a:t>.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A9E7266-389E-903A-F274-82FC7E007A81}"/>
              </a:ext>
            </a:extLst>
          </p:cNvPr>
          <p:cNvCxnSpPr>
            <a:cxnSpLocks/>
          </p:cNvCxnSpPr>
          <p:nvPr/>
        </p:nvCxnSpPr>
        <p:spPr>
          <a:xfrm>
            <a:off x="6312024" y="4309110"/>
            <a:ext cx="108012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0F24C00-B94E-8B50-650C-8FC71E721ED5}"/>
              </a:ext>
            </a:extLst>
          </p:cNvPr>
          <p:cNvCxnSpPr>
            <a:cxnSpLocks/>
          </p:cNvCxnSpPr>
          <p:nvPr/>
        </p:nvCxnSpPr>
        <p:spPr>
          <a:xfrm flipV="1">
            <a:off x="6312024" y="3292614"/>
            <a:ext cx="0" cy="101649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868186C-912B-43D8-B918-AEC4CEC4D413}"/>
              </a:ext>
            </a:extLst>
          </p:cNvPr>
          <p:cNvSpPr txBox="1"/>
          <p:nvPr/>
        </p:nvSpPr>
        <p:spPr>
          <a:xfrm>
            <a:off x="5843972" y="300022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V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FDCBA4-D76D-D011-AE63-3DA0D5794B9D}"/>
              </a:ext>
            </a:extLst>
          </p:cNvPr>
          <p:cNvSpPr txBox="1"/>
          <p:nvPr/>
        </p:nvSpPr>
        <p:spPr>
          <a:xfrm>
            <a:off x="7410146" y="4016723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021ECD-438D-B5A4-1E57-BAB84B440994}"/>
              </a:ext>
            </a:extLst>
          </p:cNvPr>
          <p:cNvSpPr txBox="1"/>
          <p:nvPr/>
        </p:nvSpPr>
        <p:spPr>
          <a:xfrm>
            <a:off x="299356" y="5410498"/>
            <a:ext cx="11593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Therefore, you will need to write the reaction </a:t>
            </a:r>
          </a:p>
          <a:p>
            <a:pPr algn="ctr"/>
            <a:r>
              <a:rPr lang="en-US" sz="4000" dirty="0"/>
              <a:t>in term of a </a:t>
            </a:r>
            <a:r>
              <a:rPr lang="en-US" sz="4000" dirty="0">
                <a:solidFill>
                  <a:srgbClr val="FF0000"/>
                </a:solidFill>
              </a:rPr>
              <a:t>vertical</a:t>
            </a:r>
            <a:r>
              <a:rPr lang="en-US" sz="4000" dirty="0"/>
              <a:t> and </a:t>
            </a:r>
            <a:r>
              <a:rPr lang="en-US" sz="4000" dirty="0">
                <a:solidFill>
                  <a:srgbClr val="FF0000"/>
                </a:solidFill>
              </a:rPr>
              <a:t>horizontal</a:t>
            </a:r>
            <a:r>
              <a:rPr lang="en-US" sz="4000" dirty="0"/>
              <a:t> force.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42C0AC9-7FE9-F1FA-53B5-B52B2C72A3F2}"/>
              </a:ext>
            </a:extLst>
          </p:cNvPr>
          <p:cNvCxnSpPr/>
          <p:nvPr/>
        </p:nvCxnSpPr>
        <p:spPr>
          <a:xfrm flipV="1">
            <a:off x="6312024" y="3380054"/>
            <a:ext cx="936104" cy="936104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CA7135B-1D90-B6F2-C459-208A7E7773EE}"/>
              </a:ext>
            </a:extLst>
          </p:cNvPr>
          <p:cNvSpPr txBox="1"/>
          <p:nvPr/>
        </p:nvSpPr>
        <p:spPr>
          <a:xfrm>
            <a:off x="7258027" y="291469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R</a:t>
            </a:r>
            <a:endParaRPr lang="en-GB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4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682161-E8C9-604D-A935-FA25376844BC}"/>
              </a:ext>
            </a:extLst>
          </p:cNvPr>
          <p:cNvSpPr txBox="1"/>
          <p:nvPr/>
        </p:nvSpPr>
        <p:spPr>
          <a:xfrm>
            <a:off x="2207568" y="1988840"/>
            <a:ext cx="8136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/>
              <a:t>Example A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69734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95531-8462-B49B-0DF0-27C583FC13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42"/>
          <a:stretch/>
        </p:blipFill>
        <p:spPr>
          <a:xfrm>
            <a:off x="695400" y="3031923"/>
            <a:ext cx="5184576" cy="38129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65B618-550D-3A14-8053-1C4BEC2ADCE8}"/>
              </a:ext>
            </a:extLst>
          </p:cNvPr>
          <p:cNvGrpSpPr/>
          <p:nvPr/>
        </p:nvGrpSpPr>
        <p:grpSpPr>
          <a:xfrm>
            <a:off x="551384" y="217512"/>
            <a:ext cx="11305256" cy="2592288"/>
            <a:chOff x="551384" y="260648"/>
            <a:chExt cx="10441160" cy="23083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95115-EDE7-1819-BC33-568A02BE6F97}"/>
                </a:ext>
              </a:extLst>
            </p:cNvPr>
            <p:cNvSpPr txBox="1"/>
            <p:nvPr/>
          </p:nvSpPr>
          <p:spPr>
            <a:xfrm>
              <a:off x="551384" y="260648"/>
              <a:ext cx="10441160" cy="2308324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30565-CB72-8C1F-90EB-2DCAB123F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38" t="40550" r="4325" b="31100"/>
            <a:stretch/>
          </p:blipFill>
          <p:spPr>
            <a:xfrm>
              <a:off x="839416" y="404664"/>
              <a:ext cx="9937104" cy="2038380"/>
            </a:xfrm>
            <a:prstGeom prst="rect">
              <a:avLst/>
            </a:prstGeom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213D1B-DC95-BB9C-B6CA-D2F03F9F89DF}"/>
              </a:ext>
            </a:extLst>
          </p:cNvPr>
          <p:cNvCxnSpPr>
            <a:cxnSpLocks/>
          </p:cNvCxnSpPr>
          <p:nvPr/>
        </p:nvCxnSpPr>
        <p:spPr>
          <a:xfrm flipV="1">
            <a:off x="1199456" y="4149080"/>
            <a:ext cx="0" cy="10081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1D941A-D0D9-3E1C-F0C4-3C4B0AF0D7E2}"/>
              </a:ext>
            </a:extLst>
          </p:cNvPr>
          <p:cNvCxnSpPr>
            <a:cxnSpLocks/>
          </p:cNvCxnSpPr>
          <p:nvPr/>
        </p:nvCxnSpPr>
        <p:spPr>
          <a:xfrm flipV="1">
            <a:off x="4295800" y="3501008"/>
            <a:ext cx="0" cy="1656184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DDC738-8861-C116-A8FE-2B763CB35B81}"/>
              </a:ext>
            </a:extLst>
          </p:cNvPr>
          <p:cNvCxnSpPr/>
          <p:nvPr/>
        </p:nvCxnSpPr>
        <p:spPr>
          <a:xfrm>
            <a:off x="1199456" y="3501008"/>
            <a:ext cx="30963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398C62F-E8C1-A4F2-B629-9559F5BBC950}"/>
              </a:ext>
            </a:extLst>
          </p:cNvPr>
          <p:cNvCxnSpPr>
            <a:cxnSpLocks/>
          </p:cNvCxnSpPr>
          <p:nvPr/>
        </p:nvCxnSpPr>
        <p:spPr>
          <a:xfrm>
            <a:off x="3217813" y="5157192"/>
            <a:ext cx="0" cy="1152128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8A6AD-A617-E2DE-8342-019AEC0C56EB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41044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957701-222E-7ACF-00AD-4BF3653B5505}"/>
              </a:ext>
            </a:extLst>
          </p:cNvPr>
          <p:cNvSpPr txBox="1"/>
          <p:nvPr/>
        </p:nvSpPr>
        <p:spPr>
          <a:xfrm>
            <a:off x="5915980" y="313661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FE439B-FB26-186D-7A8A-5D3C3BB0F208}"/>
              </a:ext>
            </a:extLst>
          </p:cNvPr>
          <p:cNvSpPr txBox="1"/>
          <p:nvPr/>
        </p:nvSpPr>
        <p:spPr>
          <a:xfrm>
            <a:off x="6888088" y="3075056"/>
            <a:ext cx="309847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Moments (A)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/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40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/>
              <p:nvPr/>
            </p:nvSpPr>
            <p:spPr>
              <a:xfrm>
                <a:off x="4383185" y="4071970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𝑇𝑠𝑖𝑛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40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185" y="4071970"/>
                <a:ext cx="136815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>
            <a:extLst>
              <a:ext uri="{FF2B5EF4-FFF2-40B4-BE49-F238E27FC236}">
                <a16:creationId xmlns:a16="http://schemas.microsoft.com/office/drawing/2014/main" id="{4FC29091-9EB2-22F9-8879-89005A24C7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706"/>
          <a:stretch/>
        </p:blipFill>
        <p:spPr>
          <a:xfrm>
            <a:off x="2909938" y="6309319"/>
            <a:ext cx="615749" cy="447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6051195-338A-06C7-CF40-569AA6B7475C}"/>
                  </a:ext>
                </a:extLst>
              </p:cNvPr>
              <p:cNvSpPr txBox="1"/>
              <p:nvPr/>
            </p:nvSpPr>
            <p:spPr>
              <a:xfrm>
                <a:off x="7554038" y="4799860"/>
                <a:ext cx="343850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6051195-338A-06C7-CF40-569AA6B74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038" y="4799860"/>
                <a:ext cx="3438506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FC5D368-C7CE-02C0-4CCF-AB7BA564C3D3}"/>
                  </a:ext>
                </a:extLst>
              </p:cNvPr>
              <p:cNvSpPr txBox="1"/>
              <p:nvPr/>
            </p:nvSpPr>
            <p:spPr>
              <a:xfrm>
                <a:off x="7825259" y="6131319"/>
                <a:ext cx="27363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𝟔𝟏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FC5D368-C7CE-02C0-4CCF-AB7BA564C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259" y="6131319"/>
                <a:ext cx="273630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/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9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9" grpId="0"/>
      <p:bldP spid="33" grpId="0"/>
      <p:bldP spid="34" grpId="0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95531-8462-B49B-0DF0-27C583FC13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42"/>
          <a:stretch/>
        </p:blipFill>
        <p:spPr>
          <a:xfrm>
            <a:off x="695400" y="3031923"/>
            <a:ext cx="5184576" cy="38129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65B618-550D-3A14-8053-1C4BEC2ADCE8}"/>
              </a:ext>
            </a:extLst>
          </p:cNvPr>
          <p:cNvGrpSpPr/>
          <p:nvPr/>
        </p:nvGrpSpPr>
        <p:grpSpPr>
          <a:xfrm>
            <a:off x="551384" y="217512"/>
            <a:ext cx="11305256" cy="2592288"/>
            <a:chOff x="551384" y="260648"/>
            <a:chExt cx="10441160" cy="23083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95115-EDE7-1819-BC33-568A02BE6F97}"/>
                </a:ext>
              </a:extLst>
            </p:cNvPr>
            <p:cNvSpPr txBox="1"/>
            <p:nvPr/>
          </p:nvSpPr>
          <p:spPr>
            <a:xfrm>
              <a:off x="551384" y="260648"/>
              <a:ext cx="10441160" cy="2308324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30565-CB72-8C1F-90EB-2DCAB123F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38" t="40550" r="4325" b="31100"/>
            <a:stretch/>
          </p:blipFill>
          <p:spPr>
            <a:xfrm>
              <a:off x="839416" y="404664"/>
              <a:ext cx="9937104" cy="2038380"/>
            </a:xfrm>
            <a:prstGeom prst="rect">
              <a:avLst/>
            </a:prstGeom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213D1B-DC95-BB9C-B6CA-D2F03F9F89DF}"/>
              </a:ext>
            </a:extLst>
          </p:cNvPr>
          <p:cNvCxnSpPr>
            <a:cxnSpLocks/>
          </p:cNvCxnSpPr>
          <p:nvPr/>
        </p:nvCxnSpPr>
        <p:spPr>
          <a:xfrm flipV="1">
            <a:off x="1199456" y="4149080"/>
            <a:ext cx="0" cy="10081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8A6AD-A617-E2DE-8342-019AEC0C56EB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41044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957701-222E-7ACF-00AD-4BF3653B5505}"/>
              </a:ext>
            </a:extLst>
          </p:cNvPr>
          <p:cNvSpPr txBox="1"/>
          <p:nvPr/>
        </p:nvSpPr>
        <p:spPr>
          <a:xfrm>
            <a:off x="5612524" y="313661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/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8F83B8F-D861-2818-EC27-B66F3EFBFD31}"/>
              </a:ext>
            </a:extLst>
          </p:cNvPr>
          <p:cNvSpPr txBox="1"/>
          <p:nvPr/>
        </p:nvSpPr>
        <p:spPr>
          <a:xfrm>
            <a:off x="1736490" y="5270521"/>
            <a:ext cx="41662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H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C5C24-014C-6F26-ECDB-FFF3241DC477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936104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E424EA9-587E-3BD7-C5F1-B045123B9552}"/>
              </a:ext>
            </a:extLst>
          </p:cNvPr>
          <p:cNvSpPr/>
          <p:nvPr/>
        </p:nvSpPr>
        <p:spPr>
          <a:xfrm>
            <a:off x="1336711" y="4669657"/>
            <a:ext cx="432048" cy="36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4B3FD3-B21D-364F-9DEE-5EAA91A89554}"/>
              </a:ext>
            </a:extLst>
          </p:cNvPr>
          <p:cNvCxnSpPr>
            <a:cxnSpLocks/>
          </p:cNvCxnSpPr>
          <p:nvPr/>
        </p:nvCxnSpPr>
        <p:spPr>
          <a:xfrm flipV="1">
            <a:off x="1219213" y="4221088"/>
            <a:ext cx="772331" cy="95609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A1024C4-8F0B-A35A-54A1-51245496D799}"/>
              </a:ext>
            </a:extLst>
          </p:cNvPr>
          <p:cNvSpPr txBox="1"/>
          <p:nvPr/>
        </p:nvSpPr>
        <p:spPr>
          <a:xfrm>
            <a:off x="6584632" y="3121222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Find the magnitude of the </a:t>
            </a:r>
            <a:r>
              <a:rPr lang="en-GB" sz="3600" b="1" dirty="0">
                <a:solidFill>
                  <a:srgbClr val="0000FF"/>
                </a:solidFill>
              </a:rPr>
              <a:t>blue force</a:t>
            </a:r>
            <a:r>
              <a:rPr lang="en-GB" sz="3600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1C16F5-16C3-3A5D-A10A-C22262B9C26B}"/>
              </a:ext>
            </a:extLst>
          </p:cNvPr>
          <p:cNvSpPr txBox="1"/>
          <p:nvPr/>
        </p:nvSpPr>
        <p:spPr>
          <a:xfrm>
            <a:off x="6584632" y="459519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Therefore, you need to find the values of </a:t>
            </a:r>
            <a:r>
              <a:rPr lang="en-GB" sz="3600" b="1" dirty="0">
                <a:solidFill>
                  <a:srgbClr val="FF0000"/>
                </a:solidFill>
              </a:rPr>
              <a:t>V</a:t>
            </a:r>
            <a:r>
              <a:rPr lang="en-GB" sz="3600" dirty="0"/>
              <a:t> and </a:t>
            </a:r>
            <a:r>
              <a:rPr lang="en-GB" sz="3600" b="1" dirty="0">
                <a:solidFill>
                  <a:srgbClr val="FF0000"/>
                </a:solidFill>
              </a:rPr>
              <a:t>H</a:t>
            </a:r>
            <a:r>
              <a:rPr lang="en-GB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39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2" grpId="0" animBg="1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95531-8462-B49B-0DF0-27C583FC13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42"/>
          <a:stretch/>
        </p:blipFill>
        <p:spPr>
          <a:xfrm>
            <a:off x="695400" y="3031923"/>
            <a:ext cx="5184576" cy="38129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65B618-550D-3A14-8053-1C4BEC2ADCE8}"/>
              </a:ext>
            </a:extLst>
          </p:cNvPr>
          <p:cNvGrpSpPr/>
          <p:nvPr/>
        </p:nvGrpSpPr>
        <p:grpSpPr>
          <a:xfrm>
            <a:off x="551384" y="217512"/>
            <a:ext cx="11305256" cy="2592288"/>
            <a:chOff x="551384" y="260648"/>
            <a:chExt cx="10441160" cy="23083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95115-EDE7-1819-BC33-568A02BE6F97}"/>
                </a:ext>
              </a:extLst>
            </p:cNvPr>
            <p:cNvSpPr txBox="1"/>
            <p:nvPr/>
          </p:nvSpPr>
          <p:spPr>
            <a:xfrm>
              <a:off x="551384" y="260648"/>
              <a:ext cx="10441160" cy="2308324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30565-CB72-8C1F-90EB-2DCAB123F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38" t="40550" r="4325" b="31100"/>
            <a:stretch/>
          </p:blipFill>
          <p:spPr>
            <a:xfrm>
              <a:off x="839416" y="404664"/>
              <a:ext cx="9937104" cy="2038380"/>
            </a:xfrm>
            <a:prstGeom prst="rect">
              <a:avLst/>
            </a:prstGeom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213D1B-DC95-BB9C-B6CA-D2F03F9F89DF}"/>
              </a:ext>
            </a:extLst>
          </p:cNvPr>
          <p:cNvCxnSpPr>
            <a:cxnSpLocks/>
          </p:cNvCxnSpPr>
          <p:nvPr/>
        </p:nvCxnSpPr>
        <p:spPr>
          <a:xfrm flipV="1">
            <a:off x="1199456" y="4149080"/>
            <a:ext cx="0" cy="10081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1D941A-D0D9-3E1C-F0C4-3C4B0AF0D7E2}"/>
              </a:ext>
            </a:extLst>
          </p:cNvPr>
          <p:cNvCxnSpPr>
            <a:cxnSpLocks/>
          </p:cNvCxnSpPr>
          <p:nvPr/>
        </p:nvCxnSpPr>
        <p:spPr>
          <a:xfrm flipV="1">
            <a:off x="4295800" y="3501008"/>
            <a:ext cx="0" cy="1656184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DDC738-8861-C116-A8FE-2B763CB35B81}"/>
              </a:ext>
            </a:extLst>
          </p:cNvPr>
          <p:cNvCxnSpPr/>
          <p:nvPr/>
        </p:nvCxnSpPr>
        <p:spPr>
          <a:xfrm>
            <a:off x="1199456" y="3501008"/>
            <a:ext cx="30963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398C62F-E8C1-A4F2-B629-9559F5BBC950}"/>
              </a:ext>
            </a:extLst>
          </p:cNvPr>
          <p:cNvCxnSpPr>
            <a:cxnSpLocks/>
          </p:cNvCxnSpPr>
          <p:nvPr/>
        </p:nvCxnSpPr>
        <p:spPr>
          <a:xfrm>
            <a:off x="3217813" y="5157192"/>
            <a:ext cx="0" cy="1152128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8A6AD-A617-E2DE-8342-019AEC0C56EB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41044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957701-222E-7ACF-00AD-4BF3653B5505}"/>
              </a:ext>
            </a:extLst>
          </p:cNvPr>
          <p:cNvSpPr txBox="1"/>
          <p:nvPr/>
        </p:nvSpPr>
        <p:spPr>
          <a:xfrm>
            <a:off x="5915980" y="313661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FE439B-FB26-186D-7A8A-5D3C3BB0F208}"/>
              </a:ext>
            </a:extLst>
          </p:cNvPr>
          <p:cNvSpPr txBox="1"/>
          <p:nvPr/>
        </p:nvSpPr>
        <p:spPr>
          <a:xfrm>
            <a:off x="6888087" y="3075056"/>
            <a:ext cx="367347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Resolve Vertical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/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/>
              <p:nvPr/>
            </p:nvSpPr>
            <p:spPr>
              <a:xfrm>
                <a:off x="4383185" y="4071970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𝑇𝑠𝑖𝑛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40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185" y="4071970"/>
                <a:ext cx="136815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>
            <a:extLst>
              <a:ext uri="{FF2B5EF4-FFF2-40B4-BE49-F238E27FC236}">
                <a16:creationId xmlns:a16="http://schemas.microsoft.com/office/drawing/2014/main" id="{4FC29091-9EB2-22F9-8879-89005A24C7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706"/>
          <a:stretch/>
        </p:blipFill>
        <p:spPr>
          <a:xfrm>
            <a:off x="2909938" y="6309319"/>
            <a:ext cx="615749" cy="447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/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F1E96F-5B23-E8D1-F9A3-146FD43DA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0" y="4071970"/>
                <a:ext cx="54889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3AB851-85D9-B05B-FD57-E68AD1839E46}"/>
                  </a:ext>
                </a:extLst>
              </p:cNvPr>
              <p:cNvSpPr txBox="1"/>
              <p:nvPr/>
            </p:nvSpPr>
            <p:spPr>
              <a:xfrm>
                <a:off x="7277494" y="4864804"/>
                <a:ext cx="43204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+(61)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3AB851-85D9-B05B-FD57-E68AD1839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494" y="4864804"/>
                <a:ext cx="432048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238411-00F8-E984-D591-BC566AD6AC07}"/>
                  </a:ext>
                </a:extLst>
              </p:cNvPr>
              <p:cNvSpPr txBox="1"/>
              <p:nvPr/>
            </p:nvSpPr>
            <p:spPr>
              <a:xfrm>
                <a:off x="7608168" y="5675275"/>
                <a:ext cx="19796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19.6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238411-00F8-E984-D591-BC566AD6A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5675275"/>
                <a:ext cx="197968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03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6" grpId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95531-8462-B49B-0DF0-27C583FC13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42"/>
          <a:stretch/>
        </p:blipFill>
        <p:spPr>
          <a:xfrm>
            <a:off x="695400" y="3031923"/>
            <a:ext cx="5184576" cy="38129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65B618-550D-3A14-8053-1C4BEC2ADCE8}"/>
              </a:ext>
            </a:extLst>
          </p:cNvPr>
          <p:cNvGrpSpPr/>
          <p:nvPr/>
        </p:nvGrpSpPr>
        <p:grpSpPr>
          <a:xfrm>
            <a:off x="551384" y="217512"/>
            <a:ext cx="11305256" cy="2592288"/>
            <a:chOff x="551384" y="260648"/>
            <a:chExt cx="10441160" cy="23083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95115-EDE7-1819-BC33-568A02BE6F97}"/>
                </a:ext>
              </a:extLst>
            </p:cNvPr>
            <p:cNvSpPr txBox="1"/>
            <p:nvPr/>
          </p:nvSpPr>
          <p:spPr>
            <a:xfrm>
              <a:off x="551384" y="260648"/>
              <a:ext cx="10441160" cy="2308324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30565-CB72-8C1F-90EB-2DCAB123F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38" t="40550" r="4325" b="31100"/>
            <a:stretch/>
          </p:blipFill>
          <p:spPr>
            <a:xfrm>
              <a:off x="839416" y="404664"/>
              <a:ext cx="9937104" cy="2038380"/>
            </a:xfrm>
            <a:prstGeom prst="rect">
              <a:avLst/>
            </a:prstGeom>
          </p:spPr>
        </p:pic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1D941A-D0D9-3E1C-F0C4-3C4B0AF0D7E2}"/>
              </a:ext>
            </a:extLst>
          </p:cNvPr>
          <p:cNvCxnSpPr>
            <a:cxnSpLocks/>
          </p:cNvCxnSpPr>
          <p:nvPr/>
        </p:nvCxnSpPr>
        <p:spPr>
          <a:xfrm flipH="1" flipV="1">
            <a:off x="1196023" y="3491648"/>
            <a:ext cx="3099777" cy="936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DDC738-8861-C116-A8FE-2B763CB35B81}"/>
              </a:ext>
            </a:extLst>
          </p:cNvPr>
          <p:cNvCxnSpPr>
            <a:cxnSpLocks/>
          </p:cNvCxnSpPr>
          <p:nvPr/>
        </p:nvCxnSpPr>
        <p:spPr>
          <a:xfrm flipV="1">
            <a:off x="4295800" y="3501008"/>
            <a:ext cx="0" cy="165618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8A6AD-A617-E2DE-8342-019AEC0C56EB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41044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957701-222E-7ACF-00AD-4BF3653B5505}"/>
              </a:ext>
            </a:extLst>
          </p:cNvPr>
          <p:cNvSpPr txBox="1"/>
          <p:nvPr/>
        </p:nvSpPr>
        <p:spPr>
          <a:xfrm>
            <a:off x="5915980" y="313661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FE439B-FB26-186D-7A8A-5D3C3BB0F208}"/>
              </a:ext>
            </a:extLst>
          </p:cNvPr>
          <p:cNvSpPr txBox="1"/>
          <p:nvPr/>
        </p:nvSpPr>
        <p:spPr>
          <a:xfrm>
            <a:off x="6888087" y="3075056"/>
            <a:ext cx="4734651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Resolve Horizontally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/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15F13C-0C66-7415-3EE1-A50048845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171" y="4054333"/>
                <a:ext cx="432048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/>
              <p:nvPr/>
            </p:nvSpPr>
            <p:spPr>
              <a:xfrm>
                <a:off x="2276090" y="2946272"/>
                <a:ext cx="13681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𝑇𝑐𝑜𝑠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40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B9A3B-C91F-4F06-2F19-68C16BDE0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090" y="2946272"/>
                <a:ext cx="136815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45F1E96F-5B23-E8D1-F9A3-146FD43DA8CB}"/>
              </a:ext>
            </a:extLst>
          </p:cNvPr>
          <p:cNvSpPr txBox="1"/>
          <p:nvPr/>
        </p:nvSpPr>
        <p:spPr>
          <a:xfrm>
            <a:off x="1343472" y="4532039"/>
            <a:ext cx="41662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238411-00F8-E984-D591-BC566AD6AC07}"/>
                  </a:ext>
                </a:extLst>
              </p:cNvPr>
              <p:cNvSpPr txBox="1"/>
              <p:nvPr/>
            </p:nvSpPr>
            <p:spPr>
              <a:xfrm>
                <a:off x="7891703" y="4798761"/>
                <a:ext cx="19796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46.7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238411-00F8-E984-D591-BC566AD6A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703" y="4798761"/>
                <a:ext cx="197968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9213D1B-DC95-BB9C-B6CA-D2F03F9F89DF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936104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5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6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95531-8462-B49B-0DF0-27C583FC13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42"/>
          <a:stretch/>
        </p:blipFill>
        <p:spPr>
          <a:xfrm>
            <a:off x="695400" y="3031923"/>
            <a:ext cx="5184576" cy="38129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65B618-550D-3A14-8053-1C4BEC2ADCE8}"/>
              </a:ext>
            </a:extLst>
          </p:cNvPr>
          <p:cNvGrpSpPr/>
          <p:nvPr/>
        </p:nvGrpSpPr>
        <p:grpSpPr>
          <a:xfrm>
            <a:off x="551384" y="217512"/>
            <a:ext cx="11305256" cy="2592288"/>
            <a:chOff x="551384" y="260648"/>
            <a:chExt cx="10441160" cy="23083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95115-EDE7-1819-BC33-568A02BE6F97}"/>
                </a:ext>
              </a:extLst>
            </p:cNvPr>
            <p:cNvSpPr txBox="1"/>
            <p:nvPr/>
          </p:nvSpPr>
          <p:spPr>
            <a:xfrm>
              <a:off x="551384" y="260648"/>
              <a:ext cx="10441160" cy="2308324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  <a:p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30565-CB72-8C1F-90EB-2DCAB123F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38" t="40550" r="4325" b="31100"/>
            <a:stretch/>
          </p:blipFill>
          <p:spPr>
            <a:xfrm>
              <a:off x="839416" y="404664"/>
              <a:ext cx="9937104" cy="20383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8A6AD-A617-E2DE-8342-019AEC0C56EB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41044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957701-222E-7ACF-00AD-4BF3653B5505}"/>
              </a:ext>
            </a:extLst>
          </p:cNvPr>
          <p:cNvSpPr txBox="1"/>
          <p:nvPr/>
        </p:nvSpPr>
        <p:spPr>
          <a:xfrm>
            <a:off x="5097543" y="3125738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1E96F-5B23-E8D1-F9A3-146FD43DA8CB}"/>
              </a:ext>
            </a:extLst>
          </p:cNvPr>
          <p:cNvSpPr txBox="1"/>
          <p:nvPr/>
        </p:nvSpPr>
        <p:spPr>
          <a:xfrm>
            <a:off x="1343471" y="4532039"/>
            <a:ext cx="15121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46.7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9213D1B-DC95-BB9C-B6CA-D2F03F9F89DF}"/>
              </a:ext>
            </a:extLst>
          </p:cNvPr>
          <p:cNvCxnSpPr>
            <a:cxnSpLocks/>
          </p:cNvCxnSpPr>
          <p:nvPr/>
        </p:nvCxnSpPr>
        <p:spPr>
          <a:xfrm>
            <a:off x="1199456" y="5157192"/>
            <a:ext cx="936104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4DA635-CD52-1FE2-F3F1-848B9EF2B914}"/>
              </a:ext>
            </a:extLst>
          </p:cNvPr>
          <p:cNvCxnSpPr>
            <a:cxnSpLocks/>
          </p:cNvCxnSpPr>
          <p:nvPr/>
        </p:nvCxnSpPr>
        <p:spPr>
          <a:xfrm flipV="1">
            <a:off x="1199456" y="4149080"/>
            <a:ext cx="0" cy="10081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5490125-F0E3-8E90-8E16-2D9B5AA094D4}"/>
              </a:ext>
            </a:extLst>
          </p:cNvPr>
          <p:cNvSpPr txBox="1"/>
          <p:nvPr/>
        </p:nvSpPr>
        <p:spPr>
          <a:xfrm>
            <a:off x="191344" y="4071970"/>
            <a:ext cx="85234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19.6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9C9013-3964-9112-BDEA-52E539E420B4}"/>
              </a:ext>
            </a:extLst>
          </p:cNvPr>
          <p:cNvCxnSpPr>
            <a:cxnSpLocks/>
          </p:cNvCxnSpPr>
          <p:nvPr/>
        </p:nvCxnSpPr>
        <p:spPr>
          <a:xfrm flipV="1">
            <a:off x="1219213" y="4221089"/>
            <a:ext cx="700322" cy="956095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03A7464-98C5-3F0C-1E16-D990B30B6DEF}"/>
              </a:ext>
            </a:extLst>
          </p:cNvPr>
          <p:cNvSpPr txBox="1"/>
          <p:nvPr/>
        </p:nvSpPr>
        <p:spPr>
          <a:xfrm>
            <a:off x="5891160" y="3179626"/>
            <a:ext cx="573157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00" dirty="0">
                <a:solidFill>
                  <a:srgbClr val="0000FF"/>
                </a:solidFill>
              </a:rPr>
              <a:t>Force exerted on the rob by the wall</a:t>
            </a:r>
            <a:endParaRPr lang="en-GB" sz="2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E8D5BC-6545-E7AA-C02B-D2212DE76041}"/>
                  </a:ext>
                </a:extLst>
              </p:cNvPr>
              <p:cNvSpPr txBox="1"/>
              <p:nvPr/>
            </p:nvSpPr>
            <p:spPr>
              <a:xfrm>
                <a:off x="5859072" y="3973364"/>
                <a:ext cx="5446854" cy="688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19.6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+</m:t>
                          </m:r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(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46.7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E8D5BC-6545-E7AA-C02B-D2212DE76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072" y="3973364"/>
                <a:ext cx="5446854" cy="688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911CA1-18CE-245F-F871-06EAD7F16304}"/>
                  </a:ext>
                </a:extLst>
              </p:cNvPr>
              <p:cNvSpPr txBox="1"/>
              <p:nvPr/>
            </p:nvSpPr>
            <p:spPr>
              <a:xfrm>
                <a:off x="5991357" y="5038458"/>
                <a:ext cx="5667336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19.6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46.7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°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𝑨𝑩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911CA1-18CE-245F-F871-06EAD7F16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357" y="5038458"/>
                <a:ext cx="5667336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81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26590</TotalTime>
  <Words>713</Words>
  <Application>Microsoft Office PowerPoint</Application>
  <PresentationFormat>Widescreen</PresentationFormat>
  <Paragraphs>125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982</cp:revision>
  <dcterms:created xsi:type="dcterms:W3CDTF">2013-02-28T07:36:55Z</dcterms:created>
  <dcterms:modified xsi:type="dcterms:W3CDTF">2026-02-04T10:29:44Z</dcterms:modified>
</cp:coreProperties>
</file>