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0" r:id="rId3"/>
    <p:sldId id="261" r:id="rId4"/>
    <p:sldId id="262" r:id="rId5"/>
    <p:sldId id="259" r:id="rId6"/>
    <p:sldId id="263" r:id="rId7"/>
    <p:sldId id="264" r:id="rId8"/>
    <p:sldId id="265" r:id="rId9"/>
    <p:sldId id="266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425571-838F-435A-959B-BFCB7CFD956C}" v="4" dt="2023-01-03T07:57:15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2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0C425571-838F-435A-959B-BFCB7CFD956C}"/>
    <pc:docChg chg="delSld modSld">
      <pc:chgData name="Stewart Gale" userId="3647ddd2-6040-41ae-a96d-232c23482af8" providerId="ADAL" clId="{0C425571-838F-435A-959B-BFCB7CFD956C}" dt="2023-01-03T07:57:18.577" v="7" actId="14100"/>
      <pc:docMkLst>
        <pc:docMk/>
      </pc:docMkLst>
      <pc:sldChg chg="del">
        <pc:chgData name="Stewart Gale" userId="3647ddd2-6040-41ae-a96d-232c23482af8" providerId="ADAL" clId="{0C425571-838F-435A-959B-BFCB7CFD956C}" dt="2021-12-05T07:34:56.116" v="1" actId="47"/>
        <pc:sldMkLst>
          <pc:docMk/>
          <pc:sldMk cId="2911839121" sldId="256"/>
        </pc:sldMkLst>
      </pc:sldChg>
      <pc:sldChg chg="del">
        <pc:chgData name="Stewart Gale" userId="3647ddd2-6040-41ae-a96d-232c23482af8" providerId="ADAL" clId="{0C425571-838F-435A-959B-BFCB7CFD956C}" dt="2021-12-05T07:35:01.302" v="2" actId="47"/>
        <pc:sldMkLst>
          <pc:docMk/>
          <pc:sldMk cId="2569491328" sldId="257"/>
        </pc:sldMkLst>
      </pc:sldChg>
      <pc:sldChg chg="del">
        <pc:chgData name="Stewart Gale" userId="3647ddd2-6040-41ae-a96d-232c23482af8" providerId="ADAL" clId="{0C425571-838F-435A-959B-BFCB7CFD956C}" dt="2021-12-05T07:35:03.001" v="3" actId="47"/>
        <pc:sldMkLst>
          <pc:docMk/>
          <pc:sldMk cId="3238116128" sldId="258"/>
        </pc:sldMkLst>
      </pc:sldChg>
      <pc:sldChg chg="modSp mod">
        <pc:chgData name="Stewart Gale" userId="3647ddd2-6040-41ae-a96d-232c23482af8" providerId="ADAL" clId="{0C425571-838F-435A-959B-BFCB7CFD956C}" dt="2023-01-03T07:57:18.577" v="7" actId="14100"/>
        <pc:sldMkLst>
          <pc:docMk/>
          <pc:sldMk cId="3833975014" sldId="265"/>
        </pc:sldMkLst>
        <pc:spChg chg="mod">
          <ac:chgData name="Stewart Gale" userId="3647ddd2-6040-41ae-a96d-232c23482af8" providerId="ADAL" clId="{0C425571-838F-435A-959B-BFCB7CFD956C}" dt="2023-01-03T07:57:18.577" v="7" actId="14100"/>
          <ac:spMkLst>
            <pc:docMk/>
            <pc:sldMk cId="3833975014" sldId="265"/>
            <ac:spMk id="10" creationId="{00000000-0000-0000-0000-000000000000}"/>
          </ac:spMkLst>
        </pc:spChg>
      </pc:sldChg>
      <pc:sldChg chg="modAnim">
        <pc:chgData name="Stewart Gale" userId="3647ddd2-6040-41ae-a96d-232c23482af8" providerId="ADAL" clId="{0C425571-838F-435A-959B-BFCB7CFD956C}" dt="2021-12-05T06:57:57.692" v="0"/>
        <pc:sldMkLst>
          <pc:docMk/>
          <pc:sldMk cId="63160224" sldId="266"/>
        </pc:sldMkLst>
      </pc:sldChg>
    </pc:docChg>
  </pc:docChgLst>
  <pc:docChgLst>
    <pc:chgData name="Stewart Gale" userId="3647ddd2-6040-41ae-a96d-232c23482af8" providerId="ADAL" clId="{807C86BF-9502-4A92-AF6D-9C52C41D1816}"/>
    <pc:docChg chg="undo custSel addSld modSld sldOrd">
      <pc:chgData name="Stewart Gale" userId="3647ddd2-6040-41ae-a96d-232c23482af8" providerId="ADAL" clId="{807C86BF-9502-4A92-AF6D-9C52C41D1816}" dt="2021-11-23T11:21:09.811" v="227" actId="1076"/>
      <pc:docMkLst>
        <pc:docMk/>
      </pc:docMkLst>
      <pc:sldChg chg="addSp delSp modSp mod">
        <pc:chgData name="Stewart Gale" userId="3647ddd2-6040-41ae-a96d-232c23482af8" providerId="ADAL" clId="{807C86BF-9502-4A92-AF6D-9C52C41D1816}" dt="2021-11-23T04:42:14.236" v="183" actId="1076"/>
        <pc:sldMkLst>
          <pc:docMk/>
          <pc:sldMk cId="3549854045" sldId="259"/>
        </pc:sldMkLst>
        <pc:spChg chg="add mod">
          <ac:chgData name="Stewart Gale" userId="3647ddd2-6040-41ae-a96d-232c23482af8" providerId="ADAL" clId="{807C86BF-9502-4A92-AF6D-9C52C41D1816}" dt="2021-11-23T04:42:12.168" v="182" actId="1076"/>
          <ac:spMkLst>
            <pc:docMk/>
            <pc:sldMk cId="3549854045" sldId="259"/>
            <ac:spMk id="2" creationId="{72E2B38A-91EA-4BFC-8063-19D9794EF469}"/>
          </ac:spMkLst>
        </pc:spChg>
        <pc:spChg chg="del">
          <ac:chgData name="Stewart Gale" userId="3647ddd2-6040-41ae-a96d-232c23482af8" providerId="ADAL" clId="{807C86BF-9502-4A92-AF6D-9C52C41D1816}" dt="2021-11-23T04:40:39.305" v="14" actId="478"/>
          <ac:spMkLst>
            <pc:docMk/>
            <pc:sldMk cId="3549854045" sldId="259"/>
            <ac:spMk id="4" creationId="{00000000-0000-0000-0000-000000000000}"/>
          </ac:spMkLst>
        </pc:spChg>
        <pc:spChg chg="del">
          <ac:chgData name="Stewart Gale" userId="3647ddd2-6040-41ae-a96d-232c23482af8" providerId="ADAL" clId="{807C86BF-9502-4A92-AF6D-9C52C41D1816}" dt="2021-11-23T04:41:45.313" v="162" actId="478"/>
          <ac:spMkLst>
            <pc:docMk/>
            <pc:sldMk cId="3549854045" sldId="259"/>
            <ac:spMk id="5" creationId="{00000000-0000-0000-0000-000000000000}"/>
          </ac:spMkLst>
        </pc:spChg>
        <pc:spChg chg="add del mod">
          <ac:chgData name="Stewart Gale" userId="3647ddd2-6040-41ae-a96d-232c23482af8" providerId="ADAL" clId="{807C86BF-9502-4A92-AF6D-9C52C41D1816}" dt="2021-11-23T04:42:14.236" v="183" actId="1076"/>
          <ac:spMkLst>
            <pc:docMk/>
            <pc:sldMk cId="3549854045" sldId="259"/>
            <ac:spMk id="6" creationId="{00000000-0000-0000-0000-000000000000}"/>
          </ac:spMkLst>
        </pc:spChg>
      </pc:sldChg>
      <pc:sldChg chg="delSp modSp add mod ord">
        <pc:chgData name="Stewart Gale" userId="3647ddd2-6040-41ae-a96d-232c23482af8" providerId="ADAL" clId="{807C86BF-9502-4A92-AF6D-9C52C41D1816}" dt="2021-11-23T10:27:32.114" v="184" actId="1076"/>
        <pc:sldMkLst>
          <pc:docMk/>
          <pc:sldMk cId="3186694679" sldId="267"/>
        </pc:sldMkLst>
        <pc:spChg chg="mod">
          <ac:chgData name="Stewart Gale" userId="3647ddd2-6040-41ae-a96d-232c23482af8" providerId="ADAL" clId="{807C86BF-9502-4A92-AF6D-9C52C41D1816}" dt="2021-11-23T10:27:32.114" v="184" actId="1076"/>
          <ac:spMkLst>
            <pc:docMk/>
            <pc:sldMk cId="3186694679" sldId="267"/>
            <ac:spMk id="4" creationId="{00000000-0000-0000-0000-000000000000}"/>
          </ac:spMkLst>
        </pc:spChg>
        <pc:spChg chg="del">
          <ac:chgData name="Stewart Gale" userId="3647ddd2-6040-41ae-a96d-232c23482af8" providerId="ADAL" clId="{807C86BF-9502-4A92-AF6D-9C52C41D1816}" dt="2021-11-23T04:40:25.068" v="3" actId="478"/>
          <ac:spMkLst>
            <pc:docMk/>
            <pc:sldMk cId="3186694679" sldId="267"/>
            <ac:spMk id="5" creationId="{00000000-0000-0000-0000-000000000000}"/>
          </ac:spMkLst>
        </pc:spChg>
        <pc:spChg chg="del">
          <ac:chgData name="Stewart Gale" userId="3647ddd2-6040-41ae-a96d-232c23482af8" providerId="ADAL" clId="{807C86BF-9502-4A92-AF6D-9C52C41D1816}" dt="2021-11-23T04:40:25.068" v="3" actId="478"/>
          <ac:spMkLst>
            <pc:docMk/>
            <pc:sldMk cId="3186694679" sldId="267"/>
            <ac:spMk id="6" creationId="{00000000-0000-0000-0000-000000000000}"/>
          </ac:spMkLst>
        </pc:spChg>
      </pc:sldChg>
      <pc:sldChg chg="modSp add mod">
        <pc:chgData name="Stewart Gale" userId="3647ddd2-6040-41ae-a96d-232c23482af8" providerId="ADAL" clId="{807C86BF-9502-4A92-AF6D-9C52C41D1816}" dt="2021-11-23T11:21:09.811" v="227" actId="1076"/>
        <pc:sldMkLst>
          <pc:docMk/>
          <pc:sldMk cId="0" sldId="269"/>
        </pc:sldMkLst>
        <pc:spChg chg="mod">
          <ac:chgData name="Stewart Gale" userId="3647ddd2-6040-41ae-a96d-232c23482af8" providerId="ADAL" clId="{807C86BF-9502-4A92-AF6D-9C52C41D1816}" dt="2021-11-23T11:20:55.781" v="223" actId="27636"/>
          <ac:spMkLst>
            <pc:docMk/>
            <pc:sldMk cId="0" sldId="269"/>
            <ac:spMk id="3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1:07.756" v="226" actId="1076"/>
          <ac:spMkLst>
            <pc:docMk/>
            <pc:sldMk cId="0" sldId="269"/>
            <ac:spMk id="23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28.995" v="217" actId="1076"/>
          <ac:spMkLst>
            <pc:docMk/>
            <pc:sldMk cId="0" sldId="269"/>
            <ac:spMk id="24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41.312" v="219" actId="1076"/>
          <ac:spMkLst>
            <pc:docMk/>
            <pc:sldMk cId="0" sldId="269"/>
            <ac:spMk id="28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28.995" v="217" actId="1076"/>
          <ac:spMkLst>
            <pc:docMk/>
            <pc:sldMk cId="0" sldId="269"/>
            <ac:spMk id="38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41.312" v="219" actId="1076"/>
          <ac:spMkLst>
            <pc:docMk/>
            <pc:sldMk cId="0" sldId="269"/>
            <ac:spMk id="39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41.312" v="219" actId="1076"/>
          <ac:spMkLst>
            <pc:docMk/>
            <pc:sldMk cId="0" sldId="269"/>
            <ac:spMk id="40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41.312" v="219" actId="1076"/>
          <ac:spMkLst>
            <pc:docMk/>
            <pc:sldMk cId="0" sldId="269"/>
            <ac:spMk id="45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41.312" v="219" actId="1076"/>
          <ac:spMkLst>
            <pc:docMk/>
            <pc:sldMk cId="0" sldId="269"/>
            <ac:spMk id="49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28.995" v="217" actId="1076"/>
          <ac:spMkLst>
            <pc:docMk/>
            <pc:sldMk cId="0" sldId="269"/>
            <ac:spMk id="52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41.312" v="219" actId="1076"/>
          <ac:spMkLst>
            <pc:docMk/>
            <pc:sldMk cId="0" sldId="269"/>
            <ac:spMk id="54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41.312" v="219" actId="1076"/>
          <ac:spMkLst>
            <pc:docMk/>
            <pc:sldMk cId="0" sldId="269"/>
            <ac:spMk id="55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46.110" v="221" actId="1076"/>
          <ac:spMkLst>
            <pc:docMk/>
            <pc:sldMk cId="0" sldId="269"/>
            <ac:spMk id="56" creationId="{00000000-0000-0000-0000-000000000000}"/>
          </ac:spMkLst>
        </pc:spChg>
        <pc:spChg chg="mod">
          <ac:chgData name="Stewart Gale" userId="3647ddd2-6040-41ae-a96d-232c23482af8" providerId="ADAL" clId="{807C86BF-9502-4A92-AF6D-9C52C41D1816}" dt="2021-11-23T11:20:43.712" v="220" actId="1076"/>
          <ac:spMkLst>
            <pc:docMk/>
            <pc:sldMk cId="0" sldId="269"/>
            <ac:spMk id="58" creationId="{00000000-0000-0000-0000-000000000000}"/>
          </ac:spMkLst>
        </pc:spChg>
        <pc:picChg chg="mod">
          <ac:chgData name="Stewart Gale" userId="3647ddd2-6040-41ae-a96d-232c23482af8" providerId="ADAL" clId="{807C86BF-9502-4A92-AF6D-9C52C41D1816}" dt="2021-11-23T11:21:09.811" v="227" actId="1076"/>
          <ac:picMkLst>
            <pc:docMk/>
            <pc:sldMk cId="0" sldId="269"/>
            <ac:picMk id="1026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42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191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45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8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00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94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826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91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09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21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390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A929C-E237-4881-AACA-9B85939E373C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8BB35-9A47-4FB1-B4AC-050161B5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937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10" Type="http://schemas.openxmlformats.org/officeDocument/2006/relationships/image" Target="../media/image22.gif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3686" y="1690255"/>
            <a:ext cx="107732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u="sng" dirty="0"/>
              <a:t>LO: Calculating with Mixed Fractions</a:t>
            </a:r>
            <a:endParaRPr lang="en-GB" sz="9600" b="1" u="sng" dirty="0"/>
          </a:p>
        </p:txBody>
      </p:sp>
    </p:spTree>
    <p:extLst>
      <p:ext uri="{BB962C8B-B14F-4D97-AF65-F5344CB8AC3E}">
        <p14:creationId xmlns:p14="http://schemas.microsoft.com/office/powerpoint/2010/main" val="3186694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589" y="224442"/>
            <a:ext cx="11831782" cy="159633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GB" sz="3200" dirty="0">
                <a:latin typeface="Comic Sans MS" panose="030F0702030302020204" pitchFamily="66" charset="0"/>
              </a:rPr>
              <a:t>James and Brian order pizzas. </a:t>
            </a:r>
          </a:p>
          <a:p>
            <a:pPr algn="ctr">
              <a:buNone/>
            </a:pPr>
            <a:r>
              <a:rPr lang="en-GB" sz="3200" dirty="0">
                <a:latin typeface="Comic Sans MS" panose="030F0702030302020204" pitchFamily="66" charset="0"/>
              </a:rPr>
              <a:t>James eats </a:t>
            </a:r>
            <a:r>
              <a:rPr lang="en-GB" sz="3200" b="1" dirty="0">
                <a:latin typeface="Comic Sans MS" panose="030F0702030302020204" pitchFamily="66" charset="0"/>
              </a:rPr>
              <a:t>eleven sixths </a:t>
            </a:r>
            <a:r>
              <a:rPr lang="en-GB" sz="3200" dirty="0">
                <a:latin typeface="Comic Sans MS" panose="030F0702030302020204" pitchFamily="66" charset="0"/>
              </a:rPr>
              <a:t>of the pizzas.</a:t>
            </a:r>
          </a:p>
          <a:p>
            <a:pPr algn="ctr">
              <a:buNone/>
            </a:pPr>
            <a:r>
              <a:rPr lang="en-GB" sz="3200" dirty="0">
                <a:latin typeface="Comic Sans MS" panose="030F0702030302020204" pitchFamily="66" charset="0"/>
              </a:rPr>
              <a:t>Brian only manages to eat </a:t>
            </a:r>
            <a:r>
              <a:rPr lang="en-GB" sz="3200" b="1" dirty="0">
                <a:latin typeface="Comic Sans MS" panose="030F0702030302020204" pitchFamily="66" charset="0"/>
              </a:rPr>
              <a:t>one and one fifth </a:t>
            </a:r>
            <a:r>
              <a:rPr lang="en-GB" sz="3200" dirty="0">
                <a:latin typeface="Comic Sans MS" panose="030F0702030302020204" pitchFamily="66" charset="0"/>
              </a:rPr>
              <a:t>of the pizzas.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1524001" y="11488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27461" y="1870840"/>
            <a:ext cx="1191491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Comic Sans MS" panose="030F0702030302020204" pitchFamily="66" charset="0"/>
              </a:rPr>
              <a:t>What was the minimum number of pizzas that they ordered? </a:t>
            </a:r>
          </a:p>
          <a:p>
            <a:pPr algn="ctr"/>
            <a:r>
              <a:rPr lang="en-US" sz="3200" dirty="0">
                <a:latin typeface="Comic Sans MS" panose="030F0702030302020204" pitchFamily="66" charset="0"/>
              </a:rPr>
              <a:t>What fraction of pizza was leftover?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3075256" y="3427138"/>
                <a:ext cx="2893139" cy="11592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i="1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GB" sz="48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4800" dirty="0"/>
                  <a:t> + 1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48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en-GB" sz="48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5256" y="3427138"/>
                <a:ext cx="2893139" cy="1159228"/>
              </a:xfrm>
              <a:prstGeom prst="rect">
                <a:avLst/>
              </a:prstGeom>
              <a:blipFill>
                <a:blip r:embed="rId2"/>
                <a:stretch>
                  <a:fillRect b="-12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5798260" y="3420149"/>
                <a:ext cx="2670411" cy="11592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4800" dirty="0"/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48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4800" dirty="0"/>
                  <a:t> + 1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48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en-GB" sz="48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8260" y="3420149"/>
                <a:ext cx="2670411" cy="1159228"/>
              </a:xfrm>
              <a:prstGeom prst="rect">
                <a:avLst/>
              </a:prstGeom>
              <a:blipFill>
                <a:blip r:embed="rId3"/>
                <a:stretch>
                  <a:fillRect l="-10046" b="-136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887426" y="5039948"/>
                <a:ext cx="648072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3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3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426" y="5039948"/>
                <a:ext cx="648072" cy="10275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1489142" y="5039948"/>
                <a:ext cx="648072" cy="10175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3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3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9142" y="5039948"/>
                <a:ext cx="648072" cy="10175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1308679" y="5225745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50"/>
                </a:solidFill>
              </a:rPr>
              <a:t>+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2349230" y="5039948"/>
                <a:ext cx="648072" cy="10175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31</m:t>
                          </m:r>
                        </m:num>
                        <m:den>
                          <m:r>
                            <a:rPr lang="en-GB" sz="3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GB" sz="3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9230" y="5039948"/>
                <a:ext cx="648072" cy="101752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1953313" y="527118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50"/>
                </a:solidFill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8292326" y="3339772"/>
                <a:ext cx="1119217" cy="12709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5400" dirty="0"/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5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5400" i="1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endParaRPr lang="en-GB" sz="5400" dirty="0"/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2326" y="3339772"/>
                <a:ext cx="1119217" cy="1270925"/>
              </a:xfrm>
              <a:prstGeom prst="rect">
                <a:avLst/>
              </a:prstGeom>
              <a:blipFill>
                <a:blip r:embed="rId7"/>
                <a:stretch>
                  <a:fillRect l="-28804"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3281612" y="5234217"/>
                <a:ext cx="715260" cy="790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3200" dirty="0">
                    <a:solidFill>
                      <a:srgbClr val="00B050"/>
                    </a:solidFill>
                    <a:latin typeface="Comic Sans MS" panose="030F0702030302020204" pitchFamily="66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endParaRPr lang="en-GB" sz="3200" dirty="0">
                  <a:solidFill>
                    <a:srgbClr val="00B05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1612" y="5234217"/>
                <a:ext cx="715260" cy="790794"/>
              </a:xfrm>
              <a:prstGeom prst="rect">
                <a:avLst/>
              </a:prstGeom>
              <a:blipFill>
                <a:blip r:embed="rId8"/>
                <a:stretch>
                  <a:fillRect l="-21186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2891255" y="5311483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50"/>
                </a:solidFill>
              </a:rPr>
              <a:t>=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071655" y="5311483"/>
            <a:ext cx="34285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b="1" dirty="0">
                <a:latin typeface="Comic Sans MS" panose="030F0702030302020204" pitchFamily="66" charset="0"/>
              </a:rPr>
              <a:t>4 </a:t>
            </a:r>
            <a:r>
              <a:rPr lang="en-GB" sz="3600" b="1" dirty="0"/>
              <a:t>Pizzas ordered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5049227" y="5072483"/>
                <a:ext cx="2378575" cy="10175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1" i="1">
                              <a:latin typeface="Cambria Math" panose="02040503050406030204" pitchFamily="18" charset="0"/>
                            </a:rPr>
                            <m:t>𝟐𝟗</m:t>
                          </m:r>
                        </m:num>
                        <m:den>
                          <m:r>
                            <a:rPr lang="en-GB" sz="3200" b="1" i="1">
                              <a:latin typeface="Cambria Math" panose="02040503050406030204" pitchFamily="18" charset="0"/>
                            </a:rPr>
                            <m:t>𝟑𝟎</m:t>
                          </m:r>
                        </m:den>
                      </m:f>
                      <m:r>
                        <a:rPr lang="en-GB" sz="3200" b="1" i="1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lang="en-GB" sz="3200" b="1"/>
                        <m:t>L</m:t>
                      </m:r>
                      <m:r>
                        <m:rPr>
                          <m:nor/>
                        </m:rPr>
                        <a:rPr lang="en-GB" sz="3200" b="1" dirty="0"/>
                        <m:t>eftover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9227" y="5072483"/>
                <a:ext cx="2378575" cy="101752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://images.clipartpanda.com/pizza-clipart-LTKn4yrTa.gi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48" y="2869865"/>
            <a:ext cx="2067388" cy="1319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8" grpId="0"/>
      <p:bldP spid="39" grpId="0"/>
      <p:bldP spid="40" grpId="0"/>
      <p:bldP spid="45" grpId="0"/>
      <p:bldP spid="49" grpId="0"/>
      <p:bldP spid="28" grpId="0"/>
      <p:bldP spid="52" grpId="0"/>
      <p:bldP spid="54" grpId="0"/>
      <p:bldP spid="55" grpId="0"/>
      <p:bldP spid="56" grpId="0"/>
      <p:bldP spid="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13709" y="1615440"/>
                <a:ext cx="4585854" cy="39896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800" b="1" i="1" smtClean="0">
                          <a:latin typeface="Cambria Math" panose="02040503050406030204" pitchFamily="18" charset="0"/>
                        </a:rPr>
                        <m:t>𝟐</m:t>
                      </m:r>
                      <m:f>
                        <m:fPr>
                          <m:ctrlPr>
                            <a:rPr lang="en-GB" sz="13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3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13800" b="1" i="0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en-GB" sz="16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709" y="1615440"/>
                <a:ext cx="4585854" cy="39896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82880" y="271548"/>
            <a:ext cx="11792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Convert the </a:t>
            </a:r>
            <a:r>
              <a:rPr lang="en-US" sz="4800" dirty="0">
                <a:solidFill>
                  <a:srgbClr val="FF0000"/>
                </a:solidFill>
              </a:rPr>
              <a:t>mixed fraction </a:t>
            </a:r>
            <a:r>
              <a:rPr lang="en-US" sz="4800" dirty="0"/>
              <a:t>to an </a:t>
            </a:r>
            <a:r>
              <a:rPr lang="en-US" sz="4800" dirty="0">
                <a:solidFill>
                  <a:srgbClr val="0000FF"/>
                </a:solidFill>
              </a:rPr>
              <a:t>improper</a:t>
            </a:r>
            <a:r>
              <a:rPr lang="en-US" sz="4800" dirty="0"/>
              <a:t>.</a:t>
            </a:r>
            <a:endParaRPr lang="en-GB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553802" y="1615440"/>
                <a:ext cx="1643399" cy="40682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3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13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16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3802" y="1615440"/>
                <a:ext cx="1643399" cy="40682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112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13709" y="1615440"/>
                <a:ext cx="4585854" cy="39896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800" b="1" i="1" smtClean="0">
                          <a:latin typeface="Cambria Math" panose="02040503050406030204" pitchFamily="18" charset="0"/>
                        </a:rPr>
                        <m:t>𝟓</m:t>
                      </m:r>
                      <m:f>
                        <m:fPr>
                          <m:ctrlPr>
                            <a:rPr lang="en-GB" sz="13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13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sz="13800" b="1" i="0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en-GB" sz="16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709" y="1615440"/>
                <a:ext cx="4585854" cy="39896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82880" y="271548"/>
            <a:ext cx="11792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Convert the </a:t>
            </a:r>
            <a:r>
              <a:rPr lang="en-US" sz="4800" dirty="0">
                <a:solidFill>
                  <a:srgbClr val="FF0000"/>
                </a:solidFill>
              </a:rPr>
              <a:t>mixed fraction </a:t>
            </a:r>
            <a:r>
              <a:rPr lang="en-US" sz="4800" dirty="0"/>
              <a:t>to an </a:t>
            </a:r>
            <a:r>
              <a:rPr lang="en-US" sz="4800" dirty="0">
                <a:solidFill>
                  <a:srgbClr val="0000FF"/>
                </a:solidFill>
              </a:rPr>
              <a:t>improper</a:t>
            </a:r>
            <a:r>
              <a:rPr lang="en-US" sz="4800" dirty="0"/>
              <a:t>.</a:t>
            </a:r>
            <a:endParaRPr lang="en-GB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553802" y="1615440"/>
                <a:ext cx="2701381" cy="40820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3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𝟑𝟕</m:t>
                          </m:r>
                        </m:num>
                        <m:den>
                          <m:r>
                            <a:rPr lang="en-US" sz="13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16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3802" y="1615440"/>
                <a:ext cx="2701381" cy="40820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245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13709" y="1615440"/>
                <a:ext cx="4585854" cy="39896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800" b="1" i="1" smtClean="0"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GB" sz="13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138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13800" b="1" i="0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en-GB" sz="16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709" y="1615440"/>
                <a:ext cx="4585854" cy="39896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82880" y="271548"/>
            <a:ext cx="11792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Convert the </a:t>
            </a:r>
            <a:r>
              <a:rPr lang="en-US" sz="4800" dirty="0">
                <a:solidFill>
                  <a:srgbClr val="FF0000"/>
                </a:solidFill>
              </a:rPr>
              <a:t>mixed fraction </a:t>
            </a:r>
            <a:r>
              <a:rPr lang="en-US" sz="4800" dirty="0"/>
              <a:t>to an </a:t>
            </a:r>
            <a:r>
              <a:rPr lang="en-US" sz="4800" dirty="0">
                <a:solidFill>
                  <a:srgbClr val="0000FF"/>
                </a:solidFill>
              </a:rPr>
              <a:t>improper</a:t>
            </a:r>
            <a:r>
              <a:rPr lang="en-US" sz="4800" dirty="0"/>
              <a:t>.</a:t>
            </a:r>
            <a:endParaRPr lang="en-GB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553802" y="1615440"/>
                <a:ext cx="2701381" cy="40707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3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en-US" sz="13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n-GB" sz="16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3802" y="1615440"/>
                <a:ext cx="2701381" cy="40707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1140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78182" y="421178"/>
                <a:ext cx="5034052" cy="25115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1500" b="0" i="1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15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115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11500" dirty="0"/>
                  <a:t> + </a:t>
                </a:r>
                <a14:m>
                  <m:oMath xmlns:m="http://schemas.openxmlformats.org/officeDocument/2006/math">
                    <m:r>
                      <a:rPr lang="en-US" sz="11500" b="0" i="1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en-GB" sz="11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15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15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115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182" y="421178"/>
                <a:ext cx="5034052" cy="2511521"/>
              </a:xfrm>
              <a:prstGeom prst="rect">
                <a:avLst/>
              </a:prstGeom>
              <a:blipFill>
                <a:blip r:embed="rId2"/>
                <a:stretch>
                  <a:fillRect t="-2670" b="-199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72E2B38A-91EA-4BFC-8063-19D9794EF469}"/>
              </a:ext>
            </a:extLst>
          </p:cNvPr>
          <p:cNvSpPr txBox="1"/>
          <p:nvPr/>
        </p:nvSpPr>
        <p:spPr>
          <a:xfrm>
            <a:off x="246611" y="3429000"/>
            <a:ext cx="1160179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When calculating with mixed fractions the golden rule is to </a:t>
            </a:r>
          </a:p>
          <a:p>
            <a:pPr algn="ctr"/>
            <a:r>
              <a:rPr lang="en-US" sz="5400" dirty="0"/>
              <a:t>convert the mixed fractions to improper.  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549854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289694" y="145648"/>
                <a:ext cx="4884422" cy="19561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8800" b="1" i="1" smtClean="0">
                        <a:latin typeface="Cambria Math" panose="02040503050406030204" pitchFamily="18" charset="0"/>
                      </a:rPr>
                      <m:t>𝟐</m:t>
                    </m:r>
                    <m:f>
                      <m:fPr>
                        <m:ctrlPr>
                          <a:rPr lang="en-GB" sz="8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GB" sz="8800" b="1" dirty="0"/>
                  <a:t>  + </a:t>
                </a:r>
                <a14:m>
                  <m:oMath xmlns:m="http://schemas.openxmlformats.org/officeDocument/2006/math">
                    <m:r>
                      <a:rPr lang="en-US" sz="88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8800" b="1" i="1" smtClean="0">
                        <a:latin typeface="Cambria Math" panose="02040503050406030204" pitchFamily="18" charset="0"/>
                      </a:rPr>
                      <m:t>𝟏</m:t>
                    </m:r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9694" y="145648"/>
                <a:ext cx="4884422" cy="1956177"/>
              </a:xfrm>
              <a:prstGeom prst="rect">
                <a:avLst/>
              </a:prstGeom>
              <a:blipFill>
                <a:blip r:embed="rId2"/>
                <a:stretch>
                  <a:fillRect t="-935" b="-193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95381" y="2377191"/>
                <a:ext cx="3188626" cy="19235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8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88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8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381" y="2377191"/>
                <a:ext cx="3188626" cy="1923540"/>
              </a:xfrm>
              <a:prstGeom prst="rect">
                <a:avLst/>
              </a:prstGeom>
              <a:blipFill>
                <a:blip r:embed="rId3"/>
                <a:stretch>
                  <a:fillRect l="-21033" t="-2848" b="-193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396120" y="4802910"/>
                <a:ext cx="4280363" cy="19178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GB" sz="8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40 + 18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GB" sz="8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6120" y="4802910"/>
                <a:ext cx="4280363" cy="1917897"/>
              </a:xfrm>
              <a:prstGeom prst="rect">
                <a:avLst/>
              </a:prstGeom>
              <a:blipFill>
                <a:blip r:embed="rId4"/>
                <a:stretch>
                  <a:fillRect l="-8405" t="-2866" b="-200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76483" y="4683760"/>
                <a:ext cx="2260373" cy="197624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GB" sz="88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𝟓𝟖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483" y="4683760"/>
                <a:ext cx="2260373" cy="1976247"/>
              </a:xfrm>
              <a:prstGeom prst="rect">
                <a:avLst/>
              </a:prstGeom>
              <a:blipFill>
                <a:blip r:embed="rId5"/>
                <a:stretch>
                  <a:fillRect l="-19137" b="-190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098758" y="4710306"/>
                <a:ext cx="2932963" cy="194970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GB" sz="8800" b="1" dirty="0"/>
                  <a:t>= </a:t>
                </a:r>
                <a14:m>
                  <m:oMath xmlns:m="http://schemas.openxmlformats.org/officeDocument/2006/math">
                    <m:r>
                      <a:rPr lang="en-US" sz="8800" b="1" i="0" smtClean="0">
                        <a:latin typeface="Cambria Math" panose="02040503050406030204" pitchFamily="18" charset="0"/>
                      </a:rPr>
                      <m:t>𝟑</m:t>
                    </m:r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8758" y="4710306"/>
                <a:ext cx="2932963" cy="1949701"/>
              </a:xfrm>
              <a:prstGeom prst="rect">
                <a:avLst/>
              </a:prstGeom>
              <a:blipFill>
                <a:blip r:embed="rId6"/>
                <a:stretch>
                  <a:fillRect l="-18087" t="-938" b="-196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397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66312" y="72761"/>
                <a:ext cx="4884422" cy="19561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8800" b="1" i="1" smtClean="0">
                        <a:latin typeface="Cambria Math" panose="02040503050406030204" pitchFamily="18" charset="0"/>
                      </a:rPr>
                      <m:t>𝟐</m:t>
                    </m:r>
                    <m:f>
                      <m:fPr>
                        <m:ctrlPr>
                          <a:rPr lang="en-GB" sz="8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GB" sz="8800" b="1" dirty="0"/>
                  <a:t> </a:t>
                </a:r>
                <a14:m>
                  <m:oMath xmlns:m="http://schemas.openxmlformats.org/officeDocument/2006/math">
                    <m:r>
                      <a:rPr lang="en-US" sz="88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8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8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8800" b="1" dirty="0"/>
                  <a:t> </a:t>
                </a:r>
                <a14:m>
                  <m:oMath xmlns:m="http://schemas.openxmlformats.org/officeDocument/2006/math">
                    <m:r>
                      <a:rPr lang="en-US" sz="8800" b="1" i="1" smtClean="0">
                        <a:latin typeface="Cambria Math" panose="02040503050406030204" pitchFamily="18" charset="0"/>
                      </a:rPr>
                      <m:t>𝟏</m:t>
                    </m:r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6312" y="72761"/>
                <a:ext cx="4884422" cy="19561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51830" y="2328581"/>
                <a:ext cx="3763889" cy="19235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8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8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8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8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830" y="2328581"/>
                <a:ext cx="3763889" cy="1923540"/>
              </a:xfrm>
              <a:prstGeom prst="rect">
                <a:avLst/>
              </a:prstGeom>
              <a:blipFill>
                <a:blip r:embed="rId3"/>
                <a:stretch>
                  <a:fillRect l="-17799" t="-2848" b="-193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452570" y="4754300"/>
                <a:ext cx="4280363" cy="19178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GB" sz="8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40 − 18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GB" sz="8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570" y="4754300"/>
                <a:ext cx="4280363" cy="1917897"/>
              </a:xfrm>
              <a:prstGeom prst="rect">
                <a:avLst/>
              </a:prstGeom>
              <a:blipFill>
                <a:blip r:embed="rId4"/>
                <a:stretch>
                  <a:fillRect l="-8405" t="-2857" b="-196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732933" y="4635150"/>
                <a:ext cx="2260373" cy="19561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GB" sz="88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𝟐𝟐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933" y="4635150"/>
                <a:ext cx="2260373" cy="1956177"/>
              </a:xfrm>
              <a:prstGeom prst="rect">
                <a:avLst/>
              </a:prstGeom>
              <a:blipFill>
                <a:blip r:embed="rId5"/>
                <a:stretch>
                  <a:fillRect l="-19137" t="-623" b="-196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102198" y="4692192"/>
                <a:ext cx="2932963" cy="194970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GB" sz="8800" b="1" dirty="0"/>
                  <a:t>= </a:t>
                </a:r>
                <a14:m>
                  <m:oMath xmlns:m="http://schemas.openxmlformats.org/officeDocument/2006/math">
                    <m:r>
                      <a:rPr lang="en-US" sz="8800" b="1" i="0" smtClean="0">
                        <a:latin typeface="Cambria Math" panose="02040503050406030204" pitchFamily="18" charset="0"/>
                      </a:rPr>
                      <m:t>𝟏</m:t>
                    </m:r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2198" y="4692192"/>
                <a:ext cx="2932963" cy="1949701"/>
              </a:xfrm>
              <a:prstGeom prst="rect">
                <a:avLst/>
              </a:prstGeom>
              <a:blipFill>
                <a:blip r:embed="rId6"/>
                <a:stretch>
                  <a:fillRect l="-17879" t="-1563" b="-190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652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731180" y="0"/>
                <a:ext cx="4884422" cy="19561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8800" b="1" i="1" smtClean="0">
                        <a:latin typeface="Cambria Math" panose="02040503050406030204" pitchFamily="18" charset="0"/>
                      </a:rPr>
                      <m:t>𝟐</m:t>
                    </m:r>
                    <m:f>
                      <m:fPr>
                        <m:ctrlPr>
                          <a:rPr lang="en-GB" sz="8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GB" sz="8800" b="1" dirty="0"/>
                  <a:t>  x  </a:t>
                </a:r>
                <a14:m>
                  <m:oMath xmlns:m="http://schemas.openxmlformats.org/officeDocument/2006/math">
                    <m:r>
                      <a:rPr lang="en-US" sz="8800" b="1" i="1" smtClean="0">
                        <a:latin typeface="Cambria Math" panose="02040503050406030204" pitchFamily="18" charset="0"/>
                      </a:rPr>
                      <m:t>𝟏</m:t>
                    </m:r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1180" y="0"/>
                <a:ext cx="4884422" cy="1956177"/>
              </a:xfrm>
              <a:prstGeom prst="rect">
                <a:avLst/>
              </a:prstGeom>
              <a:blipFill>
                <a:blip r:embed="rId2"/>
                <a:stretch>
                  <a:fillRect t="-623" b="-193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392344" y="2320488"/>
                <a:ext cx="3763889" cy="19235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8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8800" dirty="0"/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8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2344" y="2320488"/>
                <a:ext cx="3763889" cy="1923540"/>
              </a:xfrm>
              <a:prstGeom prst="rect">
                <a:avLst/>
              </a:prstGeom>
              <a:blipFill>
                <a:blip r:embed="rId3"/>
                <a:stretch>
                  <a:fillRect l="-17799" t="-2857" b="-196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93084" y="4746207"/>
                <a:ext cx="2366871" cy="19561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GB" sz="88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𝟒𝟖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3084" y="4746207"/>
                <a:ext cx="2366871" cy="1956177"/>
              </a:xfrm>
              <a:prstGeom prst="rect">
                <a:avLst/>
              </a:prstGeom>
              <a:blipFill>
                <a:blip r:embed="rId4"/>
                <a:stretch>
                  <a:fillRect l="-16195" t="-938" b="-196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5581530" y="4746207"/>
                <a:ext cx="2498442" cy="19561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GB" sz="8800" b="1" dirty="0"/>
                  <a:t>= </a:t>
                </a:r>
                <a14:m>
                  <m:oMath xmlns:m="http://schemas.openxmlformats.org/officeDocument/2006/math">
                    <m:r>
                      <a:rPr lang="en-US" sz="8800" b="1" i="0" smtClean="0">
                        <a:latin typeface="Cambria Math" panose="02040503050406030204" pitchFamily="18" charset="0"/>
                      </a:rPr>
                      <m:t>𝟑</m:t>
                    </m:r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530" y="4746207"/>
                <a:ext cx="2498442" cy="1956177"/>
              </a:xfrm>
              <a:prstGeom prst="rect">
                <a:avLst/>
              </a:prstGeom>
              <a:blipFill>
                <a:blip r:embed="rId5"/>
                <a:stretch>
                  <a:fillRect l="-20293" t="-938" b="-196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397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768778" y="102146"/>
                <a:ext cx="4884422" cy="19561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8800" b="1" i="1" smtClean="0">
                        <a:latin typeface="Cambria Math" panose="02040503050406030204" pitchFamily="18" charset="0"/>
                      </a:rPr>
                      <m:t>𝟐</m:t>
                    </m:r>
                    <m:f>
                      <m:fPr>
                        <m:ctrlPr>
                          <a:rPr lang="en-GB" sz="8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GB" sz="8800" b="1" dirty="0"/>
                  <a:t>  ÷ </a:t>
                </a:r>
                <a14:m>
                  <m:oMath xmlns:m="http://schemas.openxmlformats.org/officeDocument/2006/math">
                    <m:r>
                      <a:rPr lang="en-US" sz="88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8800" b="1" i="1" smtClean="0">
                        <a:latin typeface="Cambria Math" panose="02040503050406030204" pitchFamily="18" charset="0"/>
                      </a:rPr>
                      <m:t>𝟏</m:t>
                    </m:r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778" y="102146"/>
                <a:ext cx="4884422" cy="1956177"/>
              </a:xfrm>
              <a:prstGeom prst="rect">
                <a:avLst/>
              </a:prstGeom>
              <a:blipFill>
                <a:blip r:embed="rId2"/>
                <a:stretch>
                  <a:fillRect t="-935" b="-193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05788" y="2305771"/>
                <a:ext cx="3763889" cy="19235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8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8800" dirty="0"/>
                  <a:t> 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8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88" y="2305771"/>
                <a:ext cx="3763889" cy="1923540"/>
              </a:xfrm>
              <a:prstGeom prst="rect">
                <a:avLst/>
              </a:prstGeom>
              <a:blipFill>
                <a:blip r:embed="rId3"/>
                <a:stretch>
                  <a:fillRect l="-17990" t="-2532" b="-196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758382" y="4724207"/>
                <a:ext cx="2366871" cy="19561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GB" sz="88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𝟒𝟎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382" y="4724207"/>
                <a:ext cx="2366871" cy="1956177"/>
              </a:xfrm>
              <a:prstGeom prst="rect">
                <a:avLst/>
              </a:prstGeom>
              <a:blipFill>
                <a:blip r:embed="rId4"/>
                <a:stretch>
                  <a:fillRect l="-16495" t="-935" b="-193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210989" y="4737544"/>
                <a:ext cx="2932963" cy="19525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GB" sz="8800" b="1" dirty="0"/>
                  <a:t>= </a:t>
                </a:r>
                <a14:m>
                  <m:oMath xmlns:m="http://schemas.openxmlformats.org/officeDocument/2006/math">
                    <m:r>
                      <a:rPr lang="en-US" sz="8800" b="1" i="0" smtClean="0">
                        <a:latin typeface="Cambria Math" panose="02040503050406030204" pitchFamily="18" charset="0"/>
                      </a:rPr>
                      <m:t>𝟐</m:t>
                    </m:r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0989" y="4737544"/>
                <a:ext cx="2932963" cy="1952522"/>
              </a:xfrm>
              <a:prstGeom prst="rect">
                <a:avLst/>
              </a:prstGeom>
              <a:blipFill>
                <a:blip r:embed="rId5"/>
                <a:stretch>
                  <a:fillRect l="-18087" t="-938" b="-196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05788" y="4737544"/>
                <a:ext cx="3048271" cy="19428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8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8800" dirty="0"/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8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88" y="4737544"/>
                <a:ext cx="3048271" cy="1942840"/>
              </a:xfrm>
              <a:prstGeom prst="rect">
                <a:avLst/>
              </a:prstGeom>
              <a:blipFill>
                <a:blip r:embed="rId6"/>
                <a:stretch>
                  <a:fillRect l="-22200" t="-1567" b="-194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229689" y="4737544"/>
                <a:ext cx="2625144" cy="19564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GB" sz="8800" b="1" dirty="0"/>
                  <a:t>= </a:t>
                </a:r>
                <a14:m>
                  <m:oMath xmlns:m="http://schemas.openxmlformats.org/officeDocument/2006/math">
                    <m:r>
                      <a:rPr lang="en-US" sz="8800" b="1" i="0" smtClean="0">
                        <a:latin typeface="Cambria Math" panose="02040503050406030204" pitchFamily="18" charset="0"/>
                      </a:rPr>
                      <m:t>𝟐</m:t>
                    </m:r>
                    <m:f>
                      <m:fPr>
                        <m:ctrlPr>
                          <a:rPr lang="en-GB" sz="8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88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en-GB" sz="88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9689" y="4737544"/>
                <a:ext cx="2625144" cy="1956498"/>
              </a:xfrm>
              <a:prstGeom prst="rect">
                <a:avLst/>
              </a:prstGeom>
              <a:blipFill>
                <a:blip r:embed="rId7"/>
                <a:stretch>
                  <a:fillRect l="-16705" t="-623" b="-196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160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202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5</cp:revision>
  <dcterms:created xsi:type="dcterms:W3CDTF">2017-12-03T17:51:17Z</dcterms:created>
  <dcterms:modified xsi:type="dcterms:W3CDTF">2023-01-03T07:57:25Z</dcterms:modified>
</cp:coreProperties>
</file>