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456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27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073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222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260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43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482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18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446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374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875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CC507-7BE8-43CB-A962-FC04CB3DE2CC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F5CBE-3795-4D32-B3D5-50FDE98DB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24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0458" y="0"/>
            <a:ext cx="11084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0" y="2079892"/>
            <a:ext cx="12192000" cy="2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85596" y="172197"/>
            <a:ext cx="1379913" cy="13244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/>
          <p:cNvCxnSpPr>
            <a:endCxn id="12" idx="7"/>
          </p:cNvCxnSpPr>
          <p:nvPr/>
        </p:nvCxnSpPr>
        <p:spPr>
          <a:xfrm flipV="1">
            <a:off x="975552" y="366165"/>
            <a:ext cx="487873" cy="4682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7240" y="360627"/>
            <a:ext cx="75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60cm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1943366" y="219178"/>
            <a:ext cx="3610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Find the circumference of the circle.</a:t>
            </a:r>
          </a:p>
          <a:p>
            <a:r>
              <a:rPr lang="en-GB" dirty="0" smtClean="0"/>
              <a:t>Give you answer in cm to 2 </a:t>
            </a:r>
            <a:r>
              <a:rPr lang="en-GB" dirty="0" err="1" smtClean="0"/>
              <a:t>d.p.</a:t>
            </a:r>
            <a:r>
              <a:rPr lang="en-GB" dirty="0" smtClean="0"/>
              <a:t> </a:t>
            </a:r>
            <a:endParaRPr lang="en-GB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74814" y="4468091"/>
            <a:ext cx="12117186" cy="55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750232" y="126845"/>
            <a:ext cx="4228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complete revolutions does it take to for a wheel with a 60 cm radius to travel </a:t>
            </a:r>
            <a:r>
              <a:rPr lang="en-GB" dirty="0" smtClean="0"/>
              <a:t>1000 cm?</a:t>
            </a:r>
            <a:endParaRPr lang="en-GB" dirty="0"/>
          </a:p>
        </p:txBody>
      </p:sp>
      <p:sp>
        <p:nvSpPr>
          <p:cNvPr id="23" name="Oval 22"/>
          <p:cNvSpPr/>
          <p:nvPr/>
        </p:nvSpPr>
        <p:spPr>
          <a:xfrm>
            <a:off x="6243049" y="238990"/>
            <a:ext cx="1379913" cy="13244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4" name="Straight Arrow Connector 23"/>
          <p:cNvCxnSpPr>
            <a:endCxn id="23" idx="7"/>
          </p:cNvCxnSpPr>
          <p:nvPr/>
        </p:nvCxnSpPr>
        <p:spPr>
          <a:xfrm flipV="1">
            <a:off x="6933005" y="432958"/>
            <a:ext cx="487873" cy="4682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514693" y="427420"/>
            <a:ext cx="75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60cm</a:t>
            </a:r>
            <a:endParaRPr lang="en-GB" dirty="0"/>
          </a:p>
        </p:txBody>
      </p:sp>
      <p:sp>
        <p:nvSpPr>
          <p:cNvPr id="34" name="Oval 33"/>
          <p:cNvSpPr/>
          <p:nvPr/>
        </p:nvSpPr>
        <p:spPr>
          <a:xfrm>
            <a:off x="285596" y="2330372"/>
            <a:ext cx="1379913" cy="13244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Arrow Connector 34"/>
          <p:cNvCxnSpPr>
            <a:endCxn id="34" idx="7"/>
          </p:cNvCxnSpPr>
          <p:nvPr/>
        </p:nvCxnSpPr>
        <p:spPr>
          <a:xfrm flipV="1">
            <a:off x="975552" y="2524340"/>
            <a:ext cx="487873" cy="4682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57085" y="2518607"/>
            <a:ext cx="75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6cm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901259" y="2241608"/>
                <a:ext cx="361030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Find the circumference of the circle.</a:t>
                </a:r>
              </a:p>
              <a:p>
                <a:r>
                  <a:rPr lang="en-GB" dirty="0" smtClean="0"/>
                  <a:t>Give you answer in terms of </a:t>
                </a:r>
                <a14:m>
                  <m:oMath xmlns:m="http://schemas.openxmlformats.org/officeDocument/2006/math">
                    <m:r>
                      <a:rPr lang="el-GR" b="0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dirty="0" smtClean="0"/>
                  <a:t>. </a:t>
                </a:r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259" y="2241608"/>
                <a:ext cx="3610302" cy="646331"/>
              </a:xfrm>
              <a:prstGeom prst="rect">
                <a:avLst/>
              </a:prstGeom>
              <a:blipFill>
                <a:blip r:embed="rId2"/>
                <a:stretch>
                  <a:fillRect l="-1520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Oval 37"/>
          <p:cNvSpPr/>
          <p:nvPr/>
        </p:nvSpPr>
        <p:spPr>
          <a:xfrm>
            <a:off x="327703" y="4802794"/>
            <a:ext cx="1379913" cy="13244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9" name="Straight Arrow Connector 38"/>
          <p:cNvCxnSpPr>
            <a:stCxn id="38" idx="3"/>
            <a:endCxn id="38" idx="7"/>
          </p:cNvCxnSpPr>
          <p:nvPr/>
        </p:nvCxnSpPr>
        <p:spPr>
          <a:xfrm flipV="1">
            <a:off x="529787" y="4996762"/>
            <a:ext cx="975745" cy="936559"/>
          </a:xfrm>
          <a:prstGeom prst="straightConnector1">
            <a:avLst/>
          </a:prstGeom>
          <a:ln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71739" y="5111818"/>
            <a:ext cx="75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60cm</a:t>
            </a:r>
            <a:endParaRPr lang="en-GB" dirty="0"/>
          </a:p>
        </p:txBody>
      </p:sp>
      <p:sp>
        <p:nvSpPr>
          <p:cNvPr id="41" name="TextBox 40"/>
          <p:cNvSpPr txBox="1"/>
          <p:nvPr/>
        </p:nvSpPr>
        <p:spPr>
          <a:xfrm>
            <a:off x="2000836" y="4601528"/>
            <a:ext cx="3610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Find the circumference of the circle.</a:t>
            </a:r>
          </a:p>
          <a:p>
            <a:r>
              <a:rPr lang="en-GB" dirty="0"/>
              <a:t>Give you answer in </a:t>
            </a:r>
            <a:r>
              <a:rPr lang="en-GB" dirty="0" smtClean="0"/>
              <a:t>metres </a:t>
            </a:r>
            <a:r>
              <a:rPr lang="en-GB" dirty="0"/>
              <a:t>to 2 </a:t>
            </a:r>
            <a:r>
              <a:rPr lang="en-GB" dirty="0" err="1"/>
              <a:t>d.p.</a:t>
            </a:r>
            <a:r>
              <a:rPr lang="en-GB" dirty="0"/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2674" y="4638283"/>
            <a:ext cx="3610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Find the perimeter of the shape.</a:t>
            </a:r>
          </a:p>
          <a:p>
            <a:r>
              <a:rPr lang="en-GB" dirty="0"/>
              <a:t>Give you answer </a:t>
            </a:r>
            <a:r>
              <a:rPr lang="en-GB" dirty="0" smtClean="0"/>
              <a:t>in cm </a:t>
            </a:r>
            <a:r>
              <a:rPr lang="en-GB" dirty="0" smtClean="0"/>
              <a:t>to </a:t>
            </a:r>
            <a:r>
              <a:rPr lang="en-GB" dirty="0"/>
              <a:t>2 </a:t>
            </a:r>
            <a:r>
              <a:rPr lang="en-GB" dirty="0" err="1"/>
              <a:t>d.p.</a:t>
            </a:r>
            <a:r>
              <a:rPr lang="en-GB" dirty="0"/>
              <a:t> 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6331022" y="4653381"/>
            <a:ext cx="1442171" cy="1393636"/>
            <a:chOff x="10251064" y="3130066"/>
            <a:chExt cx="1442171" cy="1393636"/>
          </a:xfrm>
        </p:grpSpPr>
        <p:cxnSp>
          <p:nvCxnSpPr>
            <p:cNvPr id="28" name="Straight Arrow Connector 27"/>
            <p:cNvCxnSpPr/>
            <p:nvPr/>
          </p:nvCxnSpPr>
          <p:spPr>
            <a:xfrm flipV="1">
              <a:off x="10306774" y="3957835"/>
              <a:ext cx="1363500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0650179" y="3941676"/>
              <a:ext cx="756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60cm</a:t>
              </a:r>
              <a:endParaRPr lang="en-GB" dirty="0"/>
            </a:p>
          </p:txBody>
        </p:sp>
        <p:sp>
          <p:nvSpPr>
            <p:cNvPr id="30" name="Pie 29"/>
            <p:cNvSpPr/>
            <p:nvPr/>
          </p:nvSpPr>
          <p:spPr>
            <a:xfrm rot="10800000">
              <a:off x="10251064" y="3130066"/>
              <a:ext cx="1442171" cy="1393636"/>
            </a:xfrm>
            <a:prstGeom prst="pie">
              <a:avLst>
                <a:gd name="adj1" fmla="val 0"/>
                <a:gd name="adj2" fmla="val 1080446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773193" y="2206736"/>
            <a:ext cx="4228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many complete revolutions does it take to for a wheel with a 6 cm radius to travel 100 metres?</a:t>
            </a:r>
            <a:endParaRPr lang="en-GB" dirty="0"/>
          </a:p>
        </p:txBody>
      </p:sp>
      <p:sp>
        <p:nvSpPr>
          <p:cNvPr id="32" name="Oval 31"/>
          <p:cNvSpPr/>
          <p:nvPr/>
        </p:nvSpPr>
        <p:spPr>
          <a:xfrm>
            <a:off x="6266010" y="2318881"/>
            <a:ext cx="1379913" cy="13244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Arrow Connector 32"/>
          <p:cNvCxnSpPr>
            <a:endCxn id="32" idx="7"/>
          </p:cNvCxnSpPr>
          <p:nvPr/>
        </p:nvCxnSpPr>
        <p:spPr>
          <a:xfrm flipV="1">
            <a:off x="6955966" y="2512849"/>
            <a:ext cx="487873" cy="4682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537654" y="2507311"/>
            <a:ext cx="756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6cm</a:t>
            </a:r>
            <a:endParaRPr lang="en-GB" dirty="0"/>
          </a:p>
        </p:txBody>
      </p:sp>
      <p:sp>
        <p:nvSpPr>
          <p:cNvPr id="43" name="TextBox 42"/>
          <p:cNvSpPr txBox="1"/>
          <p:nvPr/>
        </p:nvSpPr>
        <p:spPr>
          <a:xfrm>
            <a:off x="-22385" y="432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1)</a:t>
            </a:r>
            <a:endParaRPr lang="en-GB" sz="2000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6110396" y="-2036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</a:t>
            </a:r>
            <a:r>
              <a:rPr lang="en-GB" sz="2000" b="1" dirty="0" smtClean="0"/>
              <a:t>)</a:t>
            </a:r>
            <a:endParaRPr lang="en-GB" sz="2000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74814" y="210034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</a:t>
            </a:r>
            <a:r>
              <a:rPr lang="en-GB" sz="2000" b="1" dirty="0" smtClean="0"/>
              <a:t>)</a:t>
            </a:r>
            <a:endParaRPr lang="en-GB" sz="2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6090458" y="209679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</a:t>
            </a:r>
            <a:r>
              <a:rPr lang="en-GB" sz="2000" b="1" dirty="0" smtClean="0"/>
              <a:t>)</a:t>
            </a:r>
            <a:endParaRPr lang="en-GB" sz="20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113895" y="449966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5)</a:t>
            </a:r>
            <a:endParaRPr lang="en-GB" sz="2000" b="1" dirty="0"/>
          </a:p>
        </p:txBody>
      </p:sp>
      <p:sp>
        <p:nvSpPr>
          <p:cNvPr id="48" name="TextBox 47"/>
          <p:cNvSpPr txBox="1"/>
          <p:nvPr/>
        </p:nvSpPr>
        <p:spPr>
          <a:xfrm>
            <a:off x="6118358" y="446710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6)</a:t>
            </a:r>
            <a:endParaRPr lang="en-GB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2007898" y="1137340"/>
                <a:ext cx="336689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120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𝟑𝟕𝟔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𝟗𝟗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800" b="1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898" y="1137340"/>
                <a:ext cx="3366899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8002674" y="1113537"/>
                <a:ext cx="383978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376.99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b="0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GB" sz="2400" b="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2.6525….</a:t>
                </a:r>
                <a:endParaRPr lang="en-GB" sz="2400" b="0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2674" y="1113537"/>
                <a:ext cx="3839783" cy="369332"/>
              </a:xfrm>
              <a:prstGeom prst="rect">
                <a:avLst/>
              </a:prstGeom>
              <a:blipFill>
                <a:blip r:embed="rId4"/>
                <a:stretch>
                  <a:fillRect l="-2857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237AD6AD-E851-4664-99A5-BD4EB5E2B89D}"/>
              </a:ext>
            </a:extLst>
          </p:cNvPr>
          <p:cNvSpPr txBox="1"/>
          <p:nvPr/>
        </p:nvSpPr>
        <p:spPr>
          <a:xfrm>
            <a:off x="9665697" y="1565033"/>
            <a:ext cx="231294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/>
            <a:r>
              <a:rPr lang="en-GB" sz="2400" b="1" dirty="0" smtClean="0">
                <a:solidFill>
                  <a:srgbClr val="FF0000"/>
                </a:solidFill>
                <a:ea typeface="Cambria Math" panose="02040503050406030204" pitchFamily="18" charset="0"/>
              </a:rPr>
              <a:t>2 complete turns</a:t>
            </a:r>
            <a:endParaRPr lang="en-GB" sz="2400" b="1" i="1" dirty="0" smtClean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3081127" y="3188058"/>
                <a:ext cx="86081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𝟏𝟐</m:t>
                      </m:r>
                      <m:r>
                        <a:rPr lang="en-GB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𝝅</m:t>
                      </m:r>
                    </m:oMath>
                  </m:oMathPara>
                </a14:m>
                <a:endParaRPr lang="en-GB" sz="3200" b="1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1127" y="3188058"/>
                <a:ext cx="860813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7808833" y="3224471"/>
                <a:ext cx="383978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𝐶𝑖𝑟𝑐𝑢𝑚𝑓𝑒𝑟𝑒𝑛𝑐𝑒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=18.85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833" y="3224471"/>
                <a:ext cx="3839783" cy="307777"/>
              </a:xfrm>
              <a:prstGeom prst="rect">
                <a:avLst/>
              </a:prstGeom>
              <a:blipFill>
                <a:blip r:embed="rId8"/>
                <a:stretch>
                  <a:fillRect l="-3175" b="-3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7808833" y="3589754"/>
                <a:ext cx="383978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100÷37.699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000" b="0" i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GB" sz="2000" b="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2.6525….</a:t>
                </a:r>
                <a:endParaRPr lang="en-GB" sz="2000" b="0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833" y="3589754"/>
                <a:ext cx="3839783" cy="307777"/>
              </a:xfrm>
              <a:prstGeom prst="rect">
                <a:avLst/>
              </a:prstGeom>
              <a:blipFill>
                <a:blip r:embed="rId9"/>
                <a:stretch>
                  <a:fillRect l="-2381" t="-2600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237AD6AD-E851-4664-99A5-BD4EB5E2B89D}"/>
              </a:ext>
            </a:extLst>
          </p:cNvPr>
          <p:cNvSpPr txBox="1"/>
          <p:nvPr/>
        </p:nvSpPr>
        <p:spPr>
          <a:xfrm>
            <a:off x="9606207" y="4005931"/>
            <a:ext cx="223624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/>
            <a:r>
              <a:rPr lang="en-GB" sz="2400" b="1" dirty="0" smtClean="0">
                <a:solidFill>
                  <a:srgbClr val="FF0000"/>
                </a:solidFill>
                <a:ea typeface="Cambria Math" panose="02040503050406030204" pitchFamily="18" charset="0"/>
              </a:rPr>
              <a:t>2 complete turns</a:t>
            </a:r>
            <a:endParaRPr lang="en-GB" sz="2400" b="1" dirty="0" smtClean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2439364" y="5502434"/>
                <a:ext cx="2049022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=188.50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GB" sz="28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1.885 m</a:t>
                </a: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364" y="5502434"/>
                <a:ext cx="2049022" cy="861774"/>
              </a:xfrm>
              <a:prstGeom prst="rect">
                <a:avLst/>
              </a:prstGeom>
              <a:blipFill>
                <a:blip r:embed="rId10"/>
                <a:stretch>
                  <a:fillRect l="-10417" b="-24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6485723" y="5959014"/>
                <a:ext cx="5356733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(188.5</m:t>
                    </m:r>
                    <m:r>
                      <a:rPr lang="en-GB" sz="3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+6</m:t>
                    </m:r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32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GB" sz="32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GB" sz="32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GB" sz="32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154.25 </a:t>
                </a:r>
                <a:r>
                  <a:rPr lang="en-GB" sz="32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cm</a:t>
                </a:r>
                <a:endParaRPr lang="en-GB" sz="3200" b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723" y="5959014"/>
                <a:ext cx="5356733" cy="492443"/>
              </a:xfrm>
              <a:prstGeom prst="rect">
                <a:avLst/>
              </a:prstGeom>
              <a:blipFill>
                <a:blip r:embed="rId11"/>
                <a:stretch>
                  <a:fillRect t="-26250" r="-4096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658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90458" y="0"/>
            <a:ext cx="11084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0" y="2079892"/>
            <a:ext cx="12192000" cy="2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4814" y="4468091"/>
            <a:ext cx="12117186" cy="55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084970" y="60055"/>
            <a:ext cx="3610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Find the perimeter of the shape.</a:t>
            </a:r>
          </a:p>
          <a:p>
            <a:r>
              <a:rPr lang="en-GB" dirty="0"/>
              <a:t>Give you answer in cm to 2 </a:t>
            </a:r>
            <a:r>
              <a:rPr lang="en-GB" dirty="0" err="1"/>
              <a:t>d.p.</a:t>
            </a:r>
            <a:r>
              <a:rPr lang="en-GB" dirty="0"/>
              <a:t> 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6381226" y="210499"/>
            <a:ext cx="1442171" cy="1393636"/>
            <a:chOff x="10251064" y="3130066"/>
            <a:chExt cx="1442171" cy="1393636"/>
          </a:xfrm>
        </p:grpSpPr>
        <p:cxnSp>
          <p:nvCxnSpPr>
            <p:cNvPr id="28" name="Straight Arrow Connector 27"/>
            <p:cNvCxnSpPr/>
            <p:nvPr/>
          </p:nvCxnSpPr>
          <p:spPr>
            <a:xfrm flipV="1">
              <a:off x="10935947" y="3249163"/>
              <a:ext cx="446948" cy="58856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0477883" y="3287885"/>
              <a:ext cx="756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10cm</a:t>
              </a:r>
              <a:endParaRPr lang="en-GB" dirty="0"/>
            </a:p>
          </p:txBody>
        </p:sp>
        <p:sp>
          <p:nvSpPr>
            <p:cNvPr id="30" name="Pie 29"/>
            <p:cNvSpPr/>
            <p:nvPr/>
          </p:nvSpPr>
          <p:spPr>
            <a:xfrm rot="10800000">
              <a:off x="10251064" y="3130066"/>
              <a:ext cx="1442171" cy="1393636"/>
            </a:xfrm>
            <a:prstGeom prst="pie">
              <a:avLst>
                <a:gd name="adj1" fmla="val 0"/>
                <a:gd name="adj2" fmla="val 1080446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006029" y="69475"/>
            <a:ext cx="3610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Find the perimeter of the shape.</a:t>
            </a:r>
          </a:p>
          <a:p>
            <a:r>
              <a:rPr lang="en-GB" dirty="0"/>
              <a:t>Give you answer in cm to 2 </a:t>
            </a:r>
            <a:r>
              <a:rPr lang="en-GB" dirty="0" err="1"/>
              <a:t>d.p.</a:t>
            </a:r>
            <a:r>
              <a:rPr lang="en-GB" dirty="0"/>
              <a:t>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364520" y="139022"/>
            <a:ext cx="1442171" cy="1393636"/>
            <a:chOff x="10251064" y="3130066"/>
            <a:chExt cx="1442171" cy="1393636"/>
          </a:xfrm>
        </p:grpSpPr>
        <p:cxnSp>
          <p:nvCxnSpPr>
            <p:cNvPr id="45" name="Straight Arrow Connector 44"/>
            <p:cNvCxnSpPr/>
            <p:nvPr/>
          </p:nvCxnSpPr>
          <p:spPr>
            <a:xfrm flipV="1">
              <a:off x="10306774" y="3957835"/>
              <a:ext cx="1363500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10650179" y="3941676"/>
              <a:ext cx="756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2</a:t>
              </a:r>
              <a:r>
                <a:rPr lang="en-GB" dirty="0" smtClean="0"/>
                <a:t>0cm</a:t>
              </a:r>
              <a:endParaRPr lang="en-GB" dirty="0"/>
            </a:p>
          </p:txBody>
        </p:sp>
        <p:sp>
          <p:nvSpPr>
            <p:cNvPr id="47" name="Pie 46"/>
            <p:cNvSpPr/>
            <p:nvPr/>
          </p:nvSpPr>
          <p:spPr>
            <a:xfrm rot="10800000">
              <a:off x="10251064" y="3130066"/>
              <a:ext cx="1442171" cy="1393636"/>
            </a:xfrm>
            <a:prstGeom prst="pie">
              <a:avLst>
                <a:gd name="adj1" fmla="val 0"/>
                <a:gd name="adj2" fmla="val 10804463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13586" y="2147733"/>
            <a:ext cx="2056653" cy="1697133"/>
            <a:chOff x="6638460" y="1274904"/>
            <a:chExt cx="3062515" cy="2279426"/>
          </a:xfrm>
        </p:grpSpPr>
        <p:pic>
          <p:nvPicPr>
            <p:cNvPr id="48" name="Picture 47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638460" y="1274904"/>
              <a:ext cx="3062515" cy="2195372"/>
            </a:xfrm>
            <a:prstGeom prst="rect">
              <a:avLst/>
            </a:prstGeom>
          </p:spPr>
        </p:pic>
        <p:sp>
          <p:nvSpPr>
            <p:cNvPr id="49" name="TextBox 23">
              <a:extLst>
                <a:ext uri="{FF2B5EF4-FFF2-40B4-BE49-F238E27FC236}">
                  <a16:creationId xmlns:a16="http://schemas.microsoft.com/office/drawing/2014/main" id="{8A93D7C9-465D-4512-9FC3-EC90FCCD94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4006" y="3058279"/>
              <a:ext cx="1332760" cy="4960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en-US" sz="1800" dirty="0" smtClean="0">
                  <a:solidFill>
                    <a:prstClr val="black"/>
                  </a:solidFill>
                  <a:cs typeface="Arial" panose="020B0604020202020204" pitchFamily="34" charset="0"/>
                </a:rPr>
                <a:t>0.5</a:t>
              </a:r>
              <a:r>
                <a:rPr kumimoji="0" lang="en-GB" altLang="en-US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cm</a:t>
              </a:r>
              <a:endPara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932880" y="2147733"/>
            <a:ext cx="3610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Find the perimeter of the shape.</a:t>
            </a:r>
          </a:p>
          <a:p>
            <a:r>
              <a:rPr lang="en-GB" dirty="0"/>
              <a:t>Give you answer in cm to 2 </a:t>
            </a:r>
            <a:r>
              <a:rPr lang="en-GB" dirty="0" err="1"/>
              <a:t>d.p.</a:t>
            </a:r>
            <a:r>
              <a:rPr lang="en-GB" dirty="0"/>
              <a:t> </a:t>
            </a:r>
          </a:p>
        </p:txBody>
      </p:sp>
      <p:pic>
        <p:nvPicPr>
          <p:cNvPr id="52" name="Picture 51"/>
          <p:cNvPicPr/>
          <p:nvPr/>
        </p:nvPicPr>
        <p:blipFill>
          <a:blip r:embed="rId2"/>
          <a:stretch>
            <a:fillRect/>
          </a:stretch>
        </p:blipFill>
        <p:spPr>
          <a:xfrm>
            <a:off x="6133407" y="2171065"/>
            <a:ext cx="2056653" cy="1634551"/>
          </a:xfrm>
          <a:prstGeom prst="rect">
            <a:avLst/>
          </a:prstGeom>
        </p:spPr>
      </p:pic>
      <p:sp>
        <p:nvSpPr>
          <p:cNvPr id="53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907" y="3500592"/>
            <a:ext cx="891652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800" noProof="0" dirty="0" smtClean="0">
                <a:solidFill>
                  <a:prstClr val="black"/>
                </a:solidFill>
                <a:cs typeface="Arial" panose="020B0604020202020204" pitchFamily="34" charset="0"/>
              </a:rPr>
              <a:t>1cm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5" name="Picture 54"/>
          <p:cNvPicPr/>
          <p:nvPr/>
        </p:nvPicPr>
        <p:blipFill>
          <a:blip r:embed="rId3"/>
          <a:stretch>
            <a:fillRect/>
          </a:stretch>
        </p:blipFill>
        <p:spPr>
          <a:xfrm>
            <a:off x="167099" y="4579099"/>
            <a:ext cx="2248535" cy="2201364"/>
          </a:xfrm>
          <a:prstGeom prst="rect">
            <a:avLst/>
          </a:prstGeom>
        </p:spPr>
      </p:pic>
      <p:sp>
        <p:nvSpPr>
          <p:cNvPr id="56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365" y="5737925"/>
            <a:ext cx="1045322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0.4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cm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38663" y="5602312"/>
            <a:ext cx="2021998" cy="6997"/>
          </a:xfrm>
          <a:prstGeom prst="straightConnector1">
            <a:avLst/>
          </a:prstGeom>
          <a:ln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743" y="5227776"/>
            <a:ext cx="541721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5</a:t>
            </a:r>
            <a:r>
              <a:rPr kumimoji="0" lang="en-GB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336687" y="4513109"/>
            <a:ext cx="3503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Find the perimeter of the shape.</a:t>
            </a:r>
          </a:p>
          <a:p>
            <a:r>
              <a:rPr lang="en-GB" dirty="0"/>
              <a:t>Give you answer in </a:t>
            </a:r>
            <a:r>
              <a:rPr lang="en-GB" dirty="0" smtClean="0"/>
              <a:t>metres </a:t>
            </a:r>
            <a:r>
              <a:rPr lang="en-GB" dirty="0"/>
              <a:t>to 2 </a:t>
            </a:r>
            <a:r>
              <a:rPr lang="en-GB" dirty="0" err="1"/>
              <a:t>d.p.</a:t>
            </a:r>
            <a:r>
              <a:rPr lang="en-GB" dirty="0"/>
              <a:t> </a:t>
            </a:r>
          </a:p>
        </p:txBody>
      </p:sp>
      <p:pic>
        <p:nvPicPr>
          <p:cNvPr id="61" name="Picture 60"/>
          <p:cNvPicPr/>
          <p:nvPr/>
        </p:nvPicPr>
        <p:blipFill>
          <a:blip r:embed="rId3"/>
          <a:stretch>
            <a:fillRect/>
          </a:stretch>
        </p:blipFill>
        <p:spPr>
          <a:xfrm>
            <a:off x="6205481" y="4579099"/>
            <a:ext cx="2248535" cy="2201364"/>
          </a:xfrm>
          <a:prstGeom prst="rect">
            <a:avLst/>
          </a:prstGeom>
        </p:spPr>
      </p:pic>
      <p:sp>
        <p:nvSpPr>
          <p:cNvPr id="62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747" y="5737925"/>
            <a:ext cx="1045322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0.4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cm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7312515" y="5556169"/>
            <a:ext cx="952057" cy="12201"/>
          </a:xfrm>
          <a:prstGeom prst="straightConnector1">
            <a:avLst/>
          </a:prstGeom>
          <a:ln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5810" y="5186837"/>
            <a:ext cx="784285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sz="1800" dirty="0" smtClean="0">
                <a:solidFill>
                  <a:prstClr val="black"/>
                </a:solidFill>
              </a:rPr>
              <a:t>2.5</a:t>
            </a:r>
            <a:r>
              <a:rPr kumimoji="0" lang="en-GB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453969" y="4534917"/>
            <a:ext cx="35024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A small garden is enclosed by fencing as shown by the diagram. </a:t>
            </a:r>
          </a:p>
          <a:p>
            <a:r>
              <a:rPr lang="en-GB" sz="1600" dirty="0" smtClean="0"/>
              <a:t>How much fencing is needed?</a:t>
            </a:r>
          </a:p>
          <a:p>
            <a:r>
              <a:rPr lang="en-GB" sz="1600" dirty="0"/>
              <a:t>Give you answer in </a:t>
            </a:r>
            <a:r>
              <a:rPr lang="en-GB" sz="1600" dirty="0" smtClean="0"/>
              <a:t>metres </a:t>
            </a:r>
            <a:r>
              <a:rPr lang="en-GB" sz="1600" dirty="0"/>
              <a:t>to 2 </a:t>
            </a:r>
            <a:r>
              <a:rPr lang="en-GB" sz="1600" dirty="0" err="1"/>
              <a:t>d.p.</a:t>
            </a:r>
            <a:r>
              <a:rPr lang="en-GB" sz="1600" dirty="0"/>
              <a:t>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932789" y="2189400"/>
            <a:ext cx="391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What is the </a:t>
            </a:r>
            <a:r>
              <a:rPr lang="en-GB" sz="1600" dirty="0" smtClean="0"/>
              <a:t>increase </a:t>
            </a:r>
            <a:r>
              <a:rPr lang="en-GB" sz="1600" dirty="0" smtClean="0"/>
              <a:t>in perimeter when the radius is 1cm compared to 0.5cm?</a:t>
            </a:r>
          </a:p>
          <a:p>
            <a:r>
              <a:rPr lang="en-GB" sz="1600" dirty="0"/>
              <a:t>Give you answer in cm to 2 </a:t>
            </a:r>
            <a:r>
              <a:rPr lang="en-GB" sz="1600" dirty="0" err="1"/>
              <a:t>d.p.</a:t>
            </a:r>
            <a:r>
              <a:rPr lang="en-GB" sz="1600" dirty="0"/>
              <a:t>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7093" y="3538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</a:t>
            </a:r>
            <a:r>
              <a:rPr lang="en-GB" sz="2000" b="1" dirty="0" smtClean="0"/>
              <a:t>)</a:t>
            </a:r>
            <a:endParaRPr lang="en-GB" sz="20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172060" y="4100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8)</a:t>
            </a:r>
            <a:endParaRPr lang="en-GB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74814" y="211528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9)</a:t>
            </a:r>
            <a:endParaRPr lang="en-GB" sz="20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109027" y="2124132"/>
            <a:ext cx="539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10)</a:t>
            </a:r>
            <a:endParaRPr lang="en-GB" sz="2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16625" y="4487480"/>
            <a:ext cx="68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11)</a:t>
            </a:r>
            <a:endParaRPr lang="en-GB" sz="20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172060" y="4492499"/>
            <a:ext cx="543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12)</a:t>
            </a:r>
            <a:endParaRPr lang="en-GB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1308603" y="1346416"/>
                <a:ext cx="430772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GB" sz="28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GB" sz="28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51.42 cm</a:t>
                </a:r>
              </a:p>
            </p:txBody>
          </p:sp>
        </mc:Choice>
        <mc:Fallback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8603" y="1346416"/>
                <a:ext cx="4307728" cy="430887"/>
              </a:xfrm>
              <a:prstGeom prst="rect">
                <a:avLst/>
              </a:prstGeom>
              <a:blipFill>
                <a:blip r:embed="rId4"/>
                <a:stretch>
                  <a:fillRect t="-25352" r="-2975" b="-47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6904067" y="1224248"/>
                <a:ext cx="443487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+20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GB" sz="28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GB" sz="28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51.42 cm</a:t>
                </a: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4067" y="1224248"/>
                <a:ext cx="4434879" cy="430887"/>
              </a:xfrm>
              <a:prstGeom prst="rect">
                <a:avLst/>
              </a:prstGeom>
              <a:blipFill>
                <a:blip r:embed="rId5"/>
                <a:stretch>
                  <a:fillRect t="-25352" b="-47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1932880" y="3456539"/>
                <a:ext cx="382773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GB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8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GB" sz="28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GB" sz="28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1.79 cm</a:t>
                </a:r>
              </a:p>
            </p:txBody>
          </p:sp>
        </mc:Choice>
        <mc:Fallback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880" y="3456539"/>
                <a:ext cx="3827735" cy="430887"/>
              </a:xfrm>
              <a:prstGeom prst="rect">
                <a:avLst/>
              </a:prstGeom>
              <a:blipFill>
                <a:blip r:embed="rId6"/>
                <a:stretch>
                  <a:fillRect t="-25352" r="-478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8299642" y="3064579"/>
                <a:ext cx="119757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𝑃𝑒𝑟𝑖𝑒𝑚𝑡𝑒𝑟</m:t>
                      </m:r>
                    </m:oMath>
                  </m:oMathPara>
                </a14:m>
                <a:endParaRPr lang="en-GB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GB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1.79 cm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9642" y="3064579"/>
                <a:ext cx="1197574" cy="553998"/>
              </a:xfrm>
              <a:prstGeom prst="rect">
                <a:avLst/>
              </a:prstGeom>
              <a:blipFill>
                <a:blip r:embed="rId7"/>
                <a:stretch>
                  <a:fillRect l="-11675" b="-2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9946100" y="3081681"/>
                <a:ext cx="1197575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𝑃𝑒𝑟𝑖𝑒𝑚𝑡𝑒𝑟</m:t>
                      </m:r>
                    </m:oMath>
                  </m:oMathPara>
                </a14:m>
                <a:endParaRPr lang="en-GB" b="0" i="1" dirty="0" smtClean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GB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3.58 cm</a:t>
                </a: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6100" y="3081681"/>
                <a:ext cx="1197575" cy="553998"/>
              </a:xfrm>
              <a:prstGeom prst="rect">
                <a:avLst/>
              </a:prstGeom>
              <a:blipFill>
                <a:blip r:embed="rId8"/>
                <a:stretch>
                  <a:fillRect l="-12245" b="-2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903593" y="3756762"/>
                <a:ext cx="155448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𝟕𝟗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3200" b="1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593" y="3756762"/>
                <a:ext cx="1554482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1764587" y="5804986"/>
                <a:ext cx="3847566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8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0.75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2.5+2.5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GB" sz="28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r>
                  <a:rPr lang="en-GB" sz="28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16.78 </a:t>
                </a:r>
                <a:r>
                  <a:rPr lang="en-GB" sz="28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m</a:t>
                </a:r>
              </a:p>
            </p:txBody>
          </p:sp>
        </mc:Choice>
        <mc:Fallback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587" y="5804986"/>
                <a:ext cx="3847566" cy="861774"/>
              </a:xfrm>
              <a:prstGeom prst="rect">
                <a:avLst/>
              </a:prstGeom>
              <a:blipFill>
                <a:blip r:embed="rId10"/>
                <a:stretch>
                  <a:fillRect l="-5538" b="-23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7908985" y="5861608"/>
                <a:ext cx="3938467" cy="8617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 sz="28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0.75</m:t>
                          </m:r>
                        </m:e>
                      </m: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+2.5</m:t>
                      </m:r>
                    </m:oMath>
                  </m:oMathPara>
                </a14:m>
                <a:endParaRPr lang="en-GB" sz="280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sz="28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GB" sz="2800" b="1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16.78 m</a:t>
                </a: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8985" y="5861608"/>
                <a:ext cx="3938467" cy="861774"/>
              </a:xfrm>
              <a:prstGeom prst="rect">
                <a:avLst/>
              </a:prstGeom>
              <a:blipFill>
                <a:blip r:embed="rId11"/>
                <a:stretch>
                  <a:fillRect l="-5418" b="-24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220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54" grpId="0"/>
      <p:bldP spid="57" grpId="0"/>
      <p:bldP spid="3" grpId="0"/>
      <p:bldP spid="65" grpId="0"/>
      <p:bldP spid="6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352</Words>
  <Application>Microsoft Office PowerPoint</Application>
  <PresentationFormat>Widescreen</PresentationFormat>
  <Paragraphs>71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15</cp:revision>
  <dcterms:created xsi:type="dcterms:W3CDTF">2019-11-04T11:36:09Z</dcterms:created>
  <dcterms:modified xsi:type="dcterms:W3CDTF">2019-11-25T08:47:01Z</dcterms:modified>
</cp:coreProperties>
</file>