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8" r:id="rId3"/>
    <p:sldId id="266" r:id="rId4"/>
    <p:sldId id="265" r:id="rId5"/>
    <p:sldId id="267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5A6468-1A64-4EA7-80ED-CA4978DB60EB}" v="3" dt="2022-11-11T05:58:55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B5A6468-1A64-4EA7-80ED-CA4978DB60EB}"/>
    <pc:docChg chg="custSel addSld modSld">
      <pc:chgData name="Stewart Gale" userId="3647ddd2-6040-41ae-a96d-232c23482af8" providerId="ADAL" clId="{5B5A6468-1A64-4EA7-80ED-CA4978DB60EB}" dt="2022-11-11T05:59:03.980" v="38" actId="1076"/>
      <pc:docMkLst>
        <pc:docMk/>
      </pc:docMkLst>
      <pc:sldChg chg="delSp modSp mod">
        <pc:chgData name="Stewart Gale" userId="3647ddd2-6040-41ae-a96d-232c23482af8" providerId="ADAL" clId="{5B5A6468-1A64-4EA7-80ED-CA4978DB60EB}" dt="2022-11-11T05:57:51.856" v="9" actId="1076"/>
        <pc:sldMkLst>
          <pc:docMk/>
          <pc:sldMk cId="723743518" sldId="256"/>
        </pc:sldMkLst>
        <pc:spChg chg="del">
          <ac:chgData name="Stewart Gale" userId="3647ddd2-6040-41ae-a96d-232c23482af8" providerId="ADAL" clId="{5B5A6468-1A64-4EA7-80ED-CA4978DB60EB}" dt="2022-11-11T05:57:42.992" v="3" actId="478"/>
          <ac:spMkLst>
            <pc:docMk/>
            <pc:sldMk cId="723743518" sldId="256"/>
            <ac:spMk id="2" creationId="{00000000-0000-0000-0000-000000000000}"/>
          </ac:spMkLst>
        </pc:spChg>
        <pc:spChg chg="del mod">
          <ac:chgData name="Stewart Gale" userId="3647ddd2-6040-41ae-a96d-232c23482af8" providerId="ADAL" clId="{5B5A6468-1A64-4EA7-80ED-CA4978DB60EB}" dt="2022-11-11T05:57:42.992" v="3" actId="478"/>
          <ac:spMkLst>
            <pc:docMk/>
            <pc:sldMk cId="723743518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5B5A6468-1A64-4EA7-80ED-CA4978DB60EB}" dt="2022-11-11T05:57:51.856" v="9" actId="1076"/>
          <ac:spMkLst>
            <pc:docMk/>
            <pc:sldMk cId="723743518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5B5A6468-1A64-4EA7-80ED-CA4978DB60EB}" dt="2022-11-11T05:57:42.992" v="3" actId="478"/>
          <ac:spMkLst>
            <pc:docMk/>
            <pc:sldMk cId="723743518" sldId="256"/>
            <ac:spMk id="6" creationId="{00000000-0000-0000-0000-000000000000}"/>
          </ac:spMkLst>
        </pc:spChg>
        <pc:spChg chg="del mod">
          <ac:chgData name="Stewart Gale" userId="3647ddd2-6040-41ae-a96d-232c23482af8" providerId="ADAL" clId="{5B5A6468-1A64-4EA7-80ED-CA4978DB60EB}" dt="2022-11-11T05:57:42.992" v="3" actId="478"/>
          <ac:spMkLst>
            <pc:docMk/>
            <pc:sldMk cId="723743518" sldId="256"/>
            <ac:spMk id="7" creationId="{00000000-0000-0000-0000-000000000000}"/>
          </ac:spMkLst>
        </pc:spChg>
        <pc:spChg chg="del mod">
          <ac:chgData name="Stewart Gale" userId="3647ddd2-6040-41ae-a96d-232c23482af8" providerId="ADAL" clId="{5B5A6468-1A64-4EA7-80ED-CA4978DB60EB}" dt="2022-11-11T05:57:42.992" v="3" actId="478"/>
          <ac:spMkLst>
            <pc:docMk/>
            <pc:sldMk cId="723743518" sldId="256"/>
            <ac:spMk id="10" creationId="{00000000-0000-0000-0000-000000000000}"/>
          </ac:spMkLst>
        </pc:spChg>
      </pc:sldChg>
      <pc:sldChg chg="add">
        <pc:chgData name="Stewart Gale" userId="3647ddd2-6040-41ae-a96d-232c23482af8" providerId="ADAL" clId="{5B5A6468-1A64-4EA7-80ED-CA4978DB60EB}" dt="2022-07-27T21:40:52.020" v="0"/>
        <pc:sldMkLst>
          <pc:docMk/>
          <pc:sldMk cId="1802699891" sldId="257"/>
        </pc:sldMkLst>
      </pc:sldChg>
      <pc:sldChg chg="add">
        <pc:chgData name="Stewart Gale" userId="3647ddd2-6040-41ae-a96d-232c23482af8" providerId="ADAL" clId="{5B5A6468-1A64-4EA7-80ED-CA4978DB60EB}" dt="2022-07-27T21:40:52.020" v="0"/>
        <pc:sldMkLst>
          <pc:docMk/>
          <pc:sldMk cId="3422700470" sldId="267"/>
        </pc:sldMkLst>
      </pc:sldChg>
      <pc:sldChg chg="delSp modSp add mod">
        <pc:chgData name="Stewart Gale" userId="3647ddd2-6040-41ae-a96d-232c23482af8" providerId="ADAL" clId="{5B5A6468-1A64-4EA7-80ED-CA4978DB60EB}" dt="2022-11-11T05:59:03.980" v="38" actId="1076"/>
        <pc:sldMkLst>
          <pc:docMk/>
          <pc:sldMk cId="2953482159" sldId="268"/>
        </pc:sldMkLst>
        <pc:spChg chg="mod">
          <ac:chgData name="Stewart Gale" userId="3647ddd2-6040-41ae-a96d-232c23482af8" providerId="ADAL" clId="{5B5A6468-1A64-4EA7-80ED-CA4978DB60EB}" dt="2022-11-11T05:59:03.980" v="38" actId="1076"/>
          <ac:spMkLst>
            <pc:docMk/>
            <pc:sldMk cId="2953482159" sldId="268"/>
            <ac:spMk id="2" creationId="{00000000-0000-0000-0000-000000000000}"/>
          </ac:spMkLst>
        </pc:spChg>
        <pc:spChg chg="mod">
          <ac:chgData name="Stewart Gale" userId="3647ddd2-6040-41ae-a96d-232c23482af8" providerId="ADAL" clId="{5B5A6468-1A64-4EA7-80ED-CA4978DB60EB}" dt="2022-11-11T05:58:48.835" v="32" actId="1076"/>
          <ac:spMkLst>
            <pc:docMk/>
            <pc:sldMk cId="2953482159" sldId="268"/>
            <ac:spMk id="3" creationId="{00000000-0000-0000-0000-000000000000}"/>
          </ac:spMkLst>
        </pc:spChg>
        <pc:spChg chg="del">
          <ac:chgData name="Stewart Gale" userId="3647ddd2-6040-41ae-a96d-232c23482af8" providerId="ADAL" clId="{5B5A6468-1A64-4EA7-80ED-CA4978DB60EB}" dt="2022-11-11T05:57:54.315" v="10" actId="478"/>
          <ac:spMkLst>
            <pc:docMk/>
            <pc:sldMk cId="2953482159" sldId="268"/>
            <ac:spMk id="4" creationId="{00000000-0000-0000-0000-000000000000}"/>
          </ac:spMkLst>
        </pc:spChg>
        <pc:spChg chg="mod">
          <ac:chgData name="Stewart Gale" userId="3647ddd2-6040-41ae-a96d-232c23482af8" providerId="ADAL" clId="{5B5A6468-1A64-4EA7-80ED-CA4978DB60EB}" dt="2022-11-11T05:58:31.510" v="26" actId="14100"/>
          <ac:spMkLst>
            <pc:docMk/>
            <pc:sldMk cId="2953482159" sldId="268"/>
            <ac:spMk id="6" creationId="{00000000-0000-0000-0000-000000000000}"/>
          </ac:spMkLst>
        </pc:spChg>
        <pc:spChg chg="mod">
          <ac:chgData name="Stewart Gale" userId="3647ddd2-6040-41ae-a96d-232c23482af8" providerId="ADAL" clId="{5B5A6468-1A64-4EA7-80ED-CA4978DB60EB}" dt="2022-11-11T05:58:46.254" v="31" actId="1076"/>
          <ac:spMkLst>
            <pc:docMk/>
            <pc:sldMk cId="2953482159" sldId="268"/>
            <ac:spMk id="7" creationId="{00000000-0000-0000-0000-000000000000}"/>
          </ac:spMkLst>
        </pc:spChg>
        <pc:spChg chg="mod">
          <ac:chgData name="Stewart Gale" userId="3647ddd2-6040-41ae-a96d-232c23482af8" providerId="ADAL" clId="{5B5A6468-1A64-4EA7-80ED-CA4978DB60EB}" dt="2022-11-11T05:59:01.406" v="37" actId="1076"/>
          <ac:spMkLst>
            <pc:docMk/>
            <pc:sldMk cId="2953482159" sldId="268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3F5C2-C9D2-4778-8199-84AFF3EF6FE3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D94AF-4113-4C22-9D9D-14AD2DB174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47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284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045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76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41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91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62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340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14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11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091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94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F1E95-6E92-4D45-9DAB-194369670CCB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28F58-A3FE-43C7-BF45-5A15AD3EB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2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7076" y="1928264"/>
            <a:ext cx="111778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Direct and Inverse </a:t>
            </a:r>
          </a:p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Proportion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72374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69818" y="5294343"/>
            <a:ext cx="102523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one amount is zero the other </a:t>
            </a:r>
          </a:p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amount will also be zero.</a:t>
            </a:r>
            <a:r>
              <a:rPr lang="en-US" sz="4400" dirty="0"/>
              <a:t> </a:t>
            </a:r>
            <a:endParaRPr lang="en-GB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1540625" y="2810194"/>
            <a:ext cx="369639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b="1" dirty="0"/>
              <a:t> = </a:t>
            </a:r>
            <a:r>
              <a:rPr lang="en-GB" sz="115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kx</a:t>
            </a:r>
            <a:endParaRPr lang="en-GB" sz="115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780415" y="2313220"/>
                <a:ext cx="3255818" cy="2675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en-GB" sz="115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415" y="2313220"/>
                <a:ext cx="3255818" cy="2675348"/>
              </a:xfrm>
              <a:prstGeom prst="rect">
                <a:avLst/>
              </a:prstGeom>
              <a:blipFill>
                <a:blip r:embed="rId2"/>
                <a:stretch>
                  <a:fillRect l="-18352" b="-168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482439" y="374228"/>
            <a:ext cx="3696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Direct Proportion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93130" y="328500"/>
            <a:ext cx="39582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Inverse Proportion</a:t>
            </a:r>
          </a:p>
        </p:txBody>
      </p:sp>
    </p:spTree>
    <p:extLst>
      <p:ext uri="{BB962C8B-B14F-4D97-AF65-F5344CB8AC3E}">
        <p14:creationId xmlns:p14="http://schemas.microsoft.com/office/powerpoint/2010/main" val="295348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509" t="6546" r="4618" b="12873"/>
          <a:stretch/>
        </p:blipFill>
        <p:spPr>
          <a:xfrm>
            <a:off x="326832" y="1632411"/>
            <a:ext cx="3469314" cy="34568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2374" t="5806" r="5327" b="12814"/>
          <a:stretch/>
        </p:blipFill>
        <p:spPr>
          <a:xfrm>
            <a:off x="3988885" y="1631852"/>
            <a:ext cx="3749994" cy="34573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2145" t="7555" r="2810" b="4030"/>
          <a:stretch/>
        </p:blipFill>
        <p:spPr>
          <a:xfrm>
            <a:off x="7991300" y="1664287"/>
            <a:ext cx="3995651" cy="339252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90502" y="5217327"/>
            <a:ext cx="905533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When one amount is zero</a:t>
            </a:r>
          </a:p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the other amount will also be zero.</a:t>
            </a:r>
            <a:r>
              <a:rPr lang="en-US" sz="4400" dirty="0"/>
              <a:t> </a:t>
            </a:r>
            <a:endParaRPr lang="en-GB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619325" y="185302"/>
            <a:ext cx="3014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Not in proportion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73133" y="468645"/>
            <a:ext cx="3014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Proportion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98378" y="170477"/>
            <a:ext cx="30147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Not in proportion</a:t>
            </a:r>
          </a:p>
        </p:txBody>
      </p:sp>
    </p:spTree>
    <p:extLst>
      <p:ext uri="{BB962C8B-B14F-4D97-AF65-F5344CB8AC3E}">
        <p14:creationId xmlns:p14="http://schemas.microsoft.com/office/powerpoint/2010/main" val="180597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6642933"/>
                  </p:ext>
                </p:extLst>
              </p:nvPr>
            </p:nvGraphicFramePr>
            <p:xfrm>
              <a:off x="205046" y="831692"/>
              <a:ext cx="11765281" cy="56670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39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5305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6731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761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Type of Proportion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Worded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Formula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646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endParaRPr kumimoji="0" lang="en-GB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:r>
                            <a:rPr kumimoji="0" lang="en-GB" sz="4400" b="1" i="1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658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en-GB" sz="4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1" i="1" baseline="0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 squared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658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3</a:t>
                          </a:r>
                          <a:endParaRPr kumimoji="0" lang="en-GB" sz="4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 </a:t>
                          </a:r>
                          <a:r>
                            <a:rPr lang="en-GB" sz="2800" b="1" i="1" baseline="0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cubed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3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6658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4400" b="1" dirty="0">
                              <a:latin typeface="Comic Sans MS" pitchFamily="66" charset="0"/>
                            </a:rPr>
                            <a:t>√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endParaRPr kumimoji="0" lang="en-GB" sz="4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 root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C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m:rPr>
                                      <m:nor/>
                                    </m:rPr>
                                    <a:rPr kumimoji="0" lang="en-GB" sz="4400" b="1" i="1" u="none" strike="noStrike" kern="1200" cap="none" spc="0" normalizeH="0" baseline="0" noProof="0" dirty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Times New Roman" panose="02020603050405020304" pitchFamily="18" charset="0"/>
                                      <a:ea typeface="+mn-ea"/>
                                      <a:cs typeface="+mn-cs"/>
                                    </a:rPr>
                                    <m:t>x</m:t>
                                  </m:r>
                                </m:e>
                              </m:rad>
                            </m:oMath>
                          </a14:m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7613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𝒙</m:t>
                                  </m:r>
                                </m:den>
                              </m:f>
                            </m:oMath>
                          </a14:m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inversely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C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𝒙</m:t>
                                  </m:r>
                                </m:den>
                              </m:f>
                            </m:oMath>
                          </a14:m>
                          <a:endParaRPr kumimoji="0" lang="en-GB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7613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𝒙</m:t>
                                  </m:r>
                                  <m:r>
                                    <a:rPr kumimoji="0" lang="en-GB" sz="4400" b="1" i="1" u="none" strike="noStrike" kern="1200" cap="none" spc="0" normalizeH="0" baseline="3000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endParaRPr lang="en-GB" sz="4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inversely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1" i="0" baseline="30000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2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C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𝒌</m:t>
                                  </m:r>
                                </m:num>
                                <m:den>
                                  <m:r>
                                    <a:rPr kumimoji="0" lang="en-GB" sz="4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𝒙</m:t>
                                  </m:r>
                                  <m:r>
                                    <a:rPr kumimoji="0" lang="en-GB" sz="4400" b="1" i="1" u="none" strike="noStrike" kern="1200" cap="none" spc="0" normalizeH="0" baseline="3000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endParaRPr kumimoji="0" lang="en-GB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6642933"/>
                  </p:ext>
                </p:extLst>
              </p:nvPr>
            </p:nvGraphicFramePr>
            <p:xfrm>
              <a:off x="205046" y="831692"/>
              <a:ext cx="11765281" cy="566706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39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15305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6731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7613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Type of Proportion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Worded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>
                              <a:solidFill>
                                <a:schemeClr val="tx1"/>
                              </a:solidFill>
                            </a:rPr>
                            <a:t>Formula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646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endParaRPr kumimoji="0" lang="en-GB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:r>
                            <a:rPr kumimoji="0" lang="en-GB" sz="4400" b="1" i="1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en-GB" sz="4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1" i="1" baseline="0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 squared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3</a:t>
                          </a:r>
                          <a:endParaRPr kumimoji="0" lang="en-GB" sz="4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 </a:t>
                          </a:r>
                          <a:r>
                            <a:rPr lang="en-GB" sz="2800" b="1" i="1" baseline="0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cubed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=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k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r>
                            <a:rPr kumimoji="0" lang="en-GB" sz="4400" b="1" i="0" u="none" strike="noStrike" kern="1200" cap="none" spc="0" normalizeH="0" baseline="3000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3</a:t>
                          </a:r>
                          <a:r>
                            <a:rPr kumimoji="0" lang="en-GB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en-GB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y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FFC000"/>
                              </a:solidFill>
                              <a:effectLst/>
                              <a:uLnTx/>
                              <a:uFillTx/>
                              <a:latin typeface="Symbol" panose="05050102010706020507" pitchFamily="18" charset="2"/>
                              <a:ea typeface="+mn-ea"/>
                              <a:cs typeface="+mn-cs"/>
                            </a:rPr>
                            <a:t>µ</a:t>
                          </a:r>
                          <a:r>
                            <a:rPr kumimoji="0" lang="en-GB" sz="44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r>
                            <a:rPr lang="en-US" sz="4400" b="1" dirty="0">
                              <a:latin typeface="Comic Sans MS" pitchFamily="66" charset="0"/>
                            </a:rPr>
                            <a:t>√</a:t>
                          </a:r>
                          <a:r>
                            <a:rPr kumimoji="0" lang="en-GB" sz="44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 panose="02020603050405020304" pitchFamily="18" charset="0"/>
                              <a:ea typeface="+mn-ea"/>
                              <a:cs typeface="+mn-cs"/>
                            </a:rPr>
                            <a:t>x</a:t>
                          </a:r>
                          <a:endParaRPr kumimoji="0" lang="en-GB" sz="4400" b="0" i="0" u="none" strike="noStrike" kern="1200" cap="none" spc="0" normalizeH="0" baseline="3000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directly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square root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0091" t="-369600" r="-456" b="-3016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10701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7" t="-333523" r="-301037" b="-1142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inversely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0091" t="-333523" r="-456" b="-1142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10701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7" t="-433523" r="-301037" b="-142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2800" dirty="0"/>
                            <a:t> is inversely</a:t>
                          </a:r>
                          <a:r>
                            <a:rPr lang="en-GB" sz="2800" baseline="0" dirty="0"/>
                            <a:t> </a:t>
                          </a:r>
                          <a:r>
                            <a:rPr lang="en-GB" sz="2800" dirty="0"/>
                            <a:t>proportional to </a:t>
                          </a:r>
                          <a:r>
                            <a:rPr lang="en-GB" sz="2800" b="1" i="1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2800" b="1" i="0" baseline="30000" dirty="0">
                              <a:solidFill>
                                <a:srgbClr val="000000"/>
                              </a:solidFill>
                              <a:latin typeface="Times New Roman" panose="02020603050405020304" pitchFamily="18" charset="0"/>
                            </a:rPr>
                            <a:t>2</a:t>
                          </a:r>
                          <a:endParaRPr lang="en-GB" sz="2800" i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0091" t="-433523" r="-456" b="-142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/>
          <p:cNvSpPr txBox="1"/>
          <p:nvPr/>
        </p:nvSpPr>
        <p:spPr>
          <a:xfrm>
            <a:off x="354676" y="169927"/>
            <a:ext cx="11615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The following are the general equations you need to know with proportion.</a:t>
            </a:r>
          </a:p>
        </p:txBody>
      </p:sp>
    </p:spTree>
    <p:extLst>
      <p:ext uri="{BB962C8B-B14F-4D97-AF65-F5344CB8AC3E}">
        <p14:creationId xmlns:p14="http://schemas.microsoft.com/office/powerpoint/2010/main" val="1494663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663517" y="882019"/>
            <a:ext cx="6529387" cy="5746297"/>
            <a:chOff x="0" y="0"/>
            <a:chExt cx="6553200" cy="5867400"/>
          </a:xfrm>
        </p:grpSpPr>
        <p:sp>
          <p:nvSpPr>
            <p:cNvPr id="5" name="Rounded Rectangle 4"/>
            <p:cNvSpPr/>
            <p:nvPr/>
          </p:nvSpPr>
          <p:spPr>
            <a:xfrm>
              <a:off x="0" y="28575"/>
              <a:ext cx="4767263" cy="785813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GB" sz="2800" dirty="0">
                  <a:solidFill>
                    <a:schemeClr val="tx1"/>
                  </a:solidFill>
                </a:rPr>
                <a:t> is inversely proportional to </a:t>
              </a:r>
              <a:r>
                <a:rPr lang="en-GB" sz="2800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GB" sz="2800" baseline="30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0" y="5030788"/>
              <a:ext cx="4767263" cy="78581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GB" sz="2800">
                  <a:solidFill>
                    <a:schemeClr val="tx1"/>
                  </a:solidFill>
                </a:rPr>
                <a:t> is inversely proportional to </a:t>
              </a: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0" y="2030413"/>
              <a:ext cx="4767263" cy="78581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GB" sz="2800">
                  <a:solidFill>
                    <a:schemeClr val="tx1"/>
                  </a:solidFill>
                </a:rPr>
                <a:t> is inversely proportional to </a:t>
              </a: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GB" sz="2800" baseline="30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0" y="3033713"/>
              <a:ext cx="4767263" cy="78581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GB" sz="2800">
                  <a:solidFill>
                    <a:schemeClr val="tx1"/>
                  </a:solidFill>
                </a:rPr>
                <a:t> is directly proportional to </a:t>
              </a: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GB" sz="2800" baseline="30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0" y="4033838"/>
              <a:ext cx="4767263" cy="78581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GB" sz="2800">
                  <a:solidFill>
                    <a:schemeClr val="tx1"/>
                  </a:solidFill>
                </a:rPr>
                <a:t> is proportional to </a:t>
              </a:r>
              <a:r>
                <a:rPr lang="en-GB" sz="2800">
                  <a:solidFill>
                    <a:srgbClr val="000000"/>
                  </a:solidFill>
                  <a:sym typeface="Symbol" pitchFamily="18" charset="2"/>
                </a:rPr>
                <a:t>√</a:t>
              </a: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GB" sz="2800" baseline="30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0" y="1030288"/>
              <a:ext cx="4767263" cy="78581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GB" sz="2800">
                  <a:solidFill>
                    <a:schemeClr val="tx1"/>
                  </a:solidFill>
                </a:rPr>
                <a:t> is proportional to </a:t>
              </a:r>
              <a:r>
                <a:rPr lang="en-GB" sz="2800" i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GB" sz="2800" baseline="300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4724400" y="0"/>
              <a:ext cx="1828800" cy="838200"/>
              <a:chOff x="4724400" y="0"/>
              <a:chExt cx="1828800" cy="838200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5257800" y="0"/>
                <a:ext cx="1295400" cy="838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2800"/>
              </a:p>
            </p:txBody>
          </p:sp>
          <p:sp>
            <p:nvSpPr>
              <p:cNvPr id="28" name="TextBox 49"/>
              <p:cNvSpPr txBox="1">
                <a:spLocks noChangeArrowheads="1"/>
              </p:cNvSpPr>
              <p:nvPr/>
            </p:nvSpPr>
            <p:spPr bwMode="auto">
              <a:xfrm>
                <a:off x="4724400" y="76200"/>
                <a:ext cx="533400" cy="515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800"/>
                  <a:t>=</a:t>
                </a:r>
              </a:p>
            </p:txBody>
          </p:sp>
        </p:grpSp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4724400" y="990600"/>
              <a:ext cx="1828800" cy="838200"/>
              <a:chOff x="4724400" y="990600"/>
              <a:chExt cx="1828800" cy="838200"/>
            </a:xfrm>
          </p:grpSpPr>
          <p:sp>
            <p:nvSpPr>
              <p:cNvPr id="25" name="Rounded Rectangle 24"/>
              <p:cNvSpPr/>
              <p:nvPr/>
            </p:nvSpPr>
            <p:spPr>
              <a:xfrm>
                <a:off x="5257800" y="990600"/>
                <a:ext cx="1295400" cy="838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2800"/>
              </a:p>
            </p:txBody>
          </p:sp>
          <p:sp>
            <p:nvSpPr>
              <p:cNvPr id="26" name="TextBox 53"/>
              <p:cNvSpPr txBox="1">
                <a:spLocks noChangeArrowheads="1"/>
              </p:cNvSpPr>
              <p:nvPr/>
            </p:nvSpPr>
            <p:spPr bwMode="auto">
              <a:xfrm>
                <a:off x="4724400" y="1066800"/>
                <a:ext cx="533400" cy="515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800"/>
                  <a:t>=</a:t>
                </a:r>
              </a:p>
            </p:txBody>
          </p:sp>
        </p:grpSp>
        <p:grpSp>
          <p:nvGrpSpPr>
            <p:cNvPr id="13" name="Group 12"/>
            <p:cNvGrpSpPr>
              <a:grpSpLocks/>
            </p:cNvGrpSpPr>
            <p:nvPr/>
          </p:nvGrpSpPr>
          <p:grpSpPr bwMode="auto">
            <a:xfrm>
              <a:off x="4724400" y="1981200"/>
              <a:ext cx="1828800" cy="838200"/>
              <a:chOff x="4724400" y="1981200"/>
              <a:chExt cx="1828800" cy="838200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5257800" y="1981200"/>
                <a:ext cx="1295400" cy="838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2800"/>
              </a:p>
            </p:txBody>
          </p:sp>
          <p:sp>
            <p:nvSpPr>
              <p:cNvPr id="24" name="TextBox 62"/>
              <p:cNvSpPr txBox="1">
                <a:spLocks noChangeArrowheads="1"/>
              </p:cNvSpPr>
              <p:nvPr/>
            </p:nvSpPr>
            <p:spPr bwMode="auto">
              <a:xfrm>
                <a:off x="4724400" y="2057400"/>
                <a:ext cx="533400" cy="515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800"/>
                  <a:t>=</a:t>
                </a:r>
              </a:p>
            </p:txBody>
          </p:sp>
        </p:grpSp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4724400" y="3048000"/>
              <a:ext cx="1828800" cy="838200"/>
              <a:chOff x="4724400" y="3048000"/>
              <a:chExt cx="1828800" cy="83820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5257800" y="3048000"/>
                <a:ext cx="1295400" cy="838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2800"/>
              </a:p>
            </p:txBody>
          </p:sp>
          <p:sp>
            <p:nvSpPr>
              <p:cNvPr id="22" name="TextBox 65"/>
              <p:cNvSpPr txBox="1">
                <a:spLocks noChangeArrowheads="1"/>
              </p:cNvSpPr>
              <p:nvPr/>
            </p:nvSpPr>
            <p:spPr bwMode="auto">
              <a:xfrm>
                <a:off x="4724400" y="3124200"/>
                <a:ext cx="533400" cy="515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800"/>
                  <a:t>=</a:t>
                </a:r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4724400" y="4038600"/>
              <a:ext cx="1828800" cy="838200"/>
              <a:chOff x="4724400" y="4038600"/>
              <a:chExt cx="1828800" cy="838200"/>
            </a:xfrm>
          </p:grpSpPr>
          <p:sp>
            <p:nvSpPr>
              <p:cNvPr id="19" name="Rounded Rectangle 18"/>
              <p:cNvSpPr/>
              <p:nvPr/>
            </p:nvSpPr>
            <p:spPr>
              <a:xfrm>
                <a:off x="5257800" y="4038600"/>
                <a:ext cx="1295400" cy="838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2800"/>
              </a:p>
            </p:txBody>
          </p:sp>
          <p:sp>
            <p:nvSpPr>
              <p:cNvPr id="20" name="TextBox 68"/>
              <p:cNvSpPr txBox="1">
                <a:spLocks noChangeArrowheads="1"/>
              </p:cNvSpPr>
              <p:nvPr/>
            </p:nvSpPr>
            <p:spPr bwMode="auto">
              <a:xfrm>
                <a:off x="4724400" y="4114800"/>
                <a:ext cx="533400" cy="515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800"/>
                  <a:t>=</a:t>
                </a:r>
              </a:p>
            </p:txBody>
          </p:sp>
        </p:grp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4724400" y="5029200"/>
              <a:ext cx="1828800" cy="838200"/>
              <a:chOff x="4724400" y="5029200"/>
              <a:chExt cx="1828800" cy="838200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5257800" y="5029200"/>
                <a:ext cx="1295400" cy="838200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en-GB" sz="2800"/>
              </a:p>
            </p:txBody>
          </p:sp>
          <p:sp>
            <p:nvSpPr>
              <p:cNvPr id="18" name="TextBox 71"/>
              <p:cNvSpPr txBox="1">
                <a:spLocks noChangeArrowheads="1"/>
              </p:cNvSpPr>
              <p:nvPr/>
            </p:nvSpPr>
            <p:spPr bwMode="auto">
              <a:xfrm>
                <a:off x="4724400" y="5105400"/>
                <a:ext cx="533400" cy="515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/>
                <a:r>
                  <a:rPr lang="en-GB" sz="2800"/>
                  <a:t>=</a:t>
                </a:r>
              </a:p>
            </p:txBody>
          </p:sp>
        </p:grpSp>
      </p:grpSp>
      <p:grpSp>
        <p:nvGrpSpPr>
          <p:cNvPr id="29" name="Group 28"/>
          <p:cNvGrpSpPr>
            <a:grpSpLocks/>
          </p:cNvGrpSpPr>
          <p:nvPr/>
        </p:nvGrpSpPr>
        <p:grpSpPr bwMode="auto">
          <a:xfrm>
            <a:off x="8908955" y="3877307"/>
            <a:ext cx="1275672" cy="921157"/>
            <a:chOff x="51026" y="2967609"/>
            <a:chExt cx="1285884" cy="952503"/>
          </a:xfrm>
        </p:grpSpPr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122464" y="2967609"/>
              <a:ext cx="963613" cy="952503"/>
              <a:chOff x="122464" y="2958196"/>
              <a:chExt cx="607" cy="600"/>
            </a:xfrm>
          </p:grpSpPr>
          <p:sp>
            <p:nvSpPr>
              <p:cNvPr id="57" name="Text Box 12"/>
              <p:cNvSpPr txBox="1">
                <a:spLocks noChangeArrowheads="1"/>
              </p:cNvSpPr>
              <p:nvPr/>
            </p:nvSpPr>
            <p:spPr bwMode="auto">
              <a:xfrm>
                <a:off x="122464" y="2958328"/>
                <a:ext cx="408" cy="3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i="1">
                    <a:solidFill>
                      <a:srgbClr val="010066"/>
                    </a:solidFill>
                    <a:latin typeface="Times New Roman" pitchFamily="18" charset="0"/>
                  </a:rPr>
                  <a:t>y</a:t>
                </a:r>
                <a:r>
                  <a:rPr lang="en-US" sz="2800">
                    <a:solidFill>
                      <a:srgbClr val="010066"/>
                    </a:solidFill>
                  </a:rPr>
                  <a:t> </a:t>
                </a:r>
                <a:r>
                  <a:rPr lang="en-US" sz="2800">
                    <a:solidFill>
                      <a:srgbClr val="010066"/>
                    </a:solidFill>
                    <a:sym typeface="Symbol" pitchFamily="18" charset="2"/>
                  </a:rPr>
                  <a:t>=</a:t>
                </a:r>
                <a:endParaRPr lang="en-US" sz="2800" i="1">
                  <a:solidFill>
                    <a:srgbClr val="010066"/>
                  </a:solidFill>
                  <a:latin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58" name="Group 57"/>
              <p:cNvGrpSpPr>
                <a:grpSpLocks/>
              </p:cNvGrpSpPr>
              <p:nvPr/>
            </p:nvGrpSpPr>
            <p:grpSpPr bwMode="auto">
              <a:xfrm>
                <a:off x="122843" y="2958196"/>
                <a:ext cx="228" cy="600"/>
                <a:chOff x="122843" y="2958196"/>
                <a:chExt cx="228" cy="600"/>
              </a:xfrm>
            </p:grpSpPr>
            <p:sp>
              <p:nvSpPr>
                <p:cNvPr id="5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22856" y="2958196"/>
                  <a:ext cx="215" cy="3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2800" i="1">
                      <a:solidFill>
                        <a:srgbClr val="010066"/>
                      </a:solidFill>
                      <a:latin typeface="Times New Roman" pitchFamily="18" charset="0"/>
                    </a:rPr>
                    <a:t>k</a:t>
                  </a:r>
                </a:p>
              </p:txBody>
            </p:sp>
            <p:sp>
              <p:nvSpPr>
                <p:cNvPr id="60" name="Line 15"/>
                <p:cNvSpPr>
                  <a:spLocks noChangeShapeType="1"/>
                </p:cNvSpPr>
                <p:nvPr/>
              </p:nvSpPr>
              <p:spPr bwMode="auto">
                <a:xfrm>
                  <a:off x="122843" y="2958501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 sz="2800"/>
                </a:p>
              </p:txBody>
            </p:sp>
            <p:sp>
              <p:nvSpPr>
                <p:cNvPr id="61" name="Rectangle 60"/>
                <p:cNvSpPr>
                  <a:spLocks noChangeArrowheads="1"/>
                </p:cNvSpPr>
                <p:nvPr/>
              </p:nvSpPr>
              <p:spPr bwMode="auto">
                <a:xfrm>
                  <a:off x="122856" y="2958455"/>
                  <a:ext cx="215" cy="3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0" hangingPunct="0"/>
                  <a:r>
                    <a:rPr lang="en-US" sz="2800" i="1">
                      <a:solidFill>
                        <a:srgbClr val="010066"/>
                      </a:solidFill>
                      <a:latin typeface="Times New Roman" pitchFamily="18" charset="0"/>
                      <a:sym typeface="Symbol" pitchFamily="18" charset="2"/>
                    </a:rPr>
                    <a:t>x</a:t>
                  </a:r>
                  <a:endParaRPr lang="en-GB" sz="2800" i="1">
                    <a:solidFill>
                      <a:srgbClr val="010066"/>
                    </a:solidFill>
                    <a:latin typeface="Times New Roman" pitchFamily="18" charset="0"/>
                    <a:sym typeface="Symbol" pitchFamily="18" charset="2"/>
                  </a:endParaRPr>
                </a:p>
              </p:txBody>
            </p:sp>
          </p:grpSp>
        </p:grpSp>
        <p:sp>
          <p:nvSpPr>
            <p:cNvPr id="56" name="Rounded Rectangle 55"/>
            <p:cNvSpPr/>
            <p:nvPr/>
          </p:nvSpPr>
          <p:spPr>
            <a:xfrm>
              <a:off x="51026" y="3029629"/>
              <a:ext cx="1285884" cy="785813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2800"/>
            </a:p>
          </p:txBody>
        </p:sp>
      </p:grpSp>
      <p:grpSp>
        <p:nvGrpSpPr>
          <p:cNvPr id="30" name="Group 29"/>
          <p:cNvGrpSpPr>
            <a:grpSpLocks/>
          </p:cNvGrpSpPr>
          <p:nvPr/>
        </p:nvGrpSpPr>
        <p:grpSpPr bwMode="auto">
          <a:xfrm>
            <a:off x="8857929" y="1889944"/>
            <a:ext cx="1342005" cy="765400"/>
            <a:chOff x="0" y="979941"/>
            <a:chExt cx="1357323" cy="785818"/>
          </a:xfrm>
        </p:grpSpPr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1" y="1051379"/>
              <a:ext cx="1357322" cy="53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y</a:t>
              </a:r>
              <a:r>
                <a:rPr lang="en-US" sz="2800">
                  <a:solidFill>
                    <a:srgbClr val="010066"/>
                  </a:solidFill>
                </a:rPr>
                <a:t> = </a:t>
              </a:r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kx</a:t>
              </a:r>
              <a:endParaRPr lang="en-GB" sz="2800" i="1">
                <a:solidFill>
                  <a:srgbClr val="010066"/>
                </a:solidFill>
                <a:latin typeface="Times New Roman" pitchFamily="18" charset="0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0" y="979941"/>
              <a:ext cx="1285884" cy="78581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2800"/>
            </a:p>
          </p:txBody>
        </p: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8905553" y="2850509"/>
            <a:ext cx="1275670" cy="922315"/>
            <a:chOff x="47624" y="1940562"/>
            <a:chExt cx="1285884" cy="963614"/>
          </a:xfrm>
        </p:grpSpPr>
        <p:grpSp>
          <p:nvGrpSpPr>
            <p:cNvPr id="46" name="Group 45"/>
            <p:cNvGrpSpPr>
              <a:grpSpLocks/>
            </p:cNvGrpSpPr>
            <p:nvPr/>
          </p:nvGrpSpPr>
          <p:grpSpPr bwMode="auto">
            <a:xfrm>
              <a:off x="119062" y="1940562"/>
              <a:ext cx="1135063" cy="963614"/>
              <a:chOff x="119062" y="1939245"/>
              <a:chExt cx="715" cy="607"/>
            </a:xfrm>
          </p:grpSpPr>
          <p:sp>
            <p:nvSpPr>
              <p:cNvPr id="48" name="Text Box 18"/>
              <p:cNvSpPr txBox="1">
                <a:spLocks noChangeArrowheads="1"/>
              </p:cNvSpPr>
              <p:nvPr/>
            </p:nvSpPr>
            <p:spPr bwMode="auto">
              <a:xfrm>
                <a:off x="119062" y="1939353"/>
                <a:ext cx="421" cy="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i="1">
                    <a:solidFill>
                      <a:srgbClr val="010066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sz="2800">
                    <a:solidFill>
                      <a:srgbClr val="010066"/>
                    </a:solidFill>
                  </a:rPr>
                  <a:t> </a:t>
                </a:r>
                <a:r>
                  <a:rPr lang="en-US" sz="2800">
                    <a:solidFill>
                      <a:srgbClr val="010066"/>
                    </a:solidFill>
                    <a:sym typeface="Symbol" pitchFamily="18" charset="2"/>
                  </a:rPr>
                  <a:t>=</a:t>
                </a:r>
                <a:endParaRPr lang="en-US" sz="2800" i="1">
                  <a:solidFill>
                    <a:srgbClr val="010066"/>
                  </a:solidFill>
                  <a:latin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9" name="Group 48"/>
              <p:cNvGrpSpPr>
                <a:grpSpLocks/>
              </p:cNvGrpSpPr>
              <p:nvPr/>
            </p:nvGrpSpPr>
            <p:grpSpPr bwMode="auto">
              <a:xfrm>
                <a:off x="119477" y="1939245"/>
                <a:ext cx="300" cy="607"/>
                <a:chOff x="119477" y="1939245"/>
                <a:chExt cx="300" cy="607"/>
              </a:xfrm>
            </p:grpSpPr>
            <p:sp>
              <p:nvSpPr>
                <p:cNvPr id="5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19507" y="1939245"/>
                  <a:ext cx="215" cy="3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2800" i="1">
                      <a:solidFill>
                        <a:srgbClr val="010066"/>
                      </a:solidFill>
                      <a:latin typeface="Times New Roman" pitchFamily="18" charset="0"/>
                    </a:rPr>
                    <a:t>k</a:t>
                  </a:r>
                </a:p>
              </p:txBody>
            </p:sp>
            <p:sp>
              <p:nvSpPr>
                <p:cNvPr id="51" name="Line 21"/>
                <p:cNvSpPr>
                  <a:spLocks noChangeShapeType="1"/>
                </p:cNvSpPr>
                <p:nvPr/>
              </p:nvSpPr>
              <p:spPr bwMode="auto">
                <a:xfrm>
                  <a:off x="119505" y="1939526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 sz="2800"/>
                </a:p>
              </p:txBody>
            </p:sp>
            <p:sp>
              <p:nvSpPr>
                <p:cNvPr id="52" name="Rectangle 51"/>
                <p:cNvSpPr>
                  <a:spLocks noChangeArrowheads="1"/>
                </p:cNvSpPr>
                <p:nvPr/>
              </p:nvSpPr>
              <p:spPr bwMode="auto">
                <a:xfrm>
                  <a:off x="119477" y="1939508"/>
                  <a:ext cx="300" cy="3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0" hangingPunct="0"/>
                  <a:r>
                    <a:rPr lang="en-US" sz="2800" i="1">
                      <a:solidFill>
                        <a:srgbClr val="010066"/>
                      </a:solidFill>
                      <a:latin typeface="Times New Roman" pitchFamily="18" charset="0"/>
                      <a:sym typeface="Symbol" pitchFamily="18" charset="2"/>
                    </a:rPr>
                    <a:t>x</a:t>
                  </a:r>
                  <a:r>
                    <a:rPr lang="en-US" sz="2800" baseline="30000">
                      <a:solidFill>
                        <a:srgbClr val="010066"/>
                      </a:solidFill>
                      <a:sym typeface="Symbol" pitchFamily="18" charset="2"/>
                    </a:rPr>
                    <a:t>2</a:t>
                  </a:r>
                  <a:endParaRPr lang="en-GB" sz="2800" baseline="30000">
                    <a:solidFill>
                      <a:srgbClr val="010066"/>
                    </a:solidFill>
                    <a:sym typeface="Symbol" pitchFamily="18" charset="2"/>
                  </a:endParaRPr>
                </a:p>
              </p:txBody>
            </p:sp>
          </p:grpSp>
        </p:grpSp>
        <p:sp>
          <p:nvSpPr>
            <p:cNvPr id="47" name="Rounded Rectangle 46"/>
            <p:cNvSpPr/>
            <p:nvPr/>
          </p:nvSpPr>
          <p:spPr>
            <a:xfrm>
              <a:off x="47624" y="2010680"/>
              <a:ext cx="1285884" cy="78581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2800"/>
            </a:p>
          </p:txBody>
        </p:sp>
      </p:grpSp>
      <p:grpSp>
        <p:nvGrpSpPr>
          <p:cNvPr id="32" name="Group 31"/>
          <p:cNvGrpSpPr>
            <a:grpSpLocks/>
          </p:cNvGrpSpPr>
          <p:nvPr/>
        </p:nvGrpSpPr>
        <p:grpSpPr bwMode="auto">
          <a:xfrm>
            <a:off x="8910657" y="5835784"/>
            <a:ext cx="1342005" cy="765400"/>
            <a:chOff x="52728" y="4925786"/>
            <a:chExt cx="1357322" cy="785818"/>
          </a:xfrm>
        </p:grpSpPr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52728" y="5068661"/>
              <a:ext cx="1357322" cy="537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y</a:t>
              </a:r>
              <a:r>
                <a:rPr lang="en-US" sz="2800">
                  <a:solidFill>
                    <a:srgbClr val="010066"/>
                  </a:solidFill>
                </a:rPr>
                <a:t> = </a:t>
              </a:r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k</a:t>
              </a:r>
              <a:r>
                <a:rPr lang="en-GB" sz="2800">
                  <a:solidFill>
                    <a:srgbClr val="000000"/>
                  </a:solidFill>
                  <a:sym typeface="Symbol" pitchFamily="18" charset="2"/>
                </a:rPr>
                <a:t> √</a:t>
              </a:r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x</a:t>
              </a:r>
              <a:endParaRPr lang="en-GB" sz="2800" i="1">
                <a:solidFill>
                  <a:srgbClr val="010066"/>
                </a:solidFill>
                <a:latin typeface="Times New Roman" pitchFamily="18" charset="0"/>
              </a:endParaRP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52728" y="4925786"/>
              <a:ext cx="1285884" cy="78581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2800"/>
            </a:p>
          </p:txBody>
        </p:sp>
      </p:grp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8864733" y="910004"/>
            <a:ext cx="1275671" cy="904969"/>
            <a:chOff x="6804" y="0"/>
            <a:chExt cx="1285884" cy="947738"/>
          </a:xfrm>
        </p:grpSpPr>
        <p:grpSp>
          <p:nvGrpSpPr>
            <p:cNvPr id="37" name="Group 36"/>
            <p:cNvGrpSpPr>
              <a:grpSpLocks/>
            </p:cNvGrpSpPr>
            <p:nvPr/>
          </p:nvGrpSpPr>
          <p:grpSpPr bwMode="auto">
            <a:xfrm>
              <a:off x="40146" y="0"/>
              <a:ext cx="1135063" cy="947738"/>
              <a:chOff x="40146" y="0"/>
              <a:chExt cx="715" cy="597"/>
            </a:xfrm>
          </p:grpSpPr>
          <p:sp>
            <p:nvSpPr>
              <p:cNvPr id="39" name="Text Box 25"/>
              <p:cNvSpPr txBox="1">
                <a:spLocks noChangeArrowheads="1"/>
              </p:cNvSpPr>
              <p:nvPr/>
            </p:nvSpPr>
            <p:spPr bwMode="auto">
              <a:xfrm>
                <a:off x="40146" y="108"/>
                <a:ext cx="421" cy="3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i="1">
                    <a:solidFill>
                      <a:srgbClr val="010066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sz="2800">
                    <a:solidFill>
                      <a:srgbClr val="010066"/>
                    </a:solidFill>
                  </a:rPr>
                  <a:t> </a:t>
                </a:r>
                <a:r>
                  <a:rPr lang="en-US" sz="2800">
                    <a:solidFill>
                      <a:srgbClr val="010066"/>
                    </a:solidFill>
                    <a:sym typeface="Symbol" pitchFamily="18" charset="2"/>
                  </a:rPr>
                  <a:t>=</a:t>
                </a:r>
                <a:endParaRPr lang="en-US" sz="2800" i="1">
                  <a:solidFill>
                    <a:srgbClr val="010066"/>
                  </a:solidFill>
                  <a:latin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40" name="Group 39"/>
              <p:cNvGrpSpPr>
                <a:grpSpLocks/>
              </p:cNvGrpSpPr>
              <p:nvPr/>
            </p:nvGrpSpPr>
            <p:grpSpPr bwMode="auto">
              <a:xfrm>
                <a:off x="40561" y="0"/>
                <a:ext cx="300" cy="597"/>
                <a:chOff x="40561" y="0"/>
                <a:chExt cx="300" cy="597"/>
              </a:xfrm>
            </p:grpSpPr>
            <p:sp>
              <p:nvSpPr>
                <p:cNvPr id="4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0591" y="0"/>
                  <a:ext cx="215" cy="3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2800" i="1">
                      <a:solidFill>
                        <a:srgbClr val="010066"/>
                      </a:solidFill>
                      <a:latin typeface="Times New Roman" pitchFamily="18" charset="0"/>
                    </a:rPr>
                    <a:t>k</a:t>
                  </a:r>
                </a:p>
              </p:txBody>
            </p:sp>
            <p:sp>
              <p:nvSpPr>
                <p:cNvPr id="42" name="Line 28"/>
                <p:cNvSpPr>
                  <a:spLocks noChangeShapeType="1"/>
                </p:cNvSpPr>
                <p:nvPr/>
              </p:nvSpPr>
              <p:spPr bwMode="auto">
                <a:xfrm>
                  <a:off x="40589" y="281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 sz="2800"/>
                </a:p>
              </p:txBody>
            </p:sp>
            <p:sp>
              <p:nvSpPr>
                <p:cNvPr id="43" name="Rectangle 42"/>
                <p:cNvSpPr>
                  <a:spLocks noChangeArrowheads="1"/>
                </p:cNvSpPr>
                <p:nvPr/>
              </p:nvSpPr>
              <p:spPr bwMode="auto">
                <a:xfrm>
                  <a:off x="40561" y="252"/>
                  <a:ext cx="300" cy="3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eaLnBrk="0" hangingPunct="0"/>
                  <a:r>
                    <a:rPr lang="en-US" sz="2800" i="1">
                      <a:solidFill>
                        <a:srgbClr val="010066"/>
                      </a:solidFill>
                      <a:latin typeface="Times New Roman" pitchFamily="18" charset="0"/>
                      <a:sym typeface="Symbol" pitchFamily="18" charset="2"/>
                    </a:rPr>
                    <a:t>x</a:t>
                  </a:r>
                  <a:r>
                    <a:rPr lang="en-US" sz="2800" baseline="30000">
                      <a:solidFill>
                        <a:srgbClr val="010066"/>
                      </a:solidFill>
                      <a:sym typeface="Symbol" pitchFamily="18" charset="2"/>
                    </a:rPr>
                    <a:t>3</a:t>
                  </a:r>
                  <a:endParaRPr lang="en-GB" sz="2800" baseline="30000">
                    <a:solidFill>
                      <a:srgbClr val="010066"/>
                    </a:solidFill>
                    <a:sym typeface="Symbol" pitchFamily="18" charset="2"/>
                  </a:endParaRPr>
                </a:p>
              </p:txBody>
            </p:sp>
          </p:grpSp>
        </p:grpSp>
        <p:sp>
          <p:nvSpPr>
            <p:cNvPr id="38" name="Rounded Rectangle 37"/>
            <p:cNvSpPr/>
            <p:nvPr/>
          </p:nvSpPr>
          <p:spPr>
            <a:xfrm>
              <a:off x="6804" y="19052"/>
              <a:ext cx="1285884" cy="785813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2800"/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8895348" y="4880109"/>
            <a:ext cx="1347107" cy="765400"/>
            <a:chOff x="37419" y="3970110"/>
            <a:chExt cx="1357322" cy="785818"/>
          </a:xfrm>
        </p:grpSpPr>
        <p:sp>
          <p:nvSpPr>
            <p:cNvPr id="35" name="Text Box 5"/>
            <p:cNvSpPr txBox="1">
              <a:spLocks noChangeArrowheads="1"/>
            </p:cNvSpPr>
            <p:nvPr/>
          </p:nvSpPr>
          <p:spPr bwMode="auto">
            <a:xfrm>
              <a:off x="37419" y="4131106"/>
              <a:ext cx="1357322" cy="537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y</a:t>
              </a:r>
              <a:r>
                <a:rPr lang="en-US" sz="2800">
                  <a:solidFill>
                    <a:srgbClr val="010066"/>
                  </a:solidFill>
                </a:rPr>
                <a:t> = </a:t>
              </a:r>
              <a:r>
                <a:rPr lang="en-US" sz="2800" i="1">
                  <a:solidFill>
                    <a:srgbClr val="010066"/>
                  </a:solidFill>
                  <a:latin typeface="Times New Roman" pitchFamily="18" charset="0"/>
                </a:rPr>
                <a:t>kx</a:t>
              </a:r>
              <a:r>
                <a:rPr lang="en-US" sz="2800" baseline="30000">
                  <a:solidFill>
                    <a:srgbClr val="010066"/>
                  </a:solidFill>
                  <a:sym typeface="Symbol" pitchFamily="18" charset="2"/>
                </a:rPr>
                <a:t>2</a:t>
              </a:r>
              <a:endParaRPr lang="en-GB" sz="2800" i="1">
                <a:solidFill>
                  <a:srgbClr val="010066"/>
                </a:solidFill>
                <a:latin typeface="Times New Roman" pitchFamily="18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37419" y="3970110"/>
              <a:ext cx="1285884" cy="785818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GB" sz="2800"/>
            </a:p>
          </p:txBody>
        </p:sp>
      </p:grpSp>
      <p:sp>
        <p:nvSpPr>
          <p:cNvPr id="63" name="Rectangle 62"/>
          <p:cNvSpPr/>
          <p:nvPr/>
        </p:nvSpPr>
        <p:spPr>
          <a:xfrm>
            <a:off x="1743119" y="57528"/>
            <a:ext cx="84568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Match up the statement and formula.</a:t>
            </a:r>
          </a:p>
        </p:txBody>
      </p:sp>
    </p:spTree>
    <p:extLst>
      <p:ext uri="{BB962C8B-B14F-4D97-AF65-F5344CB8AC3E}">
        <p14:creationId xmlns:p14="http://schemas.microsoft.com/office/powerpoint/2010/main" val="3422700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663510" y="282632"/>
            <a:ext cx="6934918" cy="6299165"/>
            <a:chOff x="1009650" y="538162"/>
            <a:chExt cx="6762750" cy="5932922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6410325" y="2847478"/>
              <a:ext cx="1285875" cy="903289"/>
              <a:chOff x="6410325" y="2847478"/>
              <a:chExt cx="1285875" cy="903289"/>
            </a:xfrm>
          </p:grpSpPr>
          <p:sp>
            <p:nvSpPr>
              <p:cNvPr id="48" name="Text Box 12"/>
              <p:cNvSpPr txBox="1">
                <a:spLocks noChangeArrowheads="1"/>
              </p:cNvSpPr>
              <p:nvPr/>
            </p:nvSpPr>
            <p:spPr bwMode="auto">
              <a:xfrm>
                <a:off x="6481763" y="3054569"/>
                <a:ext cx="647696" cy="492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Symbol" pitchFamily="18" charset="2"/>
                  </a:rPr>
                  <a:t>=</a:t>
                </a:r>
                <a:endParaRPr kumimoji="0" 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  <a:sym typeface="Symbol" pitchFamily="18" charset="2"/>
                </a:endParaRPr>
              </a:p>
            </p:txBody>
          </p:sp>
          <p:grpSp>
            <p:nvGrpSpPr>
              <p:cNvPr id="49" name="Group 48"/>
              <p:cNvGrpSpPr>
                <a:grpSpLocks/>
              </p:cNvGrpSpPr>
              <p:nvPr/>
            </p:nvGrpSpPr>
            <p:grpSpPr bwMode="auto">
              <a:xfrm>
                <a:off x="7083421" y="2847478"/>
                <a:ext cx="361948" cy="903289"/>
                <a:chOff x="7083421" y="2845022"/>
                <a:chExt cx="228" cy="569"/>
              </a:xfrm>
            </p:grpSpPr>
            <p:sp>
              <p:nvSpPr>
                <p:cNvPr id="5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7083434" y="2845022"/>
                  <a:ext cx="215" cy="3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+mn-cs"/>
                    </a:rPr>
                    <a:t>k</a:t>
                  </a:r>
                </a:p>
              </p:txBody>
            </p:sp>
            <p:sp>
              <p:nvSpPr>
                <p:cNvPr id="52" name="Line 15"/>
                <p:cNvSpPr>
                  <a:spLocks noChangeShapeType="1"/>
                </p:cNvSpPr>
                <p:nvPr/>
              </p:nvSpPr>
              <p:spPr bwMode="auto">
                <a:xfrm>
                  <a:off x="7083421" y="2845327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Rectangle 52"/>
                <p:cNvSpPr>
                  <a:spLocks noChangeArrowheads="1"/>
                </p:cNvSpPr>
                <p:nvPr/>
              </p:nvSpPr>
              <p:spPr bwMode="auto">
                <a:xfrm>
                  <a:off x="7083434" y="2845281"/>
                  <a:ext cx="215" cy="3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+mn-cs"/>
                      <a:sym typeface="Symbol" pitchFamily="18" charset="2"/>
                    </a:rPr>
                    <a:t>x</a:t>
                  </a:r>
                  <a:endParaRPr kumimoji="0" lang="en-GB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  <a:sym typeface="Symbol" pitchFamily="18" charset="2"/>
                  </a:endParaRPr>
                </a:p>
              </p:txBody>
            </p:sp>
          </p:grpSp>
          <p:sp>
            <p:nvSpPr>
              <p:cNvPr id="50" name="Rounded Rectangle 49"/>
              <p:cNvSpPr/>
              <p:nvPr/>
            </p:nvSpPr>
            <p:spPr bwMode="auto">
              <a:xfrm>
                <a:off x="6410325" y="2916433"/>
                <a:ext cx="1285875" cy="785865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6324600" y="574893"/>
              <a:ext cx="1357313" cy="523731"/>
              <a:chOff x="6324600" y="574893"/>
              <a:chExt cx="1357313" cy="523731"/>
            </a:xfrm>
          </p:grpSpPr>
          <p:sp>
            <p:nvSpPr>
              <p:cNvPr id="46" name="Text Box 5"/>
              <p:cNvSpPr txBox="1">
                <a:spLocks noChangeArrowheads="1"/>
              </p:cNvSpPr>
              <p:nvPr/>
            </p:nvSpPr>
            <p:spPr bwMode="auto">
              <a:xfrm>
                <a:off x="6324600" y="574893"/>
                <a:ext cx="1357312" cy="492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kx</a:t>
                </a:r>
                <a:endPara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47" name="Rounded Rectangle 46"/>
              <p:cNvSpPr/>
              <p:nvPr/>
            </p:nvSpPr>
            <p:spPr bwMode="auto">
              <a:xfrm>
                <a:off x="6396038" y="615992"/>
                <a:ext cx="1285875" cy="482632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6400800" y="3797496"/>
              <a:ext cx="1285875" cy="909638"/>
              <a:chOff x="6400800" y="3797496"/>
              <a:chExt cx="1285875" cy="909638"/>
            </a:xfrm>
          </p:grpSpPr>
          <p:sp>
            <p:nvSpPr>
              <p:cNvPr id="40" name="Text Box 18"/>
              <p:cNvSpPr txBox="1">
                <a:spLocks noChangeArrowheads="1"/>
              </p:cNvSpPr>
              <p:nvPr/>
            </p:nvSpPr>
            <p:spPr bwMode="auto">
              <a:xfrm>
                <a:off x="6472238" y="3968968"/>
                <a:ext cx="668332" cy="492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sym typeface="Symbol" pitchFamily="18" charset="2"/>
                  </a:rPr>
                  <a:t>=</a:t>
                </a:r>
                <a:endParaRPr kumimoji="0" 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sym typeface="Symbol" pitchFamily="18" charset="2"/>
                </a:endParaRPr>
              </a:p>
            </p:txBody>
          </p:sp>
          <p:grpSp>
            <p:nvGrpSpPr>
              <p:cNvPr id="41" name="Group 40"/>
              <p:cNvGrpSpPr>
                <a:grpSpLocks/>
              </p:cNvGrpSpPr>
              <p:nvPr/>
            </p:nvGrpSpPr>
            <p:grpSpPr bwMode="auto">
              <a:xfrm>
                <a:off x="7131046" y="3797496"/>
                <a:ext cx="476247" cy="909638"/>
                <a:chOff x="7131046" y="3797519"/>
                <a:chExt cx="300" cy="573"/>
              </a:xfrm>
            </p:grpSpPr>
            <p:sp>
              <p:nvSpPr>
                <p:cNvPr id="4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7131076" y="3797519"/>
                  <a:ext cx="215" cy="3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+mn-cs"/>
                    </a:rPr>
                    <a:t>k</a:t>
                  </a:r>
                </a:p>
              </p:txBody>
            </p:sp>
            <p:sp>
              <p:nvSpPr>
                <p:cNvPr id="44" name="Line 21"/>
                <p:cNvSpPr>
                  <a:spLocks noChangeShapeType="1"/>
                </p:cNvSpPr>
                <p:nvPr/>
              </p:nvSpPr>
              <p:spPr bwMode="auto">
                <a:xfrm>
                  <a:off x="7131074" y="3797800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Rectangle 44"/>
                <p:cNvSpPr>
                  <a:spLocks noChangeArrowheads="1"/>
                </p:cNvSpPr>
                <p:nvPr/>
              </p:nvSpPr>
              <p:spPr bwMode="auto">
                <a:xfrm>
                  <a:off x="7131046" y="3797782"/>
                  <a:ext cx="300" cy="3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+mn-cs"/>
                      <a:sym typeface="Symbol" pitchFamily="18" charset="2"/>
                    </a:rPr>
                    <a:t>x</a:t>
                  </a:r>
                  <a:r>
                    <a:rPr kumimoji="0" lang="en-US" sz="2800" b="0" i="0" u="none" strike="noStrike" kern="0" cap="none" spc="0" normalizeH="0" baseline="3000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  <a:sym typeface="Symbol" pitchFamily="18" charset="2"/>
                    </a:rPr>
                    <a:t>2</a:t>
                  </a:r>
                  <a:endParaRPr kumimoji="0" lang="en-GB" sz="2800" b="0" i="0" u="none" strike="noStrike" kern="0" cap="none" spc="0" normalizeH="0" baseline="3000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Symbol" pitchFamily="18" charset="2"/>
                  </a:endParaRPr>
                </a:p>
              </p:txBody>
            </p:sp>
          </p:grpSp>
          <p:sp>
            <p:nvSpPr>
              <p:cNvPr id="42" name="Rounded Rectangle 41"/>
              <p:cNvSpPr/>
              <p:nvPr/>
            </p:nvSpPr>
            <p:spPr bwMode="auto">
              <a:xfrm>
                <a:off x="6400800" y="3868996"/>
                <a:ext cx="1285875" cy="785866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6415088" y="5893195"/>
              <a:ext cx="1357312" cy="577889"/>
              <a:chOff x="6415088" y="5893195"/>
              <a:chExt cx="1357312" cy="784788"/>
            </a:xfrm>
          </p:grpSpPr>
          <p:sp>
            <p:nvSpPr>
              <p:cNvPr id="38" name="Text Box 5"/>
              <p:cNvSpPr txBox="1">
                <a:spLocks noChangeArrowheads="1"/>
              </p:cNvSpPr>
              <p:nvPr/>
            </p:nvSpPr>
            <p:spPr bwMode="auto">
              <a:xfrm>
                <a:off x="6415088" y="5906462"/>
                <a:ext cx="1357312" cy="6692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k</a:t>
                </a:r>
                <a:r>
                  <a:rPr kumimoji="0" lang="en-GB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Symbol" pitchFamily="18" charset="2"/>
                  </a:rPr>
                  <a:t>√</a:t>
                </a: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x</a:t>
                </a:r>
                <a:endPara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9" name="Rounded Rectangle 38"/>
              <p:cNvSpPr/>
              <p:nvPr/>
            </p:nvSpPr>
            <p:spPr bwMode="auto">
              <a:xfrm>
                <a:off x="6415088" y="5893195"/>
                <a:ext cx="1285875" cy="784788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6400800" y="4814134"/>
              <a:ext cx="1285875" cy="892176"/>
              <a:chOff x="6400800" y="4814134"/>
              <a:chExt cx="1285875" cy="892176"/>
            </a:xfrm>
          </p:grpSpPr>
          <p:sp>
            <p:nvSpPr>
              <p:cNvPr id="32" name="Text Box 25"/>
              <p:cNvSpPr txBox="1">
                <a:spLocks noChangeArrowheads="1"/>
              </p:cNvSpPr>
              <p:nvPr/>
            </p:nvSpPr>
            <p:spPr bwMode="auto">
              <a:xfrm>
                <a:off x="6472242" y="4962744"/>
                <a:ext cx="668332" cy="492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sym typeface="Symbol" pitchFamily="18" charset="2"/>
                  </a:rPr>
                  <a:t>=</a:t>
                </a:r>
                <a:endParaRPr kumimoji="0" 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sym typeface="Symbol" pitchFamily="18" charset="2"/>
                </a:endParaRPr>
              </a:p>
            </p:txBody>
          </p:sp>
          <p:grpSp>
            <p:nvGrpSpPr>
              <p:cNvPr id="33" name="Group 32"/>
              <p:cNvGrpSpPr>
                <a:grpSpLocks/>
              </p:cNvGrpSpPr>
              <p:nvPr/>
            </p:nvGrpSpPr>
            <p:grpSpPr bwMode="auto">
              <a:xfrm>
                <a:off x="7092950" y="4814134"/>
                <a:ext cx="476247" cy="892176"/>
                <a:chOff x="7092950" y="4805583"/>
                <a:chExt cx="300" cy="562"/>
              </a:xfrm>
            </p:grpSpPr>
            <p:sp>
              <p:nvSpPr>
                <p:cNvPr id="35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7092980" y="4805583"/>
                  <a:ext cx="215" cy="3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+mn-cs"/>
                    </a:rPr>
                    <a:t>k</a:t>
                  </a:r>
                </a:p>
              </p:txBody>
            </p:sp>
            <p:sp>
              <p:nvSpPr>
                <p:cNvPr id="36" name="Line 28"/>
                <p:cNvSpPr>
                  <a:spLocks noChangeShapeType="1"/>
                </p:cNvSpPr>
                <p:nvPr/>
              </p:nvSpPr>
              <p:spPr bwMode="auto">
                <a:xfrm>
                  <a:off x="7092978" y="4805864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Rectangle 36"/>
                <p:cNvSpPr>
                  <a:spLocks noChangeArrowheads="1"/>
                </p:cNvSpPr>
                <p:nvPr/>
              </p:nvSpPr>
              <p:spPr bwMode="auto">
                <a:xfrm>
                  <a:off x="7092950" y="4805835"/>
                  <a:ext cx="300" cy="3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defTabSz="914400" eaLnBrk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+mn-cs"/>
                      <a:sym typeface="Symbol" pitchFamily="18" charset="2"/>
                    </a:rPr>
                    <a:t>x</a:t>
                  </a:r>
                  <a:r>
                    <a:rPr kumimoji="0" lang="en-US" sz="2800" b="0" i="0" u="none" strike="noStrike" kern="0" cap="none" spc="0" normalizeH="0" baseline="30000" noProof="0">
                      <a:ln>
                        <a:noFill/>
                      </a:ln>
                      <a:solidFill>
                        <a:srgbClr val="010066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  <a:sym typeface="Symbol" pitchFamily="18" charset="2"/>
                    </a:rPr>
                    <a:t>3</a:t>
                  </a:r>
                  <a:endParaRPr kumimoji="0" lang="en-GB" sz="2800" b="0" i="0" u="none" strike="noStrike" kern="0" cap="none" spc="0" normalizeH="0" baseline="3000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Symbol" pitchFamily="18" charset="2"/>
                  </a:endParaRPr>
                </a:p>
              </p:txBody>
            </p:sp>
          </p:grpSp>
          <p:sp>
            <p:nvSpPr>
              <p:cNvPr id="34" name="Rounded Rectangle 33"/>
              <p:cNvSpPr/>
              <p:nvPr/>
            </p:nvSpPr>
            <p:spPr bwMode="auto">
              <a:xfrm>
                <a:off x="6400800" y="4862838"/>
                <a:ext cx="1285875" cy="785866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6386512" y="1319297"/>
              <a:ext cx="1357312" cy="627105"/>
              <a:chOff x="6386512" y="1319297"/>
              <a:chExt cx="1357312" cy="594462"/>
            </a:xfrm>
          </p:grpSpPr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386512" y="1353896"/>
                <a:ext cx="1357312" cy="4671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kx</a:t>
                </a:r>
                <a:r>
                  <a:rPr kumimoji="0" lang="en-US" sz="2800" b="0" i="0" u="none" strike="noStrike" kern="0" cap="none" spc="0" normalizeH="0" baseline="3000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Symbol" pitchFamily="18" charset="2"/>
                  </a:rPr>
                  <a:t>2</a:t>
                </a:r>
                <a:endPara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1" name="Rounded Rectangle 30"/>
              <p:cNvSpPr/>
              <p:nvPr/>
            </p:nvSpPr>
            <p:spPr bwMode="auto">
              <a:xfrm>
                <a:off x="6386513" y="1319297"/>
                <a:ext cx="1285875" cy="594462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2" name="Rounded Rectangle 11"/>
            <p:cNvSpPr/>
            <p:nvPr/>
          </p:nvSpPr>
          <p:spPr bwMode="auto">
            <a:xfrm>
              <a:off x="1009650" y="2140093"/>
              <a:ext cx="4767263" cy="565188"/>
            </a:xfrm>
            <a:prstGeom prst="roundRect">
              <a:avLst/>
            </a:prstGeom>
            <a:solidFill>
              <a:srgbClr val="CCFFCC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anchor="b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y</a:t>
              </a: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is directly proportional to </a:t>
              </a: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x</a:t>
              </a:r>
              <a:r>
                <a:rPr kumimoji="0" lang="en-GB" sz="2800" b="0" i="0" u="none" strike="noStrike" kern="0" cap="none" spc="0" normalizeH="0" baseline="30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1023938" y="3087894"/>
              <a:ext cx="4767262" cy="519148"/>
            </a:xfrm>
            <a:prstGeom prst="roundRect">
              <a:avLst/>
            </a:prstGeom>
            <a:solidFill>
              <a:srgbClr val="FFCC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anchor="b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y</a:t>
              </a: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is inversely proportional to </a:t>
              </a: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x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1009650" y="3951552"/>
              <a:ext cx="4767263" cy="608054"/>
            </a:xfrm>
            <a:prstGeom prst="roundRect">
              <a:avLst/>
            </a:prstGeom>
            <a:solidFill>
              <a:srgbClr val="FFCC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anchor="b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y</a:t>
              </a: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is inversely proportional to </a:t>
              </a: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x</a:t>
              </a:r>
              <a:r>
                <a:rPr kumimoji="0" lang="en-GB" sz="2800" b="0" i="0" u="none" strike="noStrike" kern="0" cap="none" spc="0" normalizeH="0" baseline="30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1019175" y="5913833"/>
              <a:ext cx="4767263" cy="557250"/>
            </a:xfrm>
            <a:prstGeom prst="roundRect">
              <a:avLst/>
            </a:prstGeom>
            <a:solidFill>
              <a:srgbClr val="CC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anchor="b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y</a:t>
              </a: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is proportional to </a:t>
              </a: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sym typeface="Symbol" pitchFamily="18" charset="2"/>
                </a:rPr>
                <a:t>√</a:t>
              </a: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x</a:t>
              </a:r>
              <a:endParaRPr kumimoji="0" lang="en-GB" sz="2800" b="0" i="0" u="none" strike="noStrike" kern="0" cap="none" spc="0" normalizeH="0" baseline="30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6" name="TextBox 49"/>
            <p:cNvSpPr txBox="1">
              <a:spLocks noChangeArrowheads="1"/>
            </p:cNvSpPr>
            <p:nvPr/>
          </p:nvSpPr>
          <p:spPr bwMode="auto">
            <a:xfrm>
              <a:off x="5791200" y="538162"/>
              <a:ext cx="533400" cy="49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1009650" y="1298694"/>
              <a:ext cx="5314950" cy="627072"/>
              <a:chOff x="1009650" y="1298694"/>
              <a:chExt cx="5314950" cy="627072"/>
            </a:xfrm>
          </p:grpSpPr>
          <p:sp>
            <p:nvSpPr>
              <p:cNvPr id="28" name="Rounded Rectangle 27"/>
              <p:cNvSpPr/>
              <p:nvPr/>
            </p:nvSpPr>
            <p:spPr bwMode="auto">
              <a:xfrm>
                <a:off x="1009650" y="1344702"/>
                <a:ext cx="4757738" cy="581064"/>
              </a:xfrm>
              <a:prstGeom prst="roundRect">
                <a:avLst/>
              </a:prstGeom>
              <a:solidFill>
                <a:srgbClr val="CCFFC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b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y</a:t>
                </a:r>
                <a:r>
                  <a:rPr kumimoji="0" lang="en-GB" sz="2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</a:rPr>
                  <a:t> is proportional to </a:t>
                </a:r>
                <a:r>
                  <a:rPr kumimoji="0" lang="en-GB" sz="2800" b="0" i="1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x</a:t>
                </a:r>
                <a:r>
                  <a:rPr kumimoji="0" lang="en-GB" sz="2800" b="0" i="0" u="none" strike="noStrike" kern="0" cap="none" spc="0" normalizeH="0" baseline="30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29" name="TextBox 53"/>
              <p:cNvSpPr txBox="1">
                <a:spLocks noChangeArrowheads="1"/>
              </p:cNvSpPr>
              <p:nvPr/>
            </p:nvSpPr>
            <p:spPr bwMode="auto">
              <a:xfrm>
                <a:off x="5791200" y="1298694"/>
                <a:ext cx="533400" cy="492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</a:t>
                </a:r>
              </a:p>
            </p:txBody>
          </p:sp>
        </p:grpSp>
        <p:sp>
          <p:nvSpPr>
            <p:cNvPr id="18" name="TextBox 65"/>
            <p:cNvSpPr txBox="1">
              <a:spLocks noChangeArrowheads="1"/>
            </p:cNvSpPr>
            <p:nvPr/>
          </p:nvSpPr>
          <p:spPr bwMode="auto">
            <a:xfrm>
              <a:off x="5791200" y="2098893"/>
              <a:ext cx="533400" cy="49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19" name="TextBox 68"/>
            <p:cNvSpPr txBox="1">
              <a:spLocks noChangeArrowheads="1"/>
            </p:cNvSpPr>
            <p:nvPr/>
          </p:nvSpPr>
          <p:spPr bwMode="auto">
            <a:xfrm>
              <a:off x="5768010" y="3913188"/>
              <a:ext cx="533400" cy="49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20" name="TextBox 71"/>
            <p:cNvSpPr txBox="1">
              <a:spLocks noChangeArrowheads="1"/>
            </p:cNvSpPr>
            <p:nvPr/>
          </p:nvSpPr>
          <p:spPr bwMode="auto">
            <a:xfrm>
              <a:off x="5791200" y="2983815"/>
              <a:ext cx="533400" cy="49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21" name="Rounded Rectangle 20"/>
            <p:cNvSpPr/>
            <p:nvPr/>
          </p:nvSpPr>
          <p:spPr bwMode="auto">
            <a:xfrm>
              <a:off x="1009650" y="581064"/>
              <a:ext cx="4767263" cy="527085"/>
            </a:xfrm>
            <a:prstGeom prst="roundRect">
              <a:avLst/>
            </a:prstGeom>
            <a:solidFill>
              <a:srgbClr val="CCFFCC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anchor="b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y</a:t>
              </a:r>
              <a:r>
                <a:rPr kumimoji="0" lang="en-GB" sz="2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is directly proportional to </a:t>
              </a:r>
              <a:r>
                <a:rPr kumimoji="0" lang="en-GB" sz="28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x</a:t>
              </a:r>
            </a:p>
          </p:txBody>
        </p:sp>
        <p:grpSp>
          <p:nvGrpSpPr>
            <p:cNvPr id="22" name="Group 21"/>
            <p:cNvGrpSpPr>
              <a:grpSpLocks/>
            </p:cNvGrpSpPr>
            <p:nvPr/>
          </p:nvGrpSpPr>
          <p:grpSpPr bwMode="auto">
            <a:xfrm>
              <a:off x="6400800" y="2098816"/>
              <a:ext cx="1357312" cy="592177"/>
              <a:chOff x="6400800" y="2098816"/>
              <a:chExt cx="1357312" cy="594813"/>
            </a:xfrm>
          </p:grpSpPr>
          <p:sp>
            <p:nvSpPr>
              <p:cNvPr id="26" name="Text Box 5"/>
              <p:cNvSpPr txBox="1">
                <a:spLocks noChangeArrowheads="1"/>
              </p:cNvSpPr>
              <p:nvPr/>
            </p:nvSpPr>
            <p:spPr bwMode="auto">
              <a:xfrm>
                <a:off x="6400800" y="2134223"/>
                <a:ext cx="1357312" cy="4949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y</a:t>
                </a:r>
                <a:r>
                  <a:rPr kumimoji="0" 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= </a:t>
                </a:r>
                <a:r>
                  <a:rPr kumimoji="0" 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+mn-cs"/>
                  </a:rPr>
                  <a:t>kx</a:t>
                </a:r>
                <a:r>
                  <a:rPr kumimoji="0" lang="en-US" sz="2800" b="0" i="0" u="none" strike="noStrike" kern="0" cap="none" spc="0" normalizeH="0" baseline="3000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  <a:sym typeface="Symbol" pitchFamily="18" charset="2"/>
                  </a:rPr>
                  <a:t>3</a:t>
                </a:r>
                <a:endPara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7" name="Rounded Rectangle 26"/>
              <p:cNvSpPr/>
              <p:nvPr/>
            </p:nvSpPr>
            <p:spPr bwMode="auto">
              <a:xfrm>
                <a:off x="6400800" y="2098816"/>
                <a:ext cx="1285875" cy="594813"/>
              </a:xfrm>
              <a:prstGeom prst="roundRect">
                <a:avLst/>
              </a:prstGeom>
              <a:noFill/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wrap="square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TextBox 68"/>
            <p:cNvSpPr txBox="1">
              <a:spLocks noChangeArrowheads="1"/>
            </p:cNvSpPr>
            <p:nvPr/>
          </p:nvSpPr>
          <p:spPr bwMode="auto">
            <a:xfrm>
              <a:off x="5786437" y="5877143"/>
              <a:ext cx="533400" cy="49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24" name="TextBox 68"/>
            <p:cNvSpPr txBox="1">
              <a:spLocks noChangeArrowheads="1"/>
            </p:cNvSpPr>
            <p:nvPr/>
          </p:nvSpPr>
          <p:spPr bwMode="auto">
            <a:xfrm>
              <a:off x="5791200" y="4962743"/>
              <a:ext cx="533400" cy="492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=</a:t>
              </a:r>
            </a:p>
          </p:txBody>
        </p:sp>
        <p:sp>
          <p:nvSpPr>
            <p:cNvPr id="25" name="Rounded Rectangle 24"/>
            <p:cNvSpPr/>
            <p:nvPr/>
          </p:nvSpPr>
          <p:spPr bwMode="auto">
            <a:xfrm>
              <a:off x="1023938" y="4962857"/>
              <a:ext cx="4767262" cy="606466"/>
            </a:xfrm>
            <a:prstGeom prst="roundRect">
              <a:avLst/>
            </a:prstGeom>
            <a:solidFill>
              <a:srgbClr val="FFCC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anchor="b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y</a:t>
              </a: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is inversely proportional to </a:t>
              </a:r>
              <a:r>
                <a:rPr kumimoji="0" lang="en-GB" sz="2800" b="0" i="1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x</a:t>
              </a:r>
              <a:r>
                <a:rPr kumimoji="0" lang="en-GB" sz="2800" b="0" i="0" u="none" strike="noStrike" kern="0" cap="none" spc="0" normalizeH="0" baseline="30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2699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291</Words>
  <Application>Microsoft Office PowerPoint</Application>
  <PresentationFormat>Widescreen</PresentationFormat>
  <Paragraphs>87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Comic Sans MS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30</cp:revision>
  <dcterms:created xsi:type="dcterms:W3CDTF">2015-11-10T08:41:30Z</dcterms:created>
  <dcterms:modified xsi:type="dcterms:W3CDTF">2022-11-11T05:59:10Z</dcterms:modified>
</cp:coreProperties>
</file>