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540" r:id="rId2"/>
    <p:sldId id="541" r:id="rId3"/>
    <p:sldId id="544" r:id="rId4"/>
    <p:sldId id="543" r:id="rId5"/>
    <p:sldId id="545" r:id="rId6"/>
    <p:sldId id="546" r:id="rId7"/>
    <p:sldId id="547" r:id="rId8"/>
    <p:sldId id="542" r:id="rId9"/>
    <p:sldId id="548" r:id="rId10"/>
    <p:sldId id="52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56CE9B-D4DD-4EC2-BF5A-2427617865B5}" v="8" dt="2025-09-26T06:49:21.7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06" autoAdjust="0"/>
    <p:restoredTop sz="93696" autoAdjust="0"/>
  </p:normalViewPr>
  <p:slideViewPr>
    <p:cSldViewPr>
      <p:cViewPr>
        <p:scale>
          <a:sx n="90" d="100"/>
          <a:sy n="90" d="100"/>
        </p:scale>
        <p:origin x="33" y="24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modSld">
      <pc:chgData name="Stewart Gale" userId="3647ddd2-6040-41ae-a96d-232c23482af8" providerId="ADAL" clId="{ADDBF2C4-AD8D-4E1D-8386-BD3D3561C83C}" dt="2025-09-26T06:49:21.703" v="49" actId="478"/>
      <pc:docMkLst>
        <pc:docMk/>
      </pc:docMkLst>
      <pc:sldChg chg="addSp delSp modSp mod">
        <pc:chgData name="Stewart Gale" userId="3647ddd2-6040-41ae-a96d-232c23482af8" providerId="ADAL" clId="{ADDBF2C4-AD8D-4E1D-8386-BD3D3561C83C}" dt="2025-09-26T06:49:21.703" v="49" actId="478"/>
        <pc:sldMkLst>
          <pc:docMk/>
          <pc:sldMk cId="827661763" sldId="540"/>
        </pc:sldMkLst>
        <pc:spChg chg="add mod">
          <ac:chgData name="Stewart Gale" userId="3647ddd2-6040-41ae-a96d-232c23482af8" providerId="ADAL" clId="{ADDBF2C4-AD8D-4E1D-8386-BD3D3561C83C}" dt="2025-09-26T06:47:53.313" v="10" actId="14100"/>
          <ac:spMkLst>
            <pc:docMk/>
            <pc:sldMk cId="827661763" sldId="540"/>
            <ac:spMk id="2" creationId="{749F756D-7EEB-5E30-2742-869F31864247}"/>
          </ac:spMkLst>
        </pc:spChg>
        <pc:spChg chg="add del mod">
          <ac:chgData name="Stewart Gale" userId="3647ddd2-6040-41ae-a96d-232c23482af8" providerId="ADAL" clId="{ADDBF2C4-AD8D-4E1D-8386-BD3D3561C83C}" dt="2025-09-26T06:49:21.703" v="49" actId="478"/>
          <ac:spMkLst>
            <pc:docMk/>
            <pc:sldMk cId="827661763" sldId="540"/>
            <ac:spMk id="3" creationId="{43B3A7AE-036B-5897-D232-33CB1C0EC1F9}"/>
          </ac:spMkLst>
        </pc:spChg>
        <pc:spChg chg="add del mod">
          <ac:chgData name="Stewart Gale" userId="3647ddd2-6040-41ae-a96d-232c23482af8" providerId="ADAL" clId="{ADDBF2C4-AD8D-4E1D-8386-BD3D3561C83C}" dt="2025-09-26T06:49:21.703" v="49" actId="478"/>
          <ac:spMkLst>
            <pc:docMk/>
            <pc:sldMk cId="827661763" sldId="540"/>
            <ac:spMk id="4" creationId="{8F096256-0721-B575-A6F1-EF92B35E7479}"/>
          </ac:spMkLst>
        </pc:spChg>
        <pc:picChg chg="add del mod">
          <ac:chgData name="Stewart Gale" userId="3647ddd2-6040-41ae-a96d-232c23482af8" providerId="ADAL" clId="{ADDBF2C4-AD8D-4E1D-8386-BD3D3561C83C}" dt="2025-09-26T06:49:21.703" v="49" actId="478"/>
          <ac:picMkLst>
            <pc:docMk/>
            <pc:sldMk cId="827661763" sldId="540"/>
            <ac:picMk id="1026" creationId="{42D6612D-3FA2-2832-36F6-7C9946870DD9}"/>
          </ac:picMkLst>
        </pc:picChg>
      </pc:sldChg>
    </pc:docChg>
  </pc:docChgLst>
  <pc:docChgLst>
    <pc:chgData name="Stewart Gale" userId="3647ddd2-6040-41ae-a96d-232c23482af8" providerId="ADAL" clId="{576283DE-9C6C-4E92-BD0C-DE9B1F56B29C}"/>
    <pc:docChg chg="undo custSel addSld modSld">
      <pc:chgData name="Stewart Gale" userId="3647ddd2-6040-41ae-a96d-232c23482af8" providerId="ADAL" clId="{576283DE-9C6C-4E92-BD0C-DE9B1F56B29C}" dt="2025-04-23T14:00:01.437" v="271" actId="113"/>
      <pc:docMkLst>
        <pc:docMk/>
      </pc:docMkLst>
      <pc:sldChg chg="delSp modSp mod delAnim">
        <pc:chgData name="Stewart Gale" userId="3647ddd2-6040-41ae-a96d-232c23482af8" providerId="ADAL" clId="{576283DE-9C6C-4E92-BD0C-DE9B1F56B29C}" dt="2025-04-23T14:00:01.437" v="271" actId="113"/>
        <pc:sldMkLst>
          <pc:docMk/>
          <pc:sldMk cId="3703643784" sldId="529"/>
        </pc:sldMkLst>
      </pc:sldChg>
      <pc:sldChg chg="modSp mod">
        <pc:chgData name="Stewart Gale" userId="3647ddd2-6040-41ae-a96d-232c23482af8" providerId="ADAL" clId="{576283DE-9C6C-4E92-BD0C-DE9B1F56B29C}" dt="2025-04-14T16:22:42.633" v="1" actId="20577"/>
        <pc:sldMkLst>
          <pc:docMk/>
          <pc:sldMk cId="827661763" sldId="540"/>
        </pc:sldMkLst>
      </pc:sldChg>
      <pc:sldChg chg="modAnim">
        <pc:chgData name="Stewart Gale" userId="3647ddd2-6040-41ae-a96d-232c23482af8" providerId="ADAL" clId="{576283DE-9C6C-4E92-BD0C-DE9B1F56B29C}" dt="2025-04-23T13:44:00.882" v="2"/>
        <pc:sldMkLst>
          <pc:docMk/>
          <pc:sldMk cId="3818290629" sldId="541"/>
        </pc:sldMkLst>
      </pc:sldChg>
      <pc:sldChg chg="addSp delSp modSp mod delAnim modAnim">
        <pc:chgData name="Stewart Gale" userId="3647ddd2-6040-41ae-a96d-232c23482af8" providerId="ADAL" clId="{576283DE-9C6C-4E92-BD0C-DE9B1F56B29C}" dt="2025-04-23T13:57:59.432" v="234" actId="1076"/>
        <pc:sldMkLst>
          <pc:docMk/>
          <pc:sldMk cId="3323204949" sldId="542"/>
        </pc:sldMkLst>
      </pc:sldChg>
      <pc:sldChg chg="addSp delSp modSp mod delAnim modAnim">
        <pc:chgData name="Stewart Gale" userId="3647ddd2-6040-41ae-a96d-232c23482af8" providerId="ADAL" clId="{576283DE-9C6C-4E92-BD0C-DE9B1F56B29C}" dt="2025-04-23T13:51:36.066" v="129"/>
        <pc:sldMkLst>
          <pc:docMk/>
          <pc:sldMk cId="2557126843" sldId="544"/>
        </pc:sldMkLst>
      </pc:sldChg>
      <pc:sldChg chg="addSp delSp modSp mod delAnim modAnim">
        <pc:chgData name="Stewart Gale" userId="3647ddd2-6040-41ae-a96d-232c23482af8" providerId="ADAL" clId="{576283DE-9C6C-4E92-BD0C-DE9B1F56B29C}" dt="2025-04-23T13:50:47.390" v="119" actId="1076"/>
        <pc:sldMkLst>
          <pc:docMk/>
          <pc:sldMk cId="4235744228" sldId="545"/>
        </pc:sldMkLst>
      </pc:sldChg>
      <pc:sldChg chg="addSp delSp modSp add mod delAnim">
        <pc:chgData name="Stewart Gale" userId="3647ddd2-6040-41ae-a96d-232c23482af8" providerId="ADAL" clId="{576283DE-9C6C-4E92-BD0C-DE9B1F56B29C}" dt="2025-04-23T13:53:22.877" v="173" actId="1076"/>
        <pc:sldMkLst>
          <pc:docMk/>
          <pc:sldMk cId="1202357493" sldId="547"/>
        </pc:sldMkLst>
      </pc:sldChg>
      <pc:sldChg chg="addSp delSp modSp add mod delAnim">
        <pc:chgData name="Stewart Gale" userId="3647ddd2-6040-41ae-a96d-232c23482af8" providerId="ADAL" clId="{576283DE-9C6C-4E92-BD0C-DE9B1F56B29C}" dt="2025-04-23T13:59:10.260" v="256" actId="1076"/>
        <pc:sldMkLst>
          <pc:docMk/>
          <pc:sldMk cId="3385882799" sldId="548"/>
        </pc:sldMkLst>
      </pc:sldChg>
    </pc:docChg>
  </pc:docChgLst>
  <pc:docChgLst>
    <pc:chgData name="Stewart Gale" userId="3647ddd2-6040-41ae-a96d-232c23482af8" providerId="ADAL" clId="{A5321AC1-DEED-44A0-BBF5-ED84A362B4DA}"/>
    <pc:docChg chg="undo custSel addSld delSld modSld">
      <pc:chgData name="Stewart Gale" userId="3647ddd2-6040-41ae-a96d-232c23482af8" providerId="ADAL" clId="{A5321AC1-DEED-44A0-BBF5-ED84A362B4DA}" dt="2021-01-26T03:39:50.340" v="664" actId="20577"/>
      <pc:docMkLst>
        <pc:docMk/>
      </pc:docMkLst>
      <pc:sldChg chg="addSp delSp modSp mod delAnim modAnim">
        <pc:chgData name="Stewart Gale" userId="3647ddd2-6040-41ae-a96d-232c23482af8" providerId="ADAL" clId="{A5321AC1-DEED-44A0-BBF5-ED84A362B4DA}" dt="2021-01-26T03:39:50.340" v="664" actId="20577"/>
        <pc:sldMkLst>
          <pc:docMk/>
          <pc:sldMk cId="3703643784" sldId="529"/>
        </pc:sldMkLst>
      </pc:sldChg>
      <pc:sldChg chg="del">
        <pc:chgData name="Stewart Gale" userId="3647ddd2-6040-41ae-a96d-232c23482af8" providerId="ADAL" clId="{A5321AC1-DEED-44A0-BBF5-ED84A362B4DA}" dt="2021-01-26T03:11:05.427" v="48" actId="47"/>
        <pc:sldMkLst>
          <pc:docMk/>
          <pc:sldMk cId="739390581" sldId="531"/>
        </pc:sldMkLst>
      </pc:sldChg>
      <pc:sldChg chg="del">
        <pc:chgData name="Stewart Gale" userId="3647ddd2-6040-41ae-a96d-232c23482af8" providerId="ADAL" clId="{A5321AC1-DEED-44A0-BBF5-ED84A362B4DA}" dt="2021-01-26T03:10:38.197" v="45" actId="47"/>
        <pc:sldMkLst>
          <pc:docMk/>
          <pc:sldMk cId="879989042" sldId="538"/>
        </pc:sldMkLst>
      </pc:sldChg>
      <pc:sldChg chg="del">
        <pc:chgData name="Stewart Gale" userId="3647ddd2-6040-41ae-a96d-232c23482af8" providerId="ADAL" clId="{A5321AC1-DEED-44A0-BBF5-ED84A362B4DA}" dt="2021-01-26T03:10:53.306" v="46" actId="47"/>
        <pc:sldMkLst>
          <pc:docMk/>
          <pc:sldMk cId="33649838" sldId="539"/>
        </pc:sldMkLst>
      </pc:sldChg>
      <pc:sldChg chg="modSp mod">
        <pc:chgData name="Stewart Gale" userId="3647ddd2-6040-41ae-a96d-232c23482af8" providerId="ADAL" clId="{A5321AC1-DEED-44A0-BBF5-ED84A362B4DA}" dt="2021-01-26T03:10:33.287" v="44" actId="20577"/>
        <pc:sldMkLst>
          <pc:docMk/>
          <pc:sldMk cId="827661763" sldId="540"/>
        </pc:sldMkLst>
      </pc:sldChg>
      <pc:sldChg chg="addSp delSp modSp mod modAnim">
        <pc:chgData name="Stewart Gale" userId="3647ddd2-6040-41ae-a96d-232c23482af8" providerId="ADAL" clId="{A5321AC1-DEED-44A0-BBF5-ED84A362B4DA}" dt="2021-01-26T03:18:48.180" v="299" actId="1076"/>
        <pc:sldMkLst>
          <pc:docMk/>
          <pc:sldMk cId="3818290629" sldId="541"/>
        </pc:sldMkLst>
      </pc:sldChg>
      <pc:sldChg chg="addSp delSp modSp add mod modAnim">
        <pc:chgData name="Stewart Gale" userId="3647ddd2-6040-41ae-a96d-232c23482af8" providerId="ADAL" clId="{A5321AC1-DEED-44A0-BBF5-ED84A362B4DA}" dt="2021-01-26T03:33:11.157" v="601"/>
        <pc:sldMkLst>
          <pc:docMk/>
          <pc:sldMk cId="3323204949" sldId="542"/>
        </pc:sldMkLst>
      </pc:sldChg>
      <pc:sldChg chg="addSp delSp modSp add mod delAnim modAnim">
        <pc:chgData name="Stewart Gale" userId="3647ddd2-6040-41ae-a96d-232c23482af8" providerId="ADAL" clId="{A5321AC1-DEED-44A0-BBF5-ED84A362B4DA}" dt="2021-01-26T03:21:41.392" v="332"/>
        <pc:sldMkLst>
          <pc:docMk/>
          <pc:sldMk cId="145460420" sldId="543"/>
        </pc:sldMkLst>
      </pc:sldChg>
      <pc:sldChg chg="addSp delSp modSp add mod modAnim">
        <pc:chgData name="Stewart Gale" userId="3647ddd2-6040-41ae-a96d-232c23482af8" providerId="ADAL" clId="{A5321AC1-DEED-44A0-BBF5-ED84A362B4DA}" dt="2021-01-26T03:24:42.078" v="415"/>
        <pc:sldMkLst>
          <pc:docMk/>
          <pc:sldMk cId="2557126843" sldId="544"/>
        </pc:sldMkLst>
      </pc:sldChg>
      <pc:sldChg chg="addSp delSp modSp add mod modAnim">
        <pc:chgData name="Stewart Gale" userId="3647ddd2-6040-41ae-a96d-232c23482af8" providerId="ADAL" clId="{A5321AC1-DEED-44A0-BBF5-ED84A362B4DA}" dt="2021-01-26T03:26:19.844" v="442"/>
        <pc:sldMkLst>
          <pc:docMk/>
          <pc:sldMk cId="4235744228" sldId="545"/>
        </pc:sldMkLst>
      </pc:sldChg>
    </pc:docChg>
  </pc:docChgLst>
  <pc:docChgLst>
    <pc:chgData name="Stewart Gale" userId="3647ddd2-6040-41ae-a96d-232c23482af8" providerId="ADAL" clId="{01D3243E-0447-40E1-A4C6-CEB3A32F81C5}"/>
    <pc:docChg chg="undo custSel addSld modSld modMainMaster modNotesMaster">
      <pc:chgData name="Stewart Gale" userId="3647ddd2-6040-41ae-a96d-232c23482af8" providerId="ADAL" clId="{01D3243E-0447-40E1-A4C6-CEB3A32F81C5}" dt="2024-04-17T20:35:35.712" v="764" actId="20577"/>
      <pc:docMkLst>
        <pc:docMk/>
      </pc:docMkLst>
      <pc:sldChg chg="addSp delSp modSp mod modAnim">
        <pc:chgData name="Stewart Gale" userId="3647ddd2-6040-41ae-a96d-232c23482af8" providerId="ADAL" clId="{01D3243E-0447-40E1-A4C6-CEB3A32F81C5}" dt="2024-04-17T10:11:14.412" v="752"/>
        <pc:sldMkLst>
          <pc:docMk/>
          <pc:sldMk cId="3703643784" sldId="529"/>
        </pc:sldMkLst>
      </pc:sldChg>
      <pc:sldChg chg="delSp modSp mod">
        <pc:chgData name="Stewart Gale" userId="3647ddd2-6040-41ae-a96d-232c23482af8" providerId="ADAL" clId="{01D3243E-0447-40E1-A4C6-CEB3A32F81C5}" dt="2024-04-17T20:35:35.712" v="764" actId="20577"/>
        <pc:sldMkLst>
          <pc:docMk/>
          <pc:sldMk cId="827661763" sldId="540"/>
        </pc:sldMkLst>
      </pc:sldChg>
      <pc:sldChg chg="addSp delSp modSp mod">
        <pc:chgData name="Stewart Gale" userId="3647ddd2-6040-41ae-a96d-232c23482af8" providerId="ADAL" clId="{01D3243E-0447-40E1-A4C6-CEB3A32F81C5}" dt="2024-03-10T08:55:12.783" v="37" actId="1076"/>
        <pc:sldMkLst>
          <pc:docMk/>
          <pc:sldMk cId="3818290629" sldId="541"/>
        </pc:sldMkLst>
      </pc:sldChg>
      <pc:sldChg chg="addSp delSp modSp mod modAnim">
        <pc:chgData name="Stewart Gale" userId="3647ddd2-6040-41ae-a96d-232c23482af8" providerId="ADAL" clId="{01D3243E-0447-40E1-A4C6-CEB3A32F81C5}" dt="2024-04-17T10:11:31.004" v="754" actId="20577"/>
        <pc:sldMkLst>
          <pc:docMk/>
          <pc:sldMk cId="3323204949" sldId="542"/>
        </pc:sldMkLst>
      </pc:sldChg>
      <pc:sldChg chg="addSp delSp modSp mod">
        <pc:chgData name="Stewart Gale" userId="3647ddd2-6040-41ae-a96d-232c23482af8" providerId="ADAL" clId="{01D3243E-0447-40E1-A4C6-CEB3A32F81C5}" dt="2024-03-10T08:55:33.610" v="49" actId="1076"/>
        <pc:sldMkLst>
          <pc:docMk/>
          <pc:sldMk cId="145460420" sldId="543"/>
        </pc:sldMkLst>
      </pc:sldChg>
      <pc:sldChg chg="addSp delSp modSp mod modAnim">
        <pc:chgData name="Stewart Gale" userId="3647ddd2-6040-41ae-a96d-232c23482af8" providerId="ADAL" clId="{01D3243E-0447-40E1-A4C6-CEB3A32F81C5}" dt="2024-04-17T10:12:18.149" v="759"/>
        <pc:sldMkLst>
          <pc:docMk/>
          <pc:sldMk cId="2557126843" sldId="544"/>
        </pc:sldMkLst>
      </pc:sldChg>
      <pc:sldChg chg="addSp delSp modSp mod modAnim">
        <pc:chgData name="Stewart Gale" userId="3647ddd2-6040-41ae-a96d-232c23482af8" providerId="ADAL" clId="{01D3243E-0447-40E1-A4C6-CEB3A32F81C5}" dt="2024-04-17T10:12:32.833" v="763"/>
        <pc:sldMkLst>
          <pc:docMk/>
          <pc:sldMk cId="4235744228" sldId="545"/>
        </pc:sldMkLst>
      </pc:sldChg>
      <pc:sldChg chg="modSp add mod">
        <pc:chgData name="Stewart Gale" userId="3647ddd2-6040-41ae-a96d-232c23482af8" providerId="ADAL" clId="{01D3243E-0447-40E1-A4C6-CEB3A32F81C5}" dt="2024-04-17T09:44:46.419" v="135" actId="113"/>
        <pc:sldMkLst>
          <pc:docMk/>
          <pc:sldMk cId="377748461" sldId="546"/>
        </pc:sldMkLst>
      </pc:sldChg>
      <pc:sldMasterChg chg="modSp modSldLayout">
        <pc:chgData name="Stewart Gale" userId="3647ddd2-6040-41ae-a96d-232c23482af8" providerId="ADAL" clId="{01D3243E-0447-40E1-A4C6-CEB3A32F81C5}" dt="2024-03-10T08:53:46.121" v="3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01D3243E-0447-40E1-A4C6-CEB3A32F81C5}" dt="2024-03-10T08:53:46.121" v="3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01D3243E-0447-40E1-A4C6-CEB3A32F81C5}" dt="2024-03-10T08:53:46.121" v="3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01D3243E-0447-40E1-A4C6-CEB3A32F81C5}" dt="2024-03-10T08:53:46.121" v="3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01D3243E-0447-40E1-A4C6-CEB3A32F81C5}" dt="2024-03-10T08:53:46.121" v="3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01D3243E-0447-40E1-A4C6-CEB3A32F81C5}" dt="2024-03-10T08:53:46.121" v="3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01D3243E-0447-40E1-A4C6-CEB3A32F81C5}" dt="2024-03-10T08:53:46.121" v="3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01D3243E-0447-40E1-A4C6-CEB3A32F81C5}" dt="2024-03-10T08:53:46.121" v="3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26/09/2025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03512" y="58846"/>
            <a:ext cx="914285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Forces and Motions</a:t>
            </a:r>
          </a:p>
          <a:p>
            <a:pPr algn="ctr"/>
            <a:r>
              <a:rPr lang="en-GB" sz="8000" dirty="0"/>
              <a:t>Connected Particles</a:t>
            </a:r>
          </a:p>
          <a:p>
            <a:pPr algn="ctr"/>
            <a:r>
              <a:rPr lang="en-GB" sz="8000" dirty="0"/>
              <a:t>(Vertically)</a:t>
            </a:r>
          </a:p>
          <a:p>
            <a:pPr marL="342900" indent="-342900" algn="ctr">
              <a:buFontTx/>
              <a:buChar char="-"/>
            </a:pPr>
            <a:endParaRPr lang="en-GB" sz="3200" dirty="0"/>
          </a:p>
          <a:p>
            <a:pPr algn="ctr"/>
            <a:r>
              <a:rPr lang="en-GB" sz="8000" dirty="0"/>
              <a:t>Chapter 10</a:t>
            </a:r>
          </a:p>
          <a:p>
            <a:pPr algn="ctr"/>
            <a:r>
              <a:rPr lang="en-GB" sz="8000" dirty="0"/>
              <a:t>(Part 4 of 9)</a:t>
            </a:r>
            <a:endParaRPr lang="en-GB" sz="8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9F756D-7EEB-5E30-2742-869F31864247}"/>
              </a:ext>
            </a:extLst>
          </p:cNvPr>
          <p:cNvSpPr/>
          <p:nvPr/>
        </p:nvSpPr>
        <p:spPr>
          <a:xfrm>
            <a:off x="1703512" y="4293096"/>
            <a:ext cx="496855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661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95400" y="256576"/>
                <a:ext cx="10873208" cy="147732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GB" dirty="0"/>
                  <a:t>A light scale-pan is attached to a vertical light inextensible string. </a:t>
                </a:r>
              </a:p>
              <a:p>
                <a:r>
                  <a:rPr lang="en-GB" dirty="0"/>
                  <a:t>The scale-pan carries two masses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dirty="0"/>
                  <a:t>. </a:t>
                </a:r>
              </a:p>
              <a:p>
                <a:r>
                  <a:rPr lang="en-GB" dirty="0"/>
                  <a:t>The mass of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dirty="0"/>
                  <a:t> is 400g and the mass of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dirty="0"/>
                  <a:t> is 600g. </a:t>
                </a:r>
                <a:endParaRPr lang="en-GB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dirty="0"/>
                  <a:t> rests on top of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dirty="0"/>
                  <a:t>, as shown in the diagram.</a:t>
                </a:r>
              </a:p>
              <a:p>
                <a:r>
                  <a:rPr lang="en-GB" dirty="0"/>
                  <a:t>The scale-pan is raised vertically, using the string, with acceleration </a:t>
                </a:r>
                <a:r>
                  <a:rPr lang="en-GB"/>
                  <a:t>0.5 ms</a:t>
                </a:r>
                <a:r>
                  <a:rPr lang="en-GB" baseline="30000"/>
                  <a:t>-2</a:t>
                </a:r>
                <a:r>
                  <a:rPr lang="en-GB"/>
                  <a:t>. Find </a:t>
                </a:r>
                <a:r>
                  <a:rPr lang="en-GB" dirty="0"/>
                  <a:t>the tension in the string.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56576"/>
                <a:ext cx="10873208" cy="1477328"/>
              </a:xfrm>
              <a:prstGeom prst="rect">
                <a:avLst/>
              </a:prstGeom>
              <a:blipFill>
                <a:blip r:embed="rId2"/>
                <a:stretch>
                  <a:fillRect b="-37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E981C71C-DF5C-4CE2-A58A-C34E543DF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6321" y="1988840"/>
            <a:ext cx="2448272" cy="48353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4698170-ED53-4016-F6A1-E0C94C11B8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92" y="2204864"/>
            <a:ext cx="2592288" cy="35127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86E409C-6397-9EE6-E904-5AD73FB98562}"/>
                  </a:ext>
                </a:extLst>
              </p:cNvPr>
              <p:cNvSpPr txBox="1"/>
              <p:nvPr/>
            </p:nvSpPr>
            <p:spPr>
              <a:xfrm>
                <a:off x="7265486" y="3656314"/>
                <a:ext cx="4104456" cy="7079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=1×0.5</m:t>
                      </m:r>
                    </m:oMath>
                  </m:oMathPara>
                </a14:m>
                <a:b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</a:br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86E409C-6397-9EE6-E904-5AD73FB985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5486" y="3656314"/>
                <a:ext cx="4104456" cy="7079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B27C9FD-DC19-F4E9-02BD-61A530AE5B19}"/>
                  </a:ext>
                </a:extLst>
              </p:cNvPr>
              <p:cNvSpPr txBox="1"/>
              <p:nvPr/>
            </p:nvSpPr>
            <p:spPr>
              <a:xfrm>
                <a:off x="7265486" y="2731565"/>
                <a:ext cx="214080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𝑚𝑎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B27C9FD-DC19-F4E9-02BD-61A530AE5B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5486" y="2731565"/>
                <a:ext cx="2140801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402DD70-8547-390C-72B4-72845747D4A8}"/>
                  </a:ext>
                </a:extLst>
              </p:cNvPr>
              <p:cNvSpPr txBox="1"/>
              <p:nvPr/>
            </p:nvSpPr>
            <p:spPr>
              <a:xfrm>
                <a:off x="7248128" y="4581128"/>
                <a:ext cx="264485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𝑇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𝟏𝟎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.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402DD70-8547-390C-72B4-72845747D4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4581128"/>
                <a:ext cx="2644857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3643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839416" y="317146"/>
            <a:ext cx="10513168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/>
              <a:t>Connected Particles – Vertically Up 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303912" y="2198978"/>
            <a:ext cx="1717990" cy="1006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3kg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D154DA5A-F01A-44B9-B974-2011BCA604BA}"/>
              </a:ext>
            </a:extLst>
          </p:cNvPr>
          <p:cNvCxnSpPr>
            <a:cxnSpLocks/>
            <a:stCxn id="24" idx="0"/>
            <a:endCxn id="56" idx="2"/>
          </p:cNvCxnSpPr>
          <p:nvPr/>
        </p:nvCxnSpPr>
        <p:spPr>
          <a:xfrm flipV="1">
            <a:off x="6161125" y="3205201"/>
            <a:ext cx="1783" cy="1375927"/>
          </a:xfrm>
          <a:prstGeom prst="straightConnector1">
            <a:avLst/>
          </a:prstGeom>
          <a:ln w="381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303912" y="4581128"/>
            <a:ext cx="1714424" cy="1006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5kg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154DA5A-F01A-44B9-B974-2011BCA604BA}"/>
              </a:ext>
            </a:extLst>
          </p:cNvPr>
          <p:cNvCxnSpPr>
            <a:cxnSpLocks/>
          </p:cNvCxnSpPr>
          <p:nvPr/>
        </p:nvCxnSpPr>
        <p:spPr>
          <a:xfrm>
            <a:off x="6161124" y="5587350"/>
            <a:ext cx="0" cy="52137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3905F98-78A1-42B0-AFBA-E59F992BA2C2}"/>
              </a:ext>
            </a:extLst>
          </p:cNvPr>
          <p:cNvCxnSpPr>
            <a:cxnSpLocks/>
          </p:cNvCxnSpPr>
          <p:nvPr/>
        </p:nvCxnSpPr>
        <p:spPr>
          <a:xfrm flipV="1">
            <a:off x="6161124" y="1749323"/>
            <a:ext cx="0" cy="44965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0870707-FC2C-49F8-A048-1934719A0FAE}"/>
              </a:ext>
            </a:extLst>
          </p:cNvPr>
          <p:cNvCxnSpPr>
            <a:cxnSpLocks/>
          </p:cNvCxnSpPr>
          <p:nvPr/>
        </p:nvCxnSpPr>
        <p:spPr>
          <a:xfrm flipV="1">
            <a:off x="6161124" y="3991424"/>
            <a:ext cx="0" cy="449655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999E69E-32B6-4AA8-93E6-1308B0050A31}"/>
              </a:ext>
            </a:extLst>
          </p:cNvPr>
          <p:cNvCxnSpPr>
            <a:cxnSpLocks/>
          </p:cNvCxnSpPr>
          <p:nvPr/>
        </p:nvCxnSpPr>
        <p:spPr>
          <a:xfrm>
            <a:off x="6161124" y="3299565"/>
            <a:ext cx="0" cy="508735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E573B4A-DCC8-4E7E-9DF0-316BA25CB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3477" y="3262073"/>
            <a:ext cx="803231" cy="77488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295B4B1-15F9-4649-A749-E8D19491E2B3}"/>
              </a:ext>
            </a:extLst>
          </p:cNvPr>
          <p:cNvSpPr txBox="1"/>
          <p:nvPr/>
        </p:nvSpPr>
        <p:spPr>
          <a:xfrm>
            <a:off x="6312024" y="3299564"/>
            <a:ext cx="1497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Tension</a:t>
            </a:r>
            <a:endParaRPr lang="en-GB" sz="2800" dirty="0">
              <a:solidFill>
                <a:srgbClr val="0000FF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97E70DB-9EA3-4DFF-9B7F-42BD1DF6C190}"/>
              </a:ext>
            </a:extLst>
          </p:cNvPr>
          <p:cNvSpPr txBox="1"/>
          <p:nvPr/>
        </p:nvSpPr>
        <p:spPr>
          <a:xfrm>
            <a:off x="6240015" y="1446934"/>
            <a:ext cx="2095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Driving Force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D15F2B0-D6F2-419B-B163-74784EA9DAF2}"/>
              </a:ext>
            </a:extLst>
          </p:cNvPr>
          <p:cNvSpPr txBox="1"/>
          <p:nvPr/>
        </p:nvSpPr>
        <p:spPr>
          <a:xfrm>
            <a:off x="5848212" y="6022528"/>
            <a:ext cx="686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</a:rPr>
              <a:t>5g</a:t>
            </a:r>
            <a:endParaRPr lang="en-GB" sz="3600" dirty="0">
              <a:solidFill>
                <a:srgbClr val="00B050"/>
              </a:solidFill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AD004BD-3D8D-4A0C-8B18-E1714C684442}"/>
              </a:ext>
            </a:extLst>
          </p:cNvPr>
          <p:cNvCxnSpPr>
            <a:cxnSpLocks/>
          </p:cNvCxnSpPr>
          <p:nvPr/>
        </p:nvCxnSpPr>
        <p:spPr>
          <a:xfrm>
            <a:off x="5507059" y="3213923"/>
            <a:ext cx="0" cy="52137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ED8B3744-CDE9-4FF6-97F7-DB7725331B34}"/>
              </a:ext>
            </a:extLst>
          </p:cNvPr>
          <p:cNvSpPr txBox="1"/>
          <p:nvPr/>
        </p:nvSpPr>
        <p:spPr>
          <a:xfrm>
            <a:off x="5167901" y="3621456"/>
            <a:ext cx="686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</a:rPr>
              <a:t>3g</a:t>
            </a:r>
            <a:endParaRPr lang="en-GB" sz="3600" dirty="0">
              <a:solidFill>
                <a:srgbClr val="00B05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8B6978F-8F78-45D5-B628-7726BD91A045}"/>
              </a:ext>
            </a:extLst>
          </p:cNvPr>
          <p:cNvSpPr txBox="1"/>
          <p:nvPr/>
        </p:nvSpPr>
        <p:spPr>
          <a:xfrm>
            <a:off x="6319935" y="4036953"/>
            <a:ext cx="1497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Tension</a:t>
            </a:r>
            <a:endParaRPr lang="en-GB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290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/>
          <p:cNvSpPr/>
          <p:nvPr/>
        </p:nvSpPr>
        <p:spPr>
          <a:xfrm>
            <a:off x="1487488" y="1596045"/>
            <a:ext cx="1717990" cy="1006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3kg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D154DA5A-F01A-44B9-B974-2011BCA604BA}"/>
              </a:ext>
            </a:extLst>
          </p:cNvPr>
          <p:cNvCxnSpPr>
            <a:cxnSpLocks/>
            <a:stCxn id="24" idx="0"/>
            <a:endCxn id="56" idx="2"/>
          </p:cNvCxnSpPr>
          <p:nvPr/>
        </p:nvCxnSpPr>
        <p:spPr>
          <a:xfrm flipV="1">
            <a:off x="2344701" y="2602268"/>
            <a:ext cx="1783" cy="1375927"/>
          </a:xfrm>
          <a:prstGeom prst="straightConnector1">
            <a:avLst/>
          </a:prstGeom>
          <a:ln w="381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1487488" y="3978195"/>
            <a:ext cx="1714424" cy="1006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5kg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154DA5A-F01A-44B9-B974-2011BCA604BA}"/>
              </a:ext>
            </a:extLst>
          </p:cNvPr>
          <p:cNvCxnSpPr>
            <a:cxnSpLocks/>
          </p:cNvCxnSpPr>
          <p:nvPr/>
        </p:nvCxnSpPr>
        <p:spPr>
          <a:xfrm>
            <a:off x="2344700" y="4984417"/>
            <a:ext cx="0" cy="52137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3905F98-78A1-42B0-AFBA-E59F992BA2C2}"/>
              </a:ext>
            </a:extLst>
          </p:cNvPr>
          <p:cNvCxnSpPr>
            <a:cxnSpLocks/>
          </p:cNvCxnSpPr>
          <p:nvPr/>
        </p:nvCxnSpPr>
        <p:spPr>
          <a:xfrm flipV="1">
            <a:off x="2344700" y="1146390"/>
            <a:ext cx="0" cy="44965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0870707-FC2C-49F8-A048-1934719A0FAE}"/>
              </a:ext>
            </a:extLst>
          </p:cNvPr>
          <p:cNvCxnSpPr>
            <a:cxnSpLocks/>
          </p:cNvCxnSpPr>
          <p:nvPr/>
        </p:nvCxnSpPr>
        <p:spPr>
          <a:xfrm flipV="1">
            <a:off x="2344700" y="3352827"/>
            <a:ext cx="0" cy="504839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999E69E-32B6-4AA8-93E6-1308B0050A31}"/>
              </a:ext>
            </a:extLst>
          </p:cNvPr>
          <p:cNvCxnSpPr>
            <a:cxnSpLocks/>
          </p:cNvCxnSpPr>
          <p:nvPr/>
        </p:nvCxnSpPr>
        <p:spPr>
          <a:xfrm>
            <a:off x="2346681" y="2724854"/>
            <a:ext cx="0" cy="508735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E573B4A-DCC8-4E7E-9DF0-316BA25CB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947" y="2659140"/>
            <a:ext cx="803231" cy="77488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295B4B1-15F9-4649-A749-E8D19491E2B3}"/>
              </a:ext>
            </a:extLst>
          </p:cNvPr>
          <p:cNvSpPr txBox="1"/>
          <p:nvPr/>
        </p:nvSpPr>
        <p:spPr>
          <a:xfrm>
            <a:off x="2495601" y="2696631"/>
            <a:ext cx="453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T</a:t>
            </a:r>
            <a:endParaRPr lang="en-GB" sz="2800" dirty="0">
              <a:solidFill>
                <a:srgbClr val="0000FF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97E70DB-9EA3-4DFF-9B7F-42BD1DF6C190}"/>
              </a:ext>
            </a:extLst>
          </p:cNvPr>
          <p:cNvSpPr txBox="1"/>
          <p:nvPr/>
        </p:nvSpPr>
        <p:spPr>
          <a:xfrm>
            <a:off x="2207567" y="614448"/>
            <a:ext cx="4320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D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D15F2B0-D6F2-419B-B163-74784EA9DAF2}"/>
              </a:ext>
            </a:extLst>
          </p:cNvPr>
          <p:cNvSpPr txBox="1"/>
          <p:nvPr/>
        </p:nvSpPr>
        <p:spPr>
          <a:xfrm>
            <a:off x="2031788" y="5419595"/>
            <a:ext cx="686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</a:rPr>
              <a:t>5g</a:t>
            </a:r>
            <a:endParaRPr lang="en-GB" sz="3600" dirty="0">
              <a:solidFill>
                <a:srgbClr val="00B050"/>
              </a:solidFill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AD004BD-3D8D-4A0C-8B18-E1714C684442}"/>
              </a:ext>
            </a:extLst>
          </p:cNvPr>
          <p:cNvCxnSpPr>
            <a:cxnSpLocks/>
          </p:cNvCxnSpPr>
          <p:nvPr/>
        </p:nvCxnSpPr>
        <p:spPr>
          <a:xfrm>
            <a:off x="1690635" y="2610990"/>
            <a:ext cx="0" cy="52137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ED8B3744-CDE9-4FF6-97F7-DB7725331B34}"/>
              </a:ext>
            </a:extLst>
          </p:cNvPr>
          <p:cNvSpPr txBox="1"/>
          <p:nvPr/>
        </p:nvSpPr>
        <p:spPr>
          <a:xfrm>
            <a:off x="1351477" y="3018523"/>
            <a:ext cx="686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</a:rPr>
              <a:t>3g</a:t>
            </a:r>
            <a:endParaRPr lang="en-GB" sz="3600" dirty="0">
              <a:solidFill>
                <a:srgbClr val="00B05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8B6978F-8F78-45D5-B628-7726BD91A045}"/>
              </a:ext>
            </a:extLst>
          </p:cNvPr>
          <p:cNvSpPr txBox="1"/>
          <p:nvPr/>
        </p:nvSpPr>
        <p:spPr>
          <a:xfrm>
            <a:off x="2503512" y="3434020"/>
            <a:ext cx="491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T</a:t>
            </a:r>
            <a:endParaRPr lang="en-GB" sz="2800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A97B07E-28F4-4F0D-9F0E-1C17A607F63F}"/>
                  </a:ext>
                </a:extLst>
              </p:cNvPr>
              <p:cNvSpPr txBox="1"/>
              <p:nvPr/>
            </p:nvSpPr>
            <p:spPr>
              <a:xfrm>
                <a:off x="9415758" y="1201396"/>
                <a:ext cx="198955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𝑚𝑎</m:t>
                    </m:r>
                  </m:oMath>
                </a14:m>
                <a:r>
                  <a:rPr lang="en-US" sz="4000" dirty="0"/>
                  <a:t> </a:t>
                </a:r>
                <a:endParaRPr lang="en-GB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A97B07E-28F4-4F0D-9F0E-1C17A607F6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5758" y="1201396"/>
                <a:ext cx="198955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89FAB98-7515-49A6-8D05-68E4BB79EBED}"/>
                  </a:ext>
                </a:extLst>
              </p:cNvPr>
              <p:cNvSpPr txBox="1"/>
              <p:nvPr/>
            </p:nvSpPr>
            <p:spPr>
              <a:xfrm>
                <a:off x="7143478" y="1951254"/>
                <a:ext cx="422207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4000" b="0" i="0" smtClean="0"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GB" sz="4000" b="0" i="0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m:rPr>
                          <m:sty m:val="p"/>
                        </m:rPr>
                        <a:rPr lang="en-GB" sz="4000" b="0" i="0" smtClean="0"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en-GB" sz="40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GB" sz="4000" b="0" i="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89FAB98-7515-49A6-8D05-68E4BB79EB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3478" y="1951254"/>
                <a:ext cx="4222078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70FB24C8-24AB-6D59-ED9E-99D7EAF53328}"/>
              </a:ext>
            </a:extLst>
          </p:cNvPr>
          <p:cNvSpPr/>
          <p:nvPr/>
        </p:nvSpPr>
        <p:spPr>
          <a:xfrm>
            <a:off x="4874431" y="1486774"/>
            <a:ext cx="1717990" cy="1006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3kg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3506113-9F4C-1C7D-C7A2-BC7F5E19527D}"/>
              </a:ext>
            </a:extLst>
          </p:cNvPr>
          <p:cNvCxnSpPr>
            <a:cxnSpLocks/>
          </p:cNvCxnSpPr>
          <p:nvPr/>
        </p:nvCxnSpPr>
        <p:spPr>
          <a:xfrm flipV="1">
            <a:off x="5731643" y="1037119"/>
            <a:ext cx="0" cy="44965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E6B762D-F7A6-3B84-63EC-B1252206AD02}"/>
              </a:ext>
            </a:extLst>
          </p:cNvPr>
          <p:cNvCxnSpPr>
            <a:cxnSpLocks/>
          </p:cNvCxnSpPr>
          <p:nvPr/>
        </p:nvCxnSpPr>
        <p:spPr>
          <a:xfrm>
            <a:off x="5785986" y="2501719"/>
            <a:ext cx="0" cy="508735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9815601-3427-7D74-E6D5-8033DCE714D3}"/>
              </a:ext>
            </a:extLst>
          </p:cNvPr>
          <p:cNvSpPr txBox="1"/>
          <p:nvPr/>
        </p:nvSpPr>
        <p:spPr>
          <a:xfrm>
            <a:off x="5882543" y="2587360"/>
            <a:ext cx="429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T</a:t>
            </a:r>
            <a:endParaRPr lang="en-GB" sz="2800" dirty="0">
              <a:solidFill>
                <a:srgbClr val="0000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4817A7-D6B8-7D0B-87F1-B679243ADA73}"/>
              </a:ext>
            </a:extLst>
          </p:cNvPr>
          <p:cNvSpPr txBox="1"/>
          <p:nvPr/>
        </p:nvSpPr>
        <p:spPr>
          <a:xfrm>
            <a:off x="5519936" y="505177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D</a:t>
            </a:r>
            <a:endParaRPr lang="en-GB" sz="2800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2D787F1-2C76-5715-6E99-EA4C0506E34A}"/>
              </a:ext>
            </a:extLst>
          </p:cNvPr>
          <p:cNvCxnSpPr>
            <a:cxnSpLocks/>
          </p:cNvCxnSpPr>
          <p:nvPr/>
        </p:nvCxnSpPr>
        <p:spPr>
          <a:xfrm>
            <a:off x="5077578" y="2501719"/>
            <a:ext cx="0" cy="52137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E3B4240-DFEC-87ED-485A-5F2F9092359E}"/>
              </a:ext>
            </a:extLst>
          </p:cNvPr>
          <p:cNvSpPr txBox="1"/>
          <p:nvPr/>
        </p:nvSpPr>
        <p:spPr>
          <a:xfrm>
            <a:off x="4401580" y="2573520"/>
            <a:ext cx="686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</a:rPr>
              <a:t>3g</a:t>
            </a:r>
            <a:endParaRPr lang="en-GB" sz="3600" dirty="0">
              <a:solidFill>
                <a:srgbClr val="00B05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B88EA9-E8B4-8755-23EF-99B38B668659}"/>
              </a:ext>
            </a:extLst>
          </p:cNvPr>
          <p:cNvSpPr/>
          <p:nvPr/>
        </p:nvSpPr>
        <p:spPr>
          <a:xfrm>
            <a:off x="4928774" y="4291061"/>
            <a:ext cx="1714424" cy="1006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5kg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91FCB32-9480-56B5-7BEF-8ED7F4A3EF84}"/>
              </a:ext>
            </a:extLst>
          </p:cNvPr>
          <p:cNvCxnSpPr>
            <a:cxnSpLocks/>
          </p:cNvCxnSpPr>
          <p:nvPr/>
        </p:nvCxnSpPr>
        <p:spPr>
          <a:xfrm>
            <a:off x="5785986" y="5297283"/>
            <a:ext cx="0" cy="52137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70298F1-B63E-212A-6784-588CB18D22BD}"/>
              </a:ext>
            </a:extLst>
          </p:cNvPr>
          <p:cNvCxnSpPr>
            <a:cxnSpLocks/>
          </p:cNvCxnSpPr>
          <p:nvPr/>
        </p:nvCxnSpPr>
        <p:spPr>
          <a:xfrm flipV="1">
            <a:off x="5785986" y="3801027"/>
            <a:ext cx="0" cy="504839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81DAFCB-B567-92BF-949A-51A9DC464C71}"/>
              </a:ext>
            </a:extLst>
          </p:cNvPr>
          <p:cNvSpPr txBox="1"/>
          <p:nvPr/>
        </p:nvSpPr>
        <p:spPr>
          <a:xfrm>
            <a:off x="5473074" y="5732461"/>
            <a:ext cx="686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</a:rPr>
              <a:t>5g</a:t>
            </a:r>
            <a:endParaRPr lang="en-GB" sz="3600" dirty="0">
              <a:solidFill>
                <a:srgbClr val="00B05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2B4730-35F4-0221-497E-046F3640E2B5}"/>
              </a:ext>
            </a:extLst>
          </p:cNvPr>
          <p:cNvSpPr txBox="1"/>
          <p:nvPr/>
        </p:nvSpPr>
        <p:spPr>
          <a:xfrm>
            <a:off x="5944797" y="3746886"/>
            <a:ext cx="367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T</a:t>
            </a:r>
            <a:endParaRPr lang="en-GB" sz="2800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639ADD8-B1B1-0584-3E91-D7142CB96B32}"/>
                  </a:ext>
                </a:extLst>
              </p:cNvPr>
              <p:cNvSpPr txBox="1"/>
              <p:nvPr/>
            </p:nvSpPr>
            <p:spPr>
              <a:xfrm>
                <a:off x="9455519" y="4024583"/>
                <a:ext cx="198955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𝑚𝑎</m:t>
                    </m:r>
                  </m:oMath>
                </a14:m>
                <a:r>
                  <a:rPr lang="en-US" sz="4000" dirty="0"/>
                  <a:t> </a:t>
                </a:r>
                <a:endParaRPr lang="en-GB" sz="4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639ADD8-B1B1-0584-3E91-D7142CB96B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5519" y="4024583"/>
                <a:ext cx="1989558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C9E98F1-DC2F-A47D-FDA0-2D220D10DB36}"/>
                  </a:ext>
                </a:extLst>
              </p:cNvPr>
              <p:cNvSpPr txBox="1"/>
              <p:nvPr/>
            </p:nvSpPr>
            <p:spPr>
              <a:xfrm>
                <a:off x="8175055" y="4774441"/>
                <a:ext cx="323026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4000" b="0" i="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GB" sz="4000" b="0" i="0" smtClean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m:rPr>
                          <m:sty m:val="p"/>
                        </m:rPr>
                        <a:rPr lang="en-GB" sz="4000" b="0" i="0" smtClean="0"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C9E98F1-DC2F-A47D-FDA0-2D220D10DB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5055" y="4774441"/>
                <a:ext cx="3230261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712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/>
      <p:bldP spid="3" grpId="0" animBg="1"/>
      <p:bldP spid="7" grpId="0"/>
      <p:bldP spid="8" grpId="0"/>
      <p:bldP spid="10" grpId="0"/>
      <p:bldP spid="11" grpId="0" animBg="1"/>
      <p:bldP spid="16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/>
          <p:cNvSpPr/>
          <p:nvPr/>
        </p:nvSpPr>
        <p:spPr>
          <a:xfrm>
            <a:off x="5238788" y="1910946"/>
            <a:ext cx="1717990" cy="1006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3kg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D154DA5A-F01A-44B9-B974-2011BCA604BA}"/>
              </a:ext>
            </a:extLst>
          </p:cNvPr>
          <p:cNvCxnSpPr>
            <a:cxnSpLocks/>
            <a:stCxn id="24" idx="0"/>
            <a:endCxn id="56" idx="2"/>
          </p:cNvCxnSpPr>
          <p:nvPr/>
        </p:nvCxnSpPr>
        <p:spPr>
          <a:xfrm flipV="1">
            <a:off x="6096001" y="2917169"/>
            <a:ext cx="1783" cy="1375927"/>
          </a:xfrm>
          <a:prstGeom prst="straightConnector1">
            <a:avLst/>
          </a:prstGeom>
          <a:ln w="381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238788" y="4293096"/>
            <a:ext cx="1714424" cy="1006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5kg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154DA5A-F01A-44B9-B974-2011BCA604BA}"/>
              </a:ext>
            </a:extLst>
          </p:cNvPr>
          <p:cNvCxnSpPr>
            <a:cxnSpLocks/>
          </p:cNvCxnSpPr>
          <p:nvPr/>
        </p:nvCxnSpPr>
        <p:spPr>
          <a:xfrm>
            <a:off x="6096000" y="5299318"/>
            <a:ext cx="0" cy="52137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0870707-FC2C-49F8-A048-1934719A0FAE}"/>
              </a:ext>
            </a:extLst>
          </p:cNvPr>
          <p:cNvCxnSpPr>
            <a:cxnSpLocks/>
          </p:cNvCxnSpPr>
          <p:nvPr/>
        </p:nvCxnSpPr>
        <p:spPr>
          <a:xfrm flipV="1">
            <a:off x="6095466" y="3684271"/>
            <a:ext cx="0" cy="489247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999E69E-32B6-4AA8-93E6-1308B0050A31}"/>
              </a:ext>
            </a:extLst>
          </p:cNvPr>
          <p:cNvCxnSpPr>
            <a:cxnSpLocks/>
          </p:cNvCxnSpPr>
          <p:nvPr/>
        </p:nvCxnSpPr>
        <p:spPr>
          <a:xfrm>
            <a:off x="6095466" y="3011533"/>
            <a:ext cx="0" cy="508735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295B4B1-15F9-4649-A749-E8D19491E2B3}"/>
              </a:ext>
            </a:extLst>
          </p:cNvPr>
          <p:cNvSpPr txBox="1"/>
          <p:nvPr/>
        </p:nvSpPr>
        <p:spPr>
          <a:xfrm>
            <a:off x="6246900" y="3011532"/>
            <a:ext cx="1497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Tension</a:t>
            </a:r>
            <a:endParaRPr lang="en-GB" sz="2800" dirty="0">
              <a:solidFill>
                <a:srgbClr val="0000FF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D15F2B0-D6F2-419B-B163-74784EA9DAF2}"/>
              </a:ext>
            </a:extLst>
          </p:cNvPr>
          <p:cNvSpPr txBox="1"/>
          <p:nvPr/>
        </p:nvSpPr>
        <p:spPr>
          <a:xfrm>
            <a:off x="5783088" y="5734496"/>
            <a:ext cx="686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</a:rPr>
              <a:t>5g</a:t>
            </a:r>
            <a:endParaRPr lang="en-GB" sz="3600" dirty="0">
              <a:solidFill>
                <a:srgbClr val="00B050"/>
              </a:solidFill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AD004BD-3D8D-4A0C-8B18-E1714C684442}"/>
              </a:ext>
            </a:extLst>
          </p:cNvPr>
          <p:cNvCxnSpPr>
            <a:cxnSpLocks/>
          </p:cNvCxnSpPr>
          <p:nvPr/>
        </p:nvCxnSpPr>
        <p:spPr>
          <a:xfrm>
            <a:off x="5441935" y="2925891"/>
            <a:ext cx="0" cy="52137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ED8B3744-CDE9-4FF6-97F7-DB7725331B34}"/>
              </a:ext>
            </a:extLst>
          </p:cNvPr>
          <p:cNvSpPr txBox="1"/>
          <p:nvPr/>
        </p:nvSpPr>
        <p:spPr>
          <a:xfrm>
            <a:off x="5102777" y="3333424"/>
            <a:ext cx="686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</a:rPr>
              <a:t>3g</a:t>
            </a:r>
            <a:endParaRPr lang="en-GB" sz="3600" dirty="0">
              <a:solidFill>
                <a:srgbClr val="00B05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8B6978F-8F78-45D5-B628-7726BD91A045}"/>
              </a:ext>
            </a:extLst>
          </p:cNvPr>
          <p:cNvSpPr txBox="1"/>
          <p:nvPr/>
        </p:nvSpPr>
        <p:spPr>
          <a:xfrm>
            <a:off x="6254811" y="3748921"/>
            <a:ext cx="1497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Tension</a:t>
            </a:r>
            <a:endParaRPr lang="en-GB" sz="2800" dirty="0">
              <a:solidFill>
                <a:srgbClr val="0000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40A6F8-3384-4C27-A239-40552C6EA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0331" y="2965644"/>
            <a:ext cx="908383" cy="963251"/>
          </a:xfrm>
          <a:prstGeom prst="rect">
            <a:avLst/>
          </a:prstGeom>
        </p:spPr>
      </p:pic>
      <p:sp>
        <p:nvSpPr>
          <p:cNvPr id="5" name="TextBox 32">
            <a:extLst>
              <a:ext uri="{FF2B5EF4-FFF2-40B4-BE49-F238E27FC236}">
                <a16:creationId xmlns:a16="http://schemas.microsoft.com/office/drawing/2014/main" id="{5514431A-EBB2-E331-3BD6-C12251187DFD}"/>
              </a:ext>
            </a:extLst>
          </p:cNvPr>
          <p:cNvSpPr txBox="1"/>
          <p:nvPr/>
        </p:nvSpPr>
        <p:spPr>
          <a:xfrm>
            <a:off x="407368" y="330914"/>
            <a:ext cx="11377264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/>
              <a:t>Connected Particles – Vertically Down </a:t>
            </a:r>
          </a:p>
        </p:txBody>
      </p:sp>
    </p:spTree>
    <p:extLst>
      <p:ext uri="{BB962C8B-B14F-4D97-AF65-F5344CB8AC3E}">
        <p14:creationId xmlns:p14="http://schemas.microsoft.com/office/powerpoint/2010/main" val="14546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5" grpId="0"/>
      <p:bldP spid="37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/>
          <p:cNvSpPr/>
          <p:nvPr/>
        </p:nvSpPr>
        <p:spPr>
          <a:xfrm>
            <a:off x="1708631" y="1412776"/>
            <a:ext cx="1717990" cy="1006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3kg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D154DA5A-F01A-44B9-B974-2011BCA604BA}"/>
              </a:ext>
            </a:extLst>
          </p:cNvPr>
          <p:cNvCxnSpPr>
            <a:cxnSpLocks/>
            <a:stCxn id="24" idx="0"/>
            <a:endCxn id="56" idx="2"/>
          </p:cNvCxnSpPr>
          <p:nvPr/>
        </p:nvCxnSpPr>
        <p:spPr>
          <a:xfrm flipV="1">
            <a:off x="2565844" y="2418999"/>
            <a:ext cx="1783" cy="1375927"/>
          </a:xfrm>
          <a:prstGeom prst="straightConnector1">
            <a:avLst/>
          </a:prstGeom>
          <a:ln w="381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1708631" y="3794926"/>
            <a:ext cx="1714424" cy="1006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5kg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154DA5A-F01A-44B9-B974-2011BCA604BA}"/>
              </a:ext>
            </a:extLst>
          </p:cNvPr>
          <p:cNvCxnSpPr>
            <a:cxnSpLocks/>
          </p:cNvCxnSpPr>
          <p:nvPr/>
        </p:nvCxnSpPr>
        <p:spPr>
          <a:xfrm>
            <a:off x="2565843" y="4801148"/>
            <a:ext cx="0" cy="52137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0870707-FC2C-49F8-A048-1934719A0FAE}"/>
              </a:ext>
            </a:extLst>
          </p:cNvPr>
          <p:cNvCxnSpPr>
            <a:cxnSpLocks/>
          </p:cNvCxnSpPr>
          <p:nvPr/>
        </p:nvCxnSpPr>
        <p:spPr>
          <a:xfrm flipV="1">
            <a:off x="2565309" y="3186101"/>
            <a:ext cx="0" cy="489247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999E69E-32B6-4AA8-93E6-1308B0050A31}"/>
              </a:ext>
            </a:extLst>
          </p:cNvPr>
          <p:cNvCxnSpPr>
            <a:cxnSpLocks/>
          </p:cNvCxnSpPr>
          <p:nvPr/>
        </p:nvCxnSpPr>
        <p:spPr>
          <a:xfrm>
            <a:off x="2565309" y="2513363"/>
            <a:ext cx="0" cy="508735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295B4B1-15F9-4649-A749-E8D19491E2B3}"/>
              </a:ext>
            </a:extLst>
          </p:cNvPr>
          <p:cNvSpPr txBox="1"/>
          <p:nvPr/>
        </p:nvSpPr>
        <p:spPr>
          <a:xfrm>
            <a:off x="2716744" y="2513362"/>
            <a:ext cx="399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T</a:t>
            </a:r>
            <a:endParaRPr lang="en-GB" sz="2800" dirty="0">
              <a:solidFill>
                <a:srgbClr val="0000FF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D15F2B0-D6F2-419B-B163-74784EA9DAF2}"/>
              </a:ext>
            </a:extLst>
          </p:cNvPr>
          <p:cNvSpPr txBox="1"/>
          <p:nvPr/>
        </p:nvSpPr>
        <p:spPr>
          <a:xfrm>
            <a:off x="2252931" y="5236326"/>
            <a:ext cx="686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</a:rPr>
              <a:t>5g</a:t>
            </a:r>
            <a:endParaRPr lang="en-GB" sz="3600" dirty="0">
              <a:solidFill>
                <a:srgbClr val="00B050"/>
              </a:solidFill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AD004BD-3D8D-4A0C-8B18-E1714C684442}"/>
              </a:ext>
            </a:extLst>
          </p:cNvPr>
          <p:cNvCxnSpPr>
            <a:cxnSpLocks/>
          </p:cNvCxnSpPr>
          <p:nvPr/>
        </p:nvCxnSpPr>
        <p:spPr>
          <a:xfrm>
            <a:off x="1911778" y="2427721"/>
            <a:ext cx="0" cy="52137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ED8B3744-CDE9-4FF6-97F7-DB7725331B34}"/>
              </a:ext>
            </a:extLst>
          </p:cNvPr>
          <p:cNvSpPr txBox="1"/>
          <p:nvPr/>
        </p:nvSpPr>
        <p:spPr>
          <a:xfrm>
            <a:off x="1572620" y="2835254"/>
            <a:ext cx="686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</a:rPr>
              <a:t>3g</a:t>
            </a:r>
            <a:endParaRPr lang="en-GB" sz="3600" dirty="0">
              <a:solidFill>
                <a:srgbClr val="00B05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8B6978F-8F78-45D5-B628-7726BD91A045}"/>
              </a:ext>
            </a:extLst>
          </p:cNvPr>
          <p:cNvSpPr txBox="1"/>
          <p:nvPr/>
        </p:nvSpPr>
        <p:spPr>
          <a:xfrm>
            <a:off x="2691024" y="3271706"/>
            <a:ext cx="425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T</a:t>
            </a:r>
            <a:endParaRPr lang="en-GB" sz="2800" dirty="0">
              <a:solidFill>
                <a:srgbClr val="0000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40A6F8-3384-4C27-A239-40552C6EA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626" y="2513363"/>
            <a:ext cx="908383" cy="96325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3382EAB-D15C-3758-979A-A6384F0FC69A}"/>
              </a:ext>
            </a:extLst>
          </p:cNvPr>
          <p:cNvSpPr/>
          <p:nvPr/>
        </p:nvSpPr>
        <p:spPr>
          <a:xfrm>
            <a:off x="4737882" y="1336815"/>
            <a:ext cx="1717990" cy="1006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3kg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004778D-F992-9265-B989-4C5668A344F5}"/>
              </a:ext>
            </a:extLst>
          </p:cNvPr>
          <p:cNvCxnSpPr>
            <a:cxnSpLocks/>
          </p:cNvCxnSpPr>
          <p:nvPr/>
        </p:nvCxnSpPr>
        <p:spPr>
          <a:xfrm>
            <a:off x="5596877" y="2351760"/>
            <a:ext cx="0" cy="508735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0104724-4918-1E2F-CFB9-B9B7A9104C4B}"/>
              </a:ext>
            </a:extLst>
          </p:cNvPr>
          <p:cNvSpPr txBox="1"/>
          <p:nvPr/>
        </p:nvSpPr>
        <p:spPr>
          <a:xfrm>
            <a:off x="5427885" y="2845496"/>
            <a:ext cx="399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T</a:t>
            </a:r>
            <a:endParaRPr lang="en-GB" sz="2800" dirty="0">
              <a:solidFill>
                <a:srgbClr val="0000FF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1D42CE9-6BBC-1529-765D-563E804DC32A}"/>
              </a:ext>
            </a:extLst>
          </p:cNvPr>
          <p:cNvCxnSpPr>
            <a:cxnSpLocks/>
          </p:cNvCxnSpPr>
          <p:nvPr/>
        </p:nvCxnSpPr>
        <p:spPr>
          <a:xfrm>
            <a:off x="4941029" y="2351760"/>
            <a:ext cx="0" cy="52137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0542D33-DEAD-797B-9295-21B436536A80}"/>
              </a:ext>
            </a:extLst>
          </p:cNvPr>
          <p:cNvSpPr txBox="1"/>
          <p:nvPr/>
        </p:nvSpPr>
        <p:spPr>
          <a:xfrm>
            <a:off x="4618393" y="2745729"/>
            <a:ext cx="686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</a:rPr>
              <a:t>3g</a:t>
            </a:r>
            <a:endParaRPr lang="en-GB" sz="3600" dirty="0">
              <a:solidFill>
                <a:srgbClr val="00B05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F01502-0C10-BCE1-D14B-74AAB39058B9}"/>
              </a:ext>
            </a:extLst>
          </p:cNvPr>
          <p:cNvSpPr/>
          <p:nvPr/>
        </p:nvSpPr>
        <p:spPr>
          <a:xfrm>
            <a:off x="4758430" y="4384082"/>
            <a:ext cx="1714424" cy="1006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5kg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BDBEC4A-BE69-9DEC-3923-161A6B5B1EC5}"/>
              </a:ext>
            </a:extLst>
          </p:cNvPr>
          <p:cNvCxnSpPr>
            <a:cxnSpLocks/>
          </p:cNvCxnSpPr>
          <p:nvPr/>
        </p:nvCxnSpPr>
        <p:spPr>
          <a:xfrm>
            <a:off x="5615642" y="5390304"/>
            <a:ext cx="0" cy="52137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01DE67A-52AD-8636-FBBF-9971EC6C00DA}"/>
              </a:ext>
            </a:extLst>
          </p:cNvPr>
          <p:cNvCxnSpPr>
            <a:cxnSpLocks/>
          </p:cNvCxnSpPr>
          <p:nvPr/>
        </p:nvCxnSpPr>
        <p:spPr>
          <a:xfrm flipV="1">
            <a:off x="5618429" y="3894835"/>
            <a:ext cx="0" cy="489247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BBF6261-6FF1-FCAF-ED08-56D23861FDEE}"/>
              </a:ext>
            </a:extLst>
          </p:cNvPr>
          <p:cNvSpPr txBox="1"/>
          <p:nvPr/>
        </p:nvSpPr>
        <p:spPr>
          <a:xfrm>
            <a:off x="5302730" y="5825482"/>
            <a:ext cx="686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</a:rPr>
              <a:t>5g</a:t>
            </a:r>
            <a:endParaRPr lang="en-GB" sz="3600" dirty="0">
              <a:solidFill>
                <a:srgbClr val="00B05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319BD8-76D5-F275-608E-A54B994C2ED4}"/>
              </a:ext>
            </a:extLst>
          </p:cNvPr>
          <p:cNvSpPr txBox="1"/>
          <p:nvPr/>
        </p:nvSpPr>
        <p:spPr>
          <a:xfrm>
            <a:off x="5740823" y="3860862"/>
            <a:ext cx="425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T</a:t>
            </a:r>
            <a:endParaRPr lang="en-GB" sz="2800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BFBF053-174A-0D41-E72C-3F6C2E49D327}"/>
                  </a:ext>
                </a:extLst>
              </p:cNvPr>
              <p:cNvSpPr txBox="1"/>
              <p:nvPr/>
            </p:nvSpPr>
            <p:spPr>
              <a:xfrm>
                <a:off x="8904312" y="1132040"/>
                <a:ext cx="198955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𝑚𝑎</m:t>
                    </m:r>
                  </m:oMath>
                </a14:m>
                <a:r>
                  <a:rPr lang="en-US" sz="4000" dirty="0"/>
                  <a:t> </a:t>
                </a:r>
                <a:endParaRPr lang="en-GB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BFBF053-174A-0D41-E72C-3F6C2E49D3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4312" y="1132040"/>
                <a:ext cx="198955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C911B7C-AF07-EA96-E0E7-05C6DDA708FC}"/>
                  </a:ext>
                </a:extLst>
              </p:cNvPr>
              <p:cNvSpPr txBox="1"/>
              <p:nvPr/>
            </p:nvSpPr>
            <p:spPr>
              <a:xfrm>
                <a:off x="7143478" y="1951254"/>
                <a:ext cx="422207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GB" sz="4000" b="0" i="0" smtClean="0"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en-GB" sz="4000" b="0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GB" sz="4000" b="0" i="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C911B7C-AF07-EA96-E0E7-05C6DDA708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3478" y="1951254"/>
                <a:ext cx="4222078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FD5A762-578F-8E26-461A-C9D817EFA945}"/>
                  </a:ext>
                </a:extLst>
              </p:cNvPr>
              <p:cNvSpPr txBox="1"/>
              <p:nvPr/>
            </p:nvSpPr>
            <p:spPr>
              <a:xfrm>
                <a:off x="8944073" y="3958036"/>
                <a:ext cx="198955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𝑚𝑎</m:t>
                    </m:r>
                  </m:oMath>
                </a14:m>
                <a:r>
                  <a:rPr lang="en-US" sz="4000" dirty="0"/>
                  <a:t> </a:t>
                </a:r>
                <a:endParaRPr lang="en-GB" sz="4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FD5A762-578F-8E26-461A-C9D817EFA9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4073" y="3958036"/>
                <a:ext cx="1989558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D53072F-9348-832C-9D99-B671F9DB7184}"/>
                  </a:ext>
                </a:extLst>
              </p:cNvPr>
              <p:cNvSpPr txBox="1"/>
              <p:nvPr/>
            </p:nvSpPr>
            <p:spPr>
              <a:xfrm>
                <a:off x="7663609" y="4707894"/>
                <a:ext cx="323026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GB" sz="4000" b="0" i="0" smtClean="0"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en-GB" sz="40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D53072F-9348-832C-9D99-B671F9DB71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3609" y="4707894"/>
                <a:ext cx="3230261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574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30EDDE-E2AF-0FB1-8F34-672DB816A170}"/>
              </a:ext>
            </a:extLst>
          </p:cNvPr>
          <p:cNvSpPr txBox="1"/>
          <p:nvPr/>
        </p:nvSpPr>
        <p:spPr>
          <a:xfrm>
            <a:off x="1289136" y="154469"/>
            <a:ext cx="92890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Vertically connected particles often</a:t>
            </a:r>
          </a:p>
          <a:p>
            <a:pPr algn="ctr"/>
            <a:r>
              <a:rPr lang="en-GB" sz="4800" dirty="0"/>
              <a:t> involve </a:t>
            </a:r>
            <a:r>
              <a:rPr lang="en-GB" sz="4800" b="1" dirty="0"/>
              <a:t>lifts</a:t>
            </a:r>
            <a:r>
              <a:rPr lang="en-GB" sz="4800" dirty="0"/>
              <a:t> and </a:t>
            </a:r>
            <a:r>
              <a:rPr lang="en-GB" sz="4800" b="1" dirty="0"/>
              <a:t>scale pans</a:t>
            </a:r>
            <a:r>
              <a:rPr lang="en-GB" sz="4800" dirty="0"/>
              <a:t>.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E65C49-6EC4-3AD3-AB01-CF058A2263BA}"/>
              </a:ext>
            </a:extLst>
          </p:cNvPr>
          <p:cNvSpPr/>
          <p:nvPr/>
        </p:nvSpPr>
        <p:spPr>
          <a:xfrm>
            <a:off x="2192658" y="4855285"/>
            <a:ext cx="1581607" cy="12295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5400" dirty="0"/>
              <a:t>B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FFE924-36B6-0466-C9D0-582C4BB80E0E}"/>
              </a:ext>
            </a:extLst>
          </p:cNvPr>
          <p:cNvSpPr/>
          <p:nvPr/>
        </p:nvSpPr>
        <p:spPr>
          <a:xfrm>
            <a:off x="2364192" y="3625718"/>
            <a:ext cx="1238537" cy="12295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5400" dirty="0"/>
              <a:t>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769CE2-7333-9ECD-8B55-5A336A06ECED}"/>
              </a:ext>
            </a:extLst>
          </p:cNvPr>
          <p:cNvSpPr/>
          <p:nvPr/>
        </p:nvSpPr>
        <p:spPr>
          <a:xfrm>
            <a:off x="1380629" y="2700476"/>
            <a:ext cx="3096344" cy="33843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68FE2F2-642F-8CBE-E3C6-C25ECABAF66E}"/>
              </a:ext>
            </a:extLst>
          </p:cNvPr>
          <p:cNvCxnSpPr>
            <a:cxnSpLocks/>
          </p:cNvCxnSpPr>
          <p:nvPr/>
        </p:nvCxnSpPr>
        <p:spPr>
          <a:xfrm flipV="1">
            <a:off x="3108821" y="1827813"/>
            <a:ext cx="0" cy="872663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7D3556C2-AB82-DDB9-2179-1CE7ADAE0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93" y="3915776"/>
            <a:ext cx="953776" cy="953776"/>
          </a:xfrm>
          <a:prstGeom prst="rect">
            <a:avLst/>
          </a:prstGeom>
        </p:spPr>
      </p:pic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1FA9C0C-721E-77A2-481E-C3B62CEE18BF}"/>
              </a:ext>
            </a:extLst>
          </p:cNvPr>
          <p:cNvSpPr/>
          <p:nvPr/>
        </p:nvSpPr>
        <p:spPr>
          <a:xfrm>
            <a:off x="6202859" y="2924944"/>
            <a:ext cx="4608512" cy="3073388"/>
          </a:xfrm>
          <a:prstGeom prst="triangl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19327A6-BF9E-2142-7F58-06C05EBF4F00}"/>
              </a:ext>
            </a:extLst>
          </p:cNvPr>
          <p:cNvCxnSpPr>
            <a:cxnSpLocks/>
          </p:cNvCxnSpPr>
          <p:nvPr/>
        </p:nvCxnSpPr>
        <p:spPr>
          <a:xfrm flipV="1">
            <a:off x="8507115" y="2052281"/>
            <a:ext cx="0" cy="872663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26731FAA-7B52-4B35-F13B-FB6C6629BF53}"/>
              </a:ext>
            </a:extLst>
          </p:cNvPr>
          <p:cNvSpPr/>
          <p:nvPr/>
        </p:nvSpPr>
        <p:spPr>
          <a:xfrm>
            <a:off x="7716312" y="5085184"/>
            <a:ext cx="1510883" cy="9148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5400" dirty="0"/>
              <a:t>B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61F4614-F2A2-C6A2-8B95-EF36365E57B1}"/>
              </a:ext>
            </a:extLst>
          </p:cNvPr>
          <p:cNvSpPr/>
          <p:nvPr/>
        </p:nvSpPr>
        <p:spPr>
          <a:xfrm>
            <a:off x="7874087" y="4315215"/>
            <a:ext cx="1195332" cy="7654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5400" dirty="0"/>
              <a:t>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541E04-DF2F-F025-9668-1E15DC744041}"/>
              </a:ext>
            </a:extLst>
          </p:cNvPr>
          <p:cNvSpPr txBox="1"/>
          <p:nvPr/>
        </p:nvSpPr>
        <p:spPr>
          <a:xfrm>
            <a:off x="5249083" y="6093296"/>
            <a:ext cx="6744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 </a:t>
            </a:r>
            <a:r>
              <a:rPr lang="en-GB" sz="3200" b="1" dirty="0"/>
              <a:t>scale-pan</a:t>
            </a:r>
            <a:r>
              <a:rPr lang="en-GB" sz="3200" dirty="0"/>
              <a:t> is light, and its mass is zero.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D6E16E-F7B5-48E8-DC8D-63433AAD8AE3}"/>
              </a:ext>
            </a:extLst>
          </p:cNvPr>
          <p:cNvSpPr txBox="1"/>
          <p:nvPr/>
        </p:nvSpPr>
        <p:spPr>
          <a:xfrm>
            <a:off x="911424" y="6110312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 </a:t>
            </a:r>
            <a:r>
              <a:rPr lang="en-GB" sz="3200" b="1" dirty="0"/>
              <a:t>lift</a:t>
            </a:r>
            <a:r>
              <a:rPr lang="en-GB" sz="3200" dirty="0"/>
              <a:t> will have a mass.  </a:t>
            </a:r>
          </a:p>
        </p:txBody>
      </p:sp>
    </p:spTree>
    <p:extLst>
      <p:ext uri="{BB962C8B-B14F-4D97-AF65-F5344CB8AC3E}">
        <p14:creationId xmlns:p14="http://schemas.microsoft.com/office/powerpoint/2010/main" val="377748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1AEDC-DDE2-3AD5-EDEB-2C0AAF1FB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DFAB6C-E9A4-2D11-762E-AAB1049240B5}"/>
              </a:ext>
            </a:extLst>
          </p:cNvPr>
          <p:cNvSpPr/>
          <p:nvPr/>
        </p:nvSpPr>
        <p:spPr>
          <a:xfrm>
            <a:off x="371364" y="1340768"/>
            <a:ext cx="11449272" cy="501675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4000" dirty="0"/>
              <a:t>A lift weighs 100kg. </a:t>
            </a:r>
          </a:p>
          <a:p>
            <a:endParaRPr lang="en-GB" sz="4000" dirty="0"/>
          </a:p>
          <a:p>
            <a:r>
              <a:rPr lang="en-GB" sz="4000" dirty="0"/>
              <a:t>The lift is carrying two people weighing 50kg and 60kg </a:t>
            </a:r>
          </a:p>
          <a:p>
            <a:r>
              <a:rPr lang="en-GB" sz="4000" dirty="0"/>
              <a:t>respectively and is moving upwards. </a:t>
            </a:r>
          </a:p>
          <a:p>
            <a:endParaRPr lang="en-GB" sz="4000" dirty="0"/>
          </a:p>
          <a:p>
            <a:r>
              <a:rPr lang="en-GB" sz="4000" dirty="0"/>
              <a:t>The acceleration of the lift is 0.5 ms</a:t>
            </a:r>
            <a:r>
              <a:rPr lang="en-GB" sz="4000" baseline="30000" dirty="0"/>
              <a:t>-2</a:t>
            </a:r>
            <a:r>
              <a:rPr lang="en-GB" sz="4000" dirty="0"/>
              <a:t>. </a:t>
            </a:r>
          </a:p>
          <a:p>
            <a:endParaRPr lang="en-GB" sz="4000" dirty="0"/>
          </a:p>
          <a:p>
            <a:r>
              <a:rPr lang="en-GB" sz="4000" dirty="0"/>
              <a:t>Find the tension in the cable.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D9FC9E-AE86-F871-055D-42E226728CCA}"/>
              </a:ext>
            </a:extLst>
          </p:cNvPr>
          <p:cNvSpPr txBox="1"/>
          <p:nvPr/>
        </p:nvSpPr>
        <p:spPr>
          <a:xfrm>
            <a:off x="4367808" y="180876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Question A</a:t>
            </a:r>
          </a:p>
        </p:txBody>
      </p:sp>
    </p:spTree>
    <p:extLst>
      <p:ext uri="{BB962C8B-B14F-4D97-AF65-F5344CB8AC3E}">
        <p14:creationId xmlns:p14="http://schemas.microsoft.com/office/powerpoint/2010/main" val="1202357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/>
          <p:cNvSpPr/>
          <p:nvPr/>
        </p:nvSpPr>
        <p:spPr>
          <a:xfrm>
            <a:off x="2542826" y="4373188"/>
            <a:ext cx="798869" cy="8633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60</a:t>
            </a:r>
            <a:r>
              <a:rPr lang="en-GB" sz="2400" dirty="0"/>
              <a:t>kg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356657" y="4351212"/>
            <a:ext cx="893767" cy="8633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50kg</a:t>
            </a:r>
          </a:p>
        </p:txBody>
      </p:sp>
      <p:sp>
        <p:nvSpPr>
          <p:cNvPr id="6" name="Rectangle 5"/>
          <p:cNvSpPr/>
          <p:nvPr/>
        </p:nvSpPr>
        <p:spPr>
          <a:xfrm>
            <a:off x="1127448" y="2852936"/>
            <a:ext cx="2520280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Arrow Connector 7"/>
          <p:cNvCxnSpPr>
            <a:stCxn id="6" idx="0"/>
          </p:cNvCxnSpPr>
          <p:nvPr/>
        </p:nvCxnSpPr>
        <p:spPr>
          <a:xfrm flipV="1">
            <a:off x="2387588" y="2142150"/>
            <a:ext cx="0" cy="71078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171A0B5-B2D5-49AA-9E55-75C4CB66BBAB}"/>
              </a:ext>
            </a:extLst>
          </p:cNvPr>
          <p:cNvCxnSpPr>
            <a:cxnSpLocks/>
          </p:cNvCxnSpPr>
          <p:nvPr/>
        </p:nvCxnSpPr>
        <p:spPr>
          <a:xfrm>
            <a:off x="1631504" y="5229200"/>
            <a:ext cx="0" cy="86331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D81F3D3-CE9A-453B-995B-A3E4F84339F4}"/>
              </a:ext>
            </a:extLst>
          </p:cNvPr>
          <p:cNvCxnSpPr>
            <a:cxnSpLocks/>
          </p:cNvCxnSpPr>
          <p:nvPr/>
        </p:nvCxnSpPr>
        <p:spPr>
          <a:xfrm>
            <a:off x="2387588" y="5229200"/>
            <a:ext cx="0" cy="86331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A763A94-2045-468F-9D99-8E266B9B56E7}"/>
              </a:ext>
            </a:extLst>
          </p:cNvPr>
          <p:cNvCxnSpPr>
            <a:cxnSpLocks/>
          </p:cNvCxnSpPr>
          <p:nvPr/>
        </p:nvCxnSpPr>
        <p:spPr>
          <a:xfrm>
            <a:off x="3215680" y="5229200"/>
            <a:ext cx="0" cy="86331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D59E7BB-C56B-4B9C-AFCC-B305693FA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3871" y="3422637"/>
            <a:ext cx="1048142" cy="102318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2A569F2-44B8-4371-BDF5-83B8CA0BEDA8}"/>
              </a:ext>
            </a:extLst>
          </p:cNvPr>
          <p:cNvSpPr txBox="1"/>
          <p:nvPr/>
        </p:nvSpPr>
        <p:spPr>
          <a:xfrm>
            <a:off x="2553979" y="1916761"/>
            <a:ext cx="4636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T</a:t>
            </a:r>
            <a:endParaRPr lang="en-GB" sz="4000" dirty="0">
              <a:solidFill>
                <a:srgbClr val="FF00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0FE20CD-4D0B-4207-93B0-D87F3049DADE}"/>
              </a:ext>
            </a:extLst>
          </p:cNvPr>
          <p:cNvSpPr txBox="1"/>
          <p:nvPr/>
        </p:nvSpPr>
        <p:spPr>
          <a:xfrm>
            <a:off x="1127448" y="6107115"/>
            <a:ext cx="739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50g</a:t>
            </a:r>
            <a:endParaRPr lang="en-GB" sz="2800" dirty="0">
              <a:solidFill>
                <a:srgbClr val="00B05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D74632-0381-438C-9D65-6630B3F90A42}"/>
              </a:ext>
            </a:extLst>
          </p:cNvPr>
          <p:cNvSpPr txBox="1"/>
          <p:nvPr/>
        </p:nvSpPr>
        <p:spPr>
          <a:xfrm>
            <a:off x="2021216" y="6107115"/>
            <a:ext cx="739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60g</a:t>
            </a:r>
            <a:endParaRPr lang="en-GB" sz="2800" dirty="0">
              <a:solidFill>
                <a:srgbClr val="00B05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F9CF0C0-67DA-44BA-907E-6A856315E8E2}"/>
              </a:ext>
            </a:extLst>
          </p:cNvPr>
          <p:cNvSpPr txBox="1"/>
          <p:nvPr/>
        </p:nvSpPr>
        <p:spPr>
          <a:xfrm>
            <a:off x="2894364" y="6125656"/>
            <a:ext cx="9370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100g</a:t>
            </a:r>
            <a:endParaRPr lang="en-GB" sz="2800" dirty="0">
              <a:solidFill>
                <a:srgbClr val="00B05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46890FA-1389-80D0-D16A-0C178B62E374}"/>
              </a:ext>
            </a:extLst>
          </p:cNvPr>
          <p:cNvSpPr/>
          <p:nvPr/>
        </p:nvSpPr>
        <p:spPr>
          <a:xfrm>
            <a:off x="479376" y="330173"/>
            <a:ext cx="11449272" cy="143116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2900" dirty="0"/>
              <a:t>A lift weighs 100kg. The lift is carrying two people weighing 50kg and 60kg respectively and is moving upwards. </a:t>
            </a:r>
          </a:p>
          <a:p>
            <a:r>
              <a:rPr lang="en-GB" sz="2900" dirty="0"/>
              <a:t>The acceleration of the lift is 0.5 ms</a:t>
            </a:r>
            <a:r>
              <a:rPr lang="en-GB" sz="2900" baseline="30000" dirty="0"/>
              <a:t>-2</a:t>
            </a:r>
            <a:r>
              <a:rPr lang="en-GB" sz="2900" dirty="0"/>
              <a:t>. Find the tension in the cable.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2F5B8DC-3BC6-3DAD-86A3-AB4876A1F1A9}"/>
                  </a:ext>
                </a:extLst>
              </p:cNvPr>
              <p:cNvSpPr txBox="1"/>
              <p:nvPr/>
            </p:nvSpPr>
            <p:spPr>
              <a:xfrm>
                <a:off x="6744072" y="3611027"/>
                <a:ext cx="4573521" cy="646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−210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=210×0.5</m:t>
                      </m:r>
                    </m:oMath>
                  </m:oMathPara>
                </a14:m>
                <a:b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</a:br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2F5B8DC-3BC6-3DAD-86A3-AB4876A1F1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3611027"/>
                <a:ext cx="4573521" cy="6463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8A47941-53B9-5D08-F15F-FF1948B49260}"/>
                  </a:ext>
                </a:extLst>
              </p:cNvPr>
              <p:cNvSpPr txBox="1"/>
              <p:nvPr/>
            </p:nvSpPr>
            <p:spPr>
              <a:xfrm>
                <a:off x="8328034" y="2840420"/>
                <a:ext cx="173204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𝑚𝑎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8A47941-53B9-5D08-F15F-FF1948B49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034" y="2840420"/>
                <a:ext cx="173204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E5BDC52-51BF-F39C-A425-FEBF69D56D03}"/>
                  </a:ext>
                </a:extLst>
              </p:cNvPr>
              <p:cNvSpPr txBox="1"/>
              <p:nvPr/>
            </p:nvSpPr>
            <p:spPr>
              <a:xfrm>
                <a:off x="8328034" y="4459132"/>
                <a:ext cx="218664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𝑇</m:t>
                    </m:r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𝟐𝟏𝟔𝟑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E5BDC52-51BF-F39C-A425-FEBF69D56D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034" y="4459132"/>
                <a:ext cx="218664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4748EA4E-ED67-9A1C-952A-3470F174701F}"/>
              </a:ext>
            </a:extLst>
          </p:cNvPr>
          <p:cNvSpPr/>
          <p:nvPr/>
        </p:nvSpPr>
        <p:spPr>
          <a:xfrm>
            <a:off x="4735418" y="3338283"/>
            <a:ext cx="1244788" cy="14147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210kg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87595E5-2958-8249-A964-1B2C941D8B18}"/>
              </a:ext>
            </a:extLst>
          </p:cNvPr>
          <p:cNvCxnSpPr>
            <a:stCxn id="3" idx="0"/>
          </p:cNvCxnSpPr>
          <p:nvPr/>
        </p:nvCxnSpPr>
        <p:spPr>
          <a:xfrm flipV="1">
            <a:off x="5357812" y="2915114"/>
            <a:ext cx="0" cy="42316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7C8D4F3-A9A2-2062-89FF-BED1F8CDBA74}"/>
              </a:ext>
            </a:extLst>
          </p:cNvPr>
          <p:cNvCxnSpPr>
            <a:cxnSpLocks/>
          </p:cNvCxnSpPr>
          <p:nvPr/>
        </p:nvCxnSpPr>
        <p:spPr>
          <a:xfrm>
            <a:off x="5357812" y="4752999"/>
            <a:ext cx="0" cy="51397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7764E00-EDE5-A6EF-073F-375DEACB9BB7}"/>
              </a:ext>
            </a:extLst>
          </p:cNvPr>
          <p:cNvSpPr txBox="1"/>
          <p:nvPr/>
        </p:nvSpPr>
        <p:spPr>
          <a:xfrm>
            <a:off x="5137821" y="2238042"/>
            <a:ext cx="4399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T</a:t>
            </a:r>
            <a:endParaRPr lang="en-GB" sz="40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AAD8F4-A12B-6899-C9DA-777275444AFA}"/>
              </a:ext>
            </a:extLst>
          </p:cNvPr>
          <p:cNvSpPr txBox="1"/>
          <p:nvPr/>
        </p:nvSpPr>
        <p:spPr>
          <a:xfrm>
            <a:off x="5015883" y="5275668"/>
            <a:ext cx="964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210g</a:t>
            </a:r>
            <a:endParaRPr lang="en-GB" sz="2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20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6" grpId="0" animBg="1"/>
      <p:bldP spid="29" grpId="0"/>
      <p:bldP spid="30" grpId="0"/>
      <p:bldP spid="31" grpId="0"/>
      <p:bldP spid="33" grpId="0"/>
      <p:bldP spid="12" grpId="0"/>
      <p:bldP spid="14" grpId="0"/>
      <p:bldP spid="16" grpId="0"/>
      <p:bldP spid="3" grpId="0" animBg="1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62BF5-7E53-4EA2-5559-853EE820B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0C1557D-11A0-E69B-4B0E-7D2A4E28B110}"/>
                  </a:ext>
                </a:extLst>
              </p:cNvPr>
              <p:cNvSpPr/>
              <p:nvPr/>
            </p:nvSpPr>
            <p:spPr>
              <a:xfrm>
                <a:off x="623392" y="980728"/>
                <a:ext cx="11233248" cy="563231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GB" sz="3000" dirty="0"/>
                  <a:t>A light scale-pan is attached to a vertical light inextensible string.</a:t>
                </a:r>
              </a:p>
              <a:p>
                <a:r>
                  <a:rPr lang="en-GB" sz="3000" dirty="0"/>
                  <a:t> </a:t>
                </a:r>
              </a:p>
              <a:p>
                <a:r>
                  <a:rPr lang="en-GB" sz="3000" dirty="0"/>
                  <a:t>The scale-pan carries two masses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000" dirty="0"/>
                  <a:t> and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000" dirty="0"/>
                  <a:t>. 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The mass of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000" dirty="0"/>
                  <a:t> is 400g and the mass of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000" dirty="0"/>
                  <a:t> is 600g. </a:t>
                </a:r>
              </a:p>
              <a:p>
                <a:endParaRPr lang="en-GB" sz="30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000" dirty="0"/>
                  <a:t> rests on top of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000" dirty="0"/>
                  <a:t>, as shown in the diagram.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The scale-pan is raised vertically, using the string, </a:t>
                </a:r>
              </a:p>
              <a:p>
                <a:r>
                  <a:rPr lang="en-GB" sz="3000" dirty="0"/>
                  <a:t>with acceleration 0.5 ms</a:t>
                </a:r>
                <a:r>
                  <a:rPr lang="en-GB" sz="3000" baseline="30000" dirty="0"/>
                  <a:t>-2</a:t>
                </a:r>
                <a:r>
                  <a:rPr lang="en-GB" sz="3000" dirty="0"/>
                  <a:t>. 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Find the tension in the string.</a:t>
                </a: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0C1557D-11A0-E69B-4B0E-7D2A4E28B1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980728"/>
                <a:ext cx="11233248" cy="5632311"/>
              </a:xfrm>
              <a:prstGeom prst="rect">
                <a:avLst/>
              </a:prstGeom>
              <a:blipFill>
                <a:blip r:embed="rId2"/>
                <a:stretch>
                  <a:fillRect b="-31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7D18B97F-F0F4-0D81-A813-CCD62BAFB310}"/>
              </a:ext>
            </a:extLst>
          </p:cNvPr>
          <p:cNvSpPr txBox="1"/>
          <p:nvPr/>
        </p:nvSpPr>
        <p:spPr>
          <a:xfrm>
            <a:off x="4223792" y="26293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Question B</a:t>
            </a:r>
          </a:p>
        </p:txBody>
      </p:sp>
    </p:spTree>
    <p:extLst>
      <p:ext uri="{BB962C8B-B14F-4D97-AF65-F5344CB8AC3E}">
        <p14:creationId xmlns:p14="http://schemas.microsoft.com/office/powerpoint/2010/main" val="3385882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26715</TotalTime>
  <Words>394</Words>
  <Application>Microsoft Office PowerPoint</Application>
  <PresentationFormat>Widescreen</PresentationFormat>
  <Paragraphs>107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877</cp:revision>
  <dcterms:created xsi:type="dcterms:W3CDTF">2013-02-28T07:36:55Z</dcterms:created>
  <dcterms:modified xsi:type="dcterms:W3CDTF">2025-09-26T06:49:27Z</dcterms:modified>
</cp:coreProperties>
</file>