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72" r:id="rId2"/>
    <p:sldId id="258" r:id="rId3"/>
    <p:sldId id="302" r:id="rId4"/>
    <p:sldId id="261" r:id="rId5"/>
    <p:sldId id="303" r:id="rId6"/>
    <p:sldId id="256" r:id="rId7"/>
    <p:sldId id="301" r:id="rId8"/>
    <p:sldId id="262" r:id="rId9"/>
    <p:sldId id="304" r:id="rId10"/>
    <p:sldId id="264" r:id="rId11"/>
    <p:sldId id="305" r:id="rId12"/>
    <p:sldId id="266" r:id="rId13"/>
    <p:sldId id="306" r:id="rId14"/>
    <p:sldId id="268" r:id="rId15"/>
    <p:sldId id="307" r:id="rId16"/>
    <p:sldId id="270" r:id="rId17"/>
    <p:sldId id="308" r:id="rId18"/>
    <p:sldId id="273" r:id="rId19"/>
    <p:sldId id="309" r:id="rId20"/>
    <p:sldId id="275" r:id="rId21"/>
    <p:sldId id="310" r:id="rId22"/>
    <p:sldId id="277" r:id="rId23"/>
    <p:sldId id="296" r:id="rId24"/>
    <p:sldId id="283" r:id="rId25"/>
    <p:sldId id="299" r:id="rId26"/>
    <p:sldId id="311" r:id="rId27"/>
    <p:sldId id="31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AFA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53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wart Gale" userId="3647ddd2-6040-41ae-a96d-232c23482af8" providerId="ADAL" clId="{3EC20122-B290-4039-8C8F-92FE790B54D8}"/>
    <pc:docChg chg="undo custSel modSld">
      <pc:chgData name="Stewart Gale" userId="3647ddd2-6040-41ae-a96d-232c23482af8" providerId="ADAL" clId="{3EC20122-B290-4039-8C8F-92FE790B54D8}" dt="2022-08-22T17:45:50.038" v="40" actId="20577"/>
      <pc:docMkLst>
        <pc:docMk/>
      </pc:docMkLst>
      <pc:sldChg chg="modSp mod">
        <pc:chgData name="Stewart Gale" userId="3647ddd2-6040-41ae-a96d-232c23482af8" providerId="ADAL" clId="{3EC20122-B290-4039-8C8F-92FE790B54D8}" dt="2022-08-22T17:45:50.038" v="40" actId="20577"/>
        <pc:sldMkLst>
          <pc:docMk/>
          <pc:sldMk cId="3220382278" sldId="272"/>
        </pc:sldMkLst>
        <pc:spChg chg="mod">
          <ac:chgData name="Stewart Gale" userId="3647ddd2-6040-41ae-a96d-232c23482af8" providerId="ADAL" clId="{3EC20122-B290-4039-8C8F-92FE790B54D8}" dt="2022-08-22T17:45:50.038" v="40" actId="20577"/>
          <ac:spMkLst>
            <pc:docMk/>
            <pc:sldMk cId="3220382278" sldId="272"/>
            <ac:spMk id="4" creationId="{00000000-0000-0000-0000-000000000000}"/>
          </ac:spMkLst>
        </pc:spChg>
        <pc:picChg chg="mod">
          <ac:chgData name="Stewart Gale" userId="3647ddd2-6040-41ae-a96d-232c23482af8" providerId="ADAL" clId="{3EC20122-B290-4039-8C8F-92FE790B54D8}" dt="2022-08-22T17:45:32.824" v="16" actId="1076"/>
          <ac:picMkLst>
            <pc:docMk/>
            <pc:sldMk cId="3220382278" sldId="272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E50A3-A954-44FC-A8D5-0C898BAA3B35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A0533-35AC-4CC4-B4AC-E742C6631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8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6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82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82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09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01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61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2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3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46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29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04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281" y="350196"/>
            <a:ext cx="1179965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/>
              <a:t>Diagnostic Assessment</a:t>
            </a:r>
            <a:r>
              <a:rPr lang="en-GB" sz="11500" dirty="0"/>
              <a:t>     ..Delta 1 </a:t>
            </a:r>
          </a:p>
          <a:p>
            <a:pPr algn="ctr"/>
            <a:r>
              <a:rPr lang="en-GB" sz="11500" dirty="0"/>
              <a:t> Unit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5" y="2769502"/>
            <a:ext cx="4212076" cy="39645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41367" y="2946122"/>
            <a:ext cx="2859579" cy="272315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362461" y="3494135"/>
            <a:ext cx="2727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Simplifying Expressions</a:t>
            </a:r>
          </a:p>
          <a:p>
            <a:r>
              <a:rPr lang="en-GB" sz="2000" b="1" dirty="0"/>
              <a:t>Writing Expressions</a:t>
            </a:r>
          </a:p>
          <a:p>
            <a:r>
              <a:rPr lang="en-GB" sz="2000" b="1" dirty="0"/>
              <a:t>Formulae </a:t>
            </a:r>
          </a:p>
          <a:p>
            <a:r>
              <a:rPr lang="en-GB" sz="2000" b="1" dirty="0"/>
              <a:t>Expanding Brackets </a:t>
            </a:r>
          </a:p>
          <a:p>
            <a:r>
              <a:rPr lang="en-GB" sz="2000" b="1" dirty="0"/>
              <a:t>Factorising</a:t>
            </a:r>
          </a:p>
        </p:txBody>
      </p:sp>
    </p:spTree>
    <p:extLst>
      <p:ext uri="{BB962C8B-B14F-4D97-AF65-F5344CB8AC3E}">
        <p14:creationId xmlns:p14="http://schemas.microsoft.com/office/powerpoint/2010/main" val="322038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5 – Writing Expression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380" y="1108953"/>
            <a:ext cx="10671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Rewrite the expression using correct algebraic notation.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174" t="32239" r="36609" b="57500"/>
          <a:stretch/>
        </p:blipFill>
        <p:spPr>
          <a:xfrm>
            <a:off x="2814761" y="2864236"/>
            <a:ext cx="6641363" cy="17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06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288443" y="2364089"/>
              <a:ext cx="11615114" cy="4338928"/>
            </p:xfrm>
            <a:graphic>
              <a:graphicData uri="http://schemas.openxmlformats.org/drawingml/2006/table">
                <a:tbl>
                  <a:tblPr/>
                  <a:tblGrid>
                    <a:gridCol w="3324405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290709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3207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𝑒h</m:t>
                                    </m:r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Everything on the left of the division symbol becomes the numerator, any everything on the right becomes the denominator. Then we can remove the multiplication symbol between e and h.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</m:t>
                                    </m:r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multiplied h + 3 by e on the denominator.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GB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GB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kumimoji="0" lang="en-GB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𝑒</m:t>
                                        </m:r>
                                      </m:den>
                                    </m:f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+3</m:t>
                                    </m:r>
                                  </m:e>
                                </m:box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ignored the brackets.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58619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</m:t>
                                    </m:r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GB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x</m:t>
                                    </m:r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GB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not removed the multiplication symbol.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0995777"/>
                  </p:ext>
                </p:extLst>
              </p:nvPr>
            </p:nvGraphicFramePr>
            <p:xfrm>
              <a:off x="288443" y="2364089"/>
              <a:ext cx="11615114" cy="4338928"/>
            </p:xfrm>
            <a:graphic>
              <a:graphicData uri="http://schemas.openxmlformats.org/drawingml/2006/table">
                <a:tbl>
                  <a:tblPr/>
                  <a:tblGrid>
                    <a:gridCol w="3324405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290709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10495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3" t="-49711" r="-249451" b="-265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Everything on the left of the division symbol becomes the numerator, any everything on the right becomes the denominator. Then we can remove the multiplication symbol between e and h.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  <a:endParaRPr lang="en-GB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8871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3" t="-233562" r="-249451" b="-1589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multiplied h + 3 by e on the denominator.</a:t>
                          </a:r>
                          <a:endParaRPr lang="en-US" sz="2400" b="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5720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3" t="-518085" r="-249451" b="-14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ignored the brackets.</a:t>
                          </a:r>
                          <a:endParaRPr lang="en-US" sz="2400" b="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828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3" t="-427206" r="-249451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not removed the multiplication symbol.</a:t>
                          </a:r>
                          <a:endParaRPr lang="en-US" sz="2400" b="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5 – Writing Expressions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674" y="982759"/>
            <a:ext cx="5034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Rewrite the expression using correct algebraic notation.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4174" t="34145" r="36609" b="59745"/>
          <a:stretch/>
        </p:blipFill>
        <p:spPr>
          <a:xfrm>
            <a:off x="5757371" y="1171715"/>
            <a:ext cx="5549384" cy="87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5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6 –  Writing Expression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6247" y="1159860"/>
            <a:ext cx="106880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Write an algebraic expressions for </a:t>
            </a:r>
          </a:p>
          <a:p>
            <a:pPr algn="ctr"/>
            <a:r>
              <a:rPr lang="en-GB" sz="5400" dirty="0"/>
              <a:t>the following statement:</a:t>
            </a:r>
          </a:p>
          <a:p>
            <a:pPr algn="ctr"/>
            <a:endParaRPr lang="en-GB" sz="5400" dirty="0"/>
          </a:p>
          <a:p>
            <a:pPr algn="ctr"/>
            <a:r>
              <a:rPr lang="en-GB" sz="5400" dirty="0"/>
              <a:t>“Subtract five from </a:t>
            </a:r>
            <a:r>
              <a:rPr lang="en-GB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5400" dirty="0"/>
              <a:t> and then multiply by six”</a:t>
            </a:r>
          </a:p>
        </p:txBody>
      </p:sp>
    </p:spTree>
    <p:extLst>
      <p:ext uri="{BB962C8B-B14F-4D97-AF65-F5344CB8AC3E}">
        <p14:creationId xmlns:p14="http://schemas.microsoft.com/office/powerpoint/2010/main" val="1171786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7684" y="2601220"/>
          <a:ext cx="11511321" cy="4163604"/>
        </p:xfrm>
        <a:graphic>
          <a:graphicData uri="http://schemas.openxmlformats.org/drawingml/2006/table">
            <a:tbl>
              <a:tblPr/>
              <a:tblGrid>
                <a:gridCol w="3001317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8510004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6(</a:t>
                      </a:r>
                      <a:r>
                        <a:rPr lang="en-GB" sz="3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– 5)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We subtract 5 from h first, to get h - 5, and then multiply the entire thing by 6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6(5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– </a:t>
                      </a:r>
                      <a:r>
                        <a:rPr lang="en-GB" sz="3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)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'subtract five from h' means h - 5, not 5 - h. </a:t>
                      </a:r>
                    </a:p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Be careful about which way round you write subtractions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(5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– </a:t>
                      </a:r>
                      <a:r>
                        <a:rPr lang="en-GB" sz="3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) x 6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'Subtract five from h' means h - 5, rather than 5 - h. Also, the conventions for multiplying by 6 are that we should have the 6 at the front.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(</a:t>
                      </a:r>
                      <a:r>
                        <a:rPr lang="en-GB" sz="3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– 5) x 6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Your answer is actually correct but the way we indicate multiplication in algebraic expressions means that the 6 goes at the front and we do not need the multiplication sign.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6 – Writing Expressions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1801" y="923330"/>
            <a:ext cx="9703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Write an algebraic expressions for </a:t>
            </a:r>
          </a:p>
          <a:p>
            <a:pPr algn="ctr"/>
            <a:r>
              <a:rPr lang="en-GB" sz="3200" dirty="0"/>
              <a:t>the following statement:</a:t>
            </a:r>
          </a:p>
          <a:p>
            <a:pPr algn="ctr"/>
            <a:r>
              <a:rPr lang="en-GB" sz="3200" dirty="0"/>
              <a:t>“Subtract five from 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3200" dirty="0"/>
              <a:t> and then multiply by six”</a:t>
            </a:r>
          </a:p>
        </p:txBody>
      </p:sp>
    </p:spTree>
    <p:extLst>
      <p:ext uri="{BB962C8B-B14F-4D97-AF65-F5344CB8AC3E}">
        <p14:creationId xmlns:p14="http://schemas.microsoft.com/office/powerpoint/2010/main" val="761723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7 – Substitution into Formulae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410" t="14737" r="11687" b="57024"/>
          <a:stretch/>
        </p:blipFill>
        <p:spPr>
          <a:xfrm>
            <a:off x="651954" y="1097280"/>
            <a:ext cx="10573300" cy="29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7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1261" y="3022638"/>
          <a:ext cx="10909475" cy="3493044"/>
        </p:xfrm>
        <a:graphic>
          <a:graphicData uri="http://schemas.openxmlformats.org/drawingml/2006/table">
            <a:tbl>
              <a:tblPr/>
              <a:tblGrid>
                <a:gridCol w="3122441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7787034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0.4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10 = 0.4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metres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per hour.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40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made a place value error.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2.5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divided the wrong way.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4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made a place value error.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7 – Substitution into Formulae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10" t="17442" r="11687" b="59567"/>
          <a:stretch/>
        </p:blipFill>
        <p:spPr>
          <a:xfrm>
            <a:off x="2279347" y="975013"/>
            <a:ext cx="7633305" cy="17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51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8 – Substitution into Formulae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6734" y="1317791"/>
                <a:ext cx="11577099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60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6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6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000" b="0" i="1" dirty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60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6000" dirty="0"/>
              </a:p>
              <a:p>
                <a:pPr algn="ctr"/>
                <a:endParaRPr lang="en-GB" sz="2800" dirty="0"/>
              </a:p>
              <a:p>
                <a:pPr algn="ctr"/>
                <a:r>
                  <a:rPr lang="en-GB" sz="6000" dirty="0"/>
                  <a:t>What is the value of </a:t>
                </a:r>
                <a:r>
                  <a:rPr lang="en-GB" sz="60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GB" sz="6000" dirty="0"/>
                  <a:t> when </a:t>
                </a:r>
                <a:r>
                  <a:rPr lang="en-GB" sz="6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6000" dirty="0"/>
                  <a:t> = −2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34" y="1317791"/>
                <a:ext cx="11577099" cy="2431435"/>
              </a:xfrm>
              <a:prstGeom prst="rect">
                <a:avLst/>
              </a:prstGeom>
              <a:blipFill>
                <a:blip r:embed="rId2"/>
                <a:stretch>
                  <a:fillRect b="-137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430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1041" y="3086250"/>
          <a:ext cx="11789917" cy="3493044"/>
        </p:xfrm>
        <a:graphic>
          <a:graphicData uri="http://schemas.openxmlformats.org/drawingml/2006/table">
            <a:tbl>
              <a:tblPr/>
              <a:tblGrid>
                <a:gridCol w="2913889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8876028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16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We have 2 × (-2)² - 4×( -2) = 2 × 4 + 8 = 16.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-34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calculated the first term correctly, then subtracted 42.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-16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may not know that two negatives make a positive.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subtracted 8, rather than adding.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8 – Substitution into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2008" y="1031544"/>
                <a:ext cx="1074221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54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5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5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5400" b="0" i="1" dirty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54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5400" dirty="0"/>
              </a:p>
              <a:p>
                <a:pPr algn="ctr"/>
                <a:r>
                  <a:rPr lang="en-GB" sz="5400" dirty="0"/>
                  <a:t>What is the value of </a:t>
                </a:r>
                <a:r>
                  <a:rPr lang="en-GB" sz="54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GB" sz="5400" dirty="0"/>
                  <a:t> when </a:t>
                </a:r>
                <a:r>
                  <a:rPr lang="en-GB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5400" dirty="0"/>
                  <a:t> = −2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08" y="1031544"/>
                <a:ext cx="10742212" cy="1754326"/>
              </a:xfrm>
              <a:prstGeom prst="rect">
                <a:avLst/>
              </a:prstGeom>
              <a:blipFill>
                <a:blip r:embed="rId2"/>
                <a:stretch>
                  <a:fillRect b="-20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225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9 – Substitution into Formulae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29085" y="1222375"/>
                <a:ext cx="9748299" cy="3387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box>
                        <m:boxPr>
                          <m:ctrlPr>
                            <a:rPr lang="en-GB" sz="6000" b="0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GB" sz="60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6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GB" sz="6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000" b="0" i="1" dirty="0" smtClean="0">
                                  <a:latin typeface="Cambria Math" panose="02040503050406030204" pitchFamily="18" charset="0"/>
                                </a:rPr>
                                <m:t>𝑐𝑤</m:t>
                              </m:r>
                              <m:r>
                                <a:rPr lang="en-GB" sz="6000" b="0" i="1" dirty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lang="en-GB" sz="60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sz="6000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800" dirty="0"/>
              </a:p>
              <a:p>
                <a:pPr algn="ctr"/>
                <a:endParaRPr lang="en-GB" sz="2800" dirty="0"/>
              </a:p>
              <a:p>
                <a:pPr algn="ctr"/>
                <a:r>
                  <a:rPr lang="en-GB" sz="6000" dirty="0"/>
                  <a:t>What is the value of </a:t>
                </a:r>
                <a:r>
                  <a:rPr lang="en-GB" sz="60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GB" sz="6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6000" dirty="0"/>
                  <a:t> when </a:t>
                </a:r>
              </a:p>
              <a:p>
                <a:pPr algn="ctr"/>
                <a:r>
                  <a:rPr lang="en-GB" sz="6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GB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5 </a:t>
                </a:r>
                <a:r>
                  <a:rPr lang="en-GB" sz="6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</a:t>
                </a:r>
                <a:r>
                  <a:rPr lang="en-GB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3 </a:t>
                </a:r>
                <a:r>
                  <a:rPr lang="en-GB" sz="6000" dirty="0">
                    <a:cs typeface="Times New Roman" panose="02020603050405020304" pitchFamily="18" charset="0"/>
                  </a:rPr>
                  <a:t>and</a:t>
                </a:r>
                <a:r>
                  <a:rPr lang="en-GB" sz="6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</a:t>
                </a:r>
                <a:r>
                  <a:rPr lang="en-GB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6</a:t>
                </a:r>
                <a:endParaRPr lang="en-GB" sz="6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085" y="1222375"/>
                <a:ext cx="9748299" cy="3387915"/>
              </a:xfrm>
              <a:prstGeom prst="rect">
                <a:avLst/>
              </a:prstGeom>
              <a:blipFill>
                <a:blip r:embed="rId2"/>
                <a:stretch>
                  <a:fillRect r="-876" b="-11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904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773444" y="3062395"/>
              <a:ext cx="10909475" cy="3575848"/>
            </p:xfrm>
            <a:graphic>
              <a:graphicData uri="http://schemas.openxmlformats.org/drawingml/2006/table">
                <a:tbl>
                  <a:tblPr/>
                  <a:tblGrid>
                    <a:gridCol w="3122441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7787034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32074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3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We have (5 × 3 - 6)/3 = (15 - 6)/ = 9/3 = 3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47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found 53 - 6 as the numerator.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-1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divided by w before subtracting y.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58619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13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found </a:t>
                          </a:r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cw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- y/w.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7966131"/>
                  </p:ext>
                </p:extLst>
              </p:nvPr>
            </p:nvGraphicFramePr>
            <p:xfrm>
              <a:off x="773444" y="3062395"/>
              <a:ext cx="10909475" cy="3575848"/>
            </p:xfrm>
            <a:graphic>
              <a:graphicData uri="http://schemas.openxmlformats.org/drawingml/2006/table">
                <a:tbl>
                  <a:tblPr/>
                  <a:tblGrid>
                    <a:gridCol w="3122441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7787034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3</a:t>
                          </a:r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We have (5 × 3 - 6)/3 = (15 - 6)/ = 9/3 = 3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  <a:endParaRPr lang="en-GB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7056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5" t="-233621" r="-24951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found 53 - 6 as the numerator.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-1</a:t>
                          </a:r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divided by w before subtracting y.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13</a:t>
                          </a:r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found </a:t>
                          </a:r>
                          <a:r>
                            <a:rPr lang="en-US" sz="2400" b="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cw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- y/w.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9 – Substitution into Formulae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1850" y="832739"/>
                <a:ext cx="9748299" cy="2137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box>
                        <m:boxPr>
                          <m:ctrlP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4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GB" sz="4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800" b="0" i="1" dirty="0" smtClean="0">
                                  <a:latin typeface="Cambria Math" panose="02040503050406030204" pitchFamily="18" charset="0"/>
                                </a:rPr>
                                <m:t>𝑐𝑤</m:t>
                              </m:r>
                              <m:r>
                                <a:rPr lang="en-GB" sz="4800" b="0" i="1" dirty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lang="en-GB" sz="48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sz="4800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000" dirty="0"/>
              </a:p>
              <a:p>
                <a:pPr algn="ctr"/>
                <a:r>
                  <a:rPr lang="en-GB" sz="4000" dirty="0"/>
                  <a:t>What is the value of </a:t>
                </a:r>
                <a:r>
                  <a:rPr lang="en-GB" sz="40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GB" sz="4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4000" dirty="0"/>
                  <a:t> when </a:t>
                </a:r>
              </a:p>
              <a:p>
                <a:pPr algn="ctr"/>
                <a:r>
                  <a:rPr lang="en-GB" sz="4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5 </a:t>
                </a:r>
                <a:r>
                  <a:rPr lang="en-GB" sz="4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3 </a:t>
                </a:r>
                <a:r>
                  <a:rPr lang="en-GB" sz="4000" dirty="0">
                    <a:cs typeface="Times New Roman" panose="02020603050405020304" pitchFamily="18" charset="0"/>
                  </a:rPr>
                  <a:t>and</a:t>
                </a:r>
                <a:r>
                  <a:rPr lang="en-GB" sz="4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6</a:t>
                </a:r>
                <a:endParaRPr lang="en-GB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50" y="832739"/>
                <a:ext cx="9748299" cy="2137636"/>
              </a:xfrm>
              <a:prstGeom prst="rect">
                <a:avLst/>
              </a:prstGeom>
              <a:blipFill>
                <a:blip r:embed="rId3"/>
                <a:stretch>
                  <a:fillRect b="-11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99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1 – Simplifying Expressions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062" t="18750" r="17265" b="62381"/>
          <a:stretch/>
        </p:blipFill>
        <p:spPr>
          <a:xfrm>
            <a:off x="457541" y="1030204"/>
            <a:ext cx="10940034" cy="225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0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10 – Expanding Brackets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3783" y="1215555"/>
            <a:ext cx="586021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Expand: </a:t>
            </a:r>
          </a:p>
          <a:p>
            <a:pPr algn="ctr"/>
            <a:endParaRPr lang="en-GB" sz="2400" dirty="0"/>
          </a:p>
          <a:p>
            <a:pPr algn="ctr"/>
            <a:r>
              <a:rPr lang="en-GB" sz="8000" dirty="0"/>
              <a:t>4c(5d – 3)</a:t>
            </a:r>
          </a:p>
        </p:txBody>
      </p:sp>
    </p:spTree>
    <p:extLst>
      <p:ext uri="{BB962C8B-B14F-4D97-AF65-F5344CB8AC3E}">
        <p14:creationId xmlns:p14="http://schemas.microsoft.com/office/powerpoint/2010/main" val="637932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641262" y="3006736"/>
              <a:ext cx="10909475" cy="3736884"/>
            </p:xfrm>
            <a:graphic>
              <a:graphicData uri="http://schemas.openxmlformats.org/drawingml/2006/table">
                <a:tbl>
                  <a:tblPr/>
                  <a:tblGrid>
                    <a:gridCol w="3122441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7787034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32074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20</a:t>
                          </a:r>
                          <a:r>
                            <a:rPr lang="en-GB" sz="3200" b="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cd</a:t>
                          </a:r>
                          <a:r>
                            <a:rPr lang="en-GB" sz="3200" b="0" baseline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– 12</a:t>
                          </a:r>
                          <a:r>
                            <a:rPr lang="en-GB" sz="3200" b="0" i="1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GB" sz="3200" b="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We multiplying both terms inside the bracket with 4c, </a:t>
                          </a:r>
                        </a:p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so we have 4c × 5d = 20cd and -3 × 4c = -12c.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may have expanded correctly, but then tried to simplify i.e. 20cd - 12c = 8c²d.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9</a:t>
                          </a:r>
                          <a:r>
                            <a:rPr lang="en-GB" sz="3200" b="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cd</a:t>
                          </a:r>
                          <a:r>
                            <a:rPr lang="en-GB" sz="3200" b="0" baseline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+ 1</a:t>
                          </a:r>
                          <a:r>
                            <a:rPr lang="en-GB" sz="3200" b="0" i="1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GB" sz="3200" b="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tried to add the terms, instead of multiplying.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58619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20</a:t>
                          </a:r>
                          <a:r>
                            <a:rPr lang="en-GB" sz="3200" b="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−12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added a power to the d when multiplying.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0727554"/>
                  </p:ext>
                </p:extLst>
              </p:nvPr>
            </p:nvGraphicFramePr>
            <p:xfrm>
              <a:off x="641262" y="3006736"/>
              <a:ext cx="10909475" cy="3736884"/>
            </p:xfrm>
            <a:graphic>
              <a:graphicData uri="http://schemas.openxmlformats.org/drawingml/2006/table">
                <a:tbl>
                  <a:tblPr/>
                  <a:tblGrid>
                    <a:gridCol w="3122441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7787034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74473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20</a:t>
                          </a:r>
                          <a:r>
                            <a:rPr lang="en-GB" sz="3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cd</a:t>
                          </a:r>
                          <a:r>
                            <a:rPr lang="en-GB" sz="32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– 12</a:t>
                          </a:r>
                          <a:r>
                            <a:rPr lang="en-GB" sz="3200" b="0" i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GB" sz="3200" b="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We multiplying both terms inside the bracket with 4c, </a:t>
                          </a:r>
                        </a:p>
                        <a:p>
                          <a:pPr font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so we have 4c × 5d = 20cd and -3 × 4c = -12c.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  <a:endParaRPr lang="en-GB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744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5" t="-238525" r="-250000" b="-191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may have expanded correctly, but then tried to simplify i.e. 20cd - 12c = 8c²d.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9</a:t>
                          </a:r>
                          <a:r>
                            <a:rPr lang="en-GB" sz="3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cd</a:t>
                          </a:r>
                          <a:r>
                            <a:rPr lang="en-GB" sz="32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+ 1</a:t>
                          </a:r>
                          <a:r>
                            <a:rPr lang="en-GB" sz="3200" b="0" i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en-GB" sz="3200" b="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tried to add the terms, instead of multiplying.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5" t="-505882" r="-250000" b="-284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added a power to the d when multiplying.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10 – Expanding Brackets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0249" y="859720"/>
            <a:ext cx="299637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Expand: </a:t>
            </a:r>
          </a:p>
          <a:p>
            <a:pPr algn="ctr"/>
            <a:endParaRPr lang="en-GB" sz="1400" dirty="0"/>
          </a:p>
          <a:p>
            <a:pPr algn="ctr"/>
            <a:r>
              <a:rPr lang="en-GB" sz="5400" dirty="0"/>
              <a:t>4c(5d – 3)</a:t>
            </a:r>
          </a:p>
        </p:txBody>
      </p:sp>
    </p:spTree>
    <p:extLst>
      <p:ext uri="{BB962C8B-B14F-4D97-AF65-F5344CB8AC3E}">
        <p14:creationId xmlns:p14="http://schemas.microsoft.com/office/powerpoint/2010/main" val="411949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11 – Expanding and Simplifying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239" t="14587" r="34391" b="69065"/>
          <a:stretch/>
        </p:blipFill>
        <p:spPr>
          <a:xfrm>
            <a:off x="2274073" y="1033670"/>
            <a:ext cx="7418567" cy="289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55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6972" y="3118054"/>
          <a:ext cx="11718056" cy="3493044"/>
        </p:xfrm>
        <a:graphic>
          <a:graphicData uri="http://schemas.openxmlformats.org/drawingml/2006/table">
            <a:tbl>
              <a:tblPr/>
              <a:tblGrid>
                <a:gridCol w="3021578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8696478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6a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– 12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We have 2a - 4(3-a) = 2a -12 +4a = 6a - 12.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–2a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– 12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not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recognised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that the a term is a double negative.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–6a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may believe that 3 - a = 2a.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a – 12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not multiplied -a by 4.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11 – Expanding and Simplifying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7531" b="17120"/>
          <a:stretch/>
        </p:blipFill>
        <p:spPr>
          <a:xfrm>
            <a:off x="3416942" y="1162034"/>
            <a:ext cx="5766816" cy="14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49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12 – Factorising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847" t="17717" r="28196" b="72022"/>
          <a:stretch/>
        </p:blipFill>
        <p:spPr>
          <a:xfrm>
            <a:off x="1546909" y="1311965"/>
            <a:ext cx="9098181" cy="17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43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4389" y="2530755"/>
          <a:ext cx="11803221" cy="3980724"/>
        </p:xfrm>
        <a:graphic>
          <a:graphicData uri="http://schemas.openxmlformats.org/drawingml/2006/table">
            <a:tbl>
              <a:tblPr/>
              <a:tblGrid>
                <a:gridCol w="2855039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8948182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8(3a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– 2)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HCF of 24 and 16 is 8, so we can take out a factor of 8. </a:t>
                      </a:r>
                    </a:p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This gives 8(3a –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2).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12(2a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– 4)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dirty="0"/>
                        <a:t>The student may have tried to remove the biggest factor, but has not </a:t>
                      </a:r>
                      <a:r>
                        <a:rPr lang="en-US" sz="2400" dirty="0" err="1"/>
                        <a:t>recognised</a:t>
                      </a:r>
                      <a:r>
                        <a:rPr lang="en-US" sz="2400" dirty="0"/>
                        <a:t> that 12 × -4 does not equal -16.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4(6a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– 4) 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not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factorised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fully. They can still take out a factor of 2.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6(4a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– 3)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not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</a:rPr>
                        <a:t>recognised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that 6 is not a factor of 16.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12 – Factorising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847" t="19248" r="31737" b="74644"/>
          <a:stretch/>
        </p:blipFill>
        <p:spPr>
          <a:xfrm>
            <a:off x="2223615" y="1052945"/>
            <a:ext cx="7241811" cy="88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58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DB435D4-1AA7-4FBC-B605-20B3E640A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3" t="20308" r="37820" b="57949"/>
          <a:stretch/>
        </p:blipFill>
        <p:spPr bwMode="auto">
          <a:xfrm>
            <a:off x="3259228" y="1088966"/>
            <a:ext cx="5807185" cy="41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FE341E-EC8C-4FF5-8459-5FCFCA1587AD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13 – Factorising </a:t>
            </a:r>
          </a:p>
        </p:txBody>
      </p:sp>
    </p:spTree>
    <p:extLst>
      <p:ext uri="{BB962C8B-B14F-4D97-AF65-F5344CB8AC3E}">
        <p14:creationId xmlns:p14="http://schemas.microsoft.com/office/powerpoint/2010/main" val="4232334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177017"/>
              </p:ext>
            </p:extLst>
          </p:nvPr>
        </p:nvGraphicFramePr>
        <p:xfrm>
          <a:off x="194389" y="3072090"/>
          <a:ext cx="11803221" cy="3493044"/>
        </p:xfrm>
        <a:graphic>
          <a:graphicData uri="http://schemas.openxmlformats.org/drawingml/2006/table">
            <a:tbl>
              <a:tblPr/>
              <a:tblGrid>
                <a:gridCol w="2855039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8948182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6(1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– 2</a:t>
                      </a:r>
                      <a:r>
                        <a:rPr lang="en-GB" sz="3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)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HCF of 6 and 12x is 6, so we take this out as a factor to get 6(1- 2x).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6(1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– 12</a:t>
                      </a:r>
                      <a:r>
                        <a:rPr lang="en-GB" sz="3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)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800" dirty="0"/>
                        <a:t>The student has not divided 12 by 6.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12(6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– </a:t>
                      </a:r>
                      <a:r>
                        <a:rPr lang="en-GB" sz="3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) 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The student has not divided 6 by 12.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3(2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– 3</a:t>
                      </a:r>
                      <a:r>
                        <a:rPr lang="en-GB" sz="32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)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800" dirty="0"/>
                        <a:t>The student has </a:t>
                      </a:r>
                      <a:r>
                        <a:rPr lang="en-US" sz="2800" dirty="0" err="1"/>
                        <a:t>factorised</a:t>
                      </a:r>
                      <a:r>
                        <a:rPr lang="en-US" sz="2800" dirty="0"/>
                        <a:t>, but not fully.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13 – Factorising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9028DE-3E10-4114-9016-EBDFB3AC2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99" t="57653" r="23360" b="19621"/>
          <a:stretch/>
        </p:blipFill>
        <p:spPr>
          <a:xfrm>
            <a:off x="5956724" y="1253691"/>
            <a:ext cx="3507971" cy="942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F00AC7-F431-43F6-B04C-1433F3DCE2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8" t="8593" r="21355" b="67211"/>
          <a:stretch/>
        </p:blipFill>
        <p:spPr>
          <a:xfrm>
            <a:off x="2210455" y="1192731"/>
            <a:ext cx="3746269" cy="100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7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2504" y="2452963"/>
          <a:ext cx="10909475" cy="4224564"/>
        </p:xfrm>
        <a:graphic>
          <a:graphicData uri="http://schemas.openxmlformats.org/drawingml/2006/table">
            <a:tbl>
              <a:tblPr/>
              <a:tblGrid>
                <a:gridCol w="3122441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7787034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0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We have 5 - 6 + 12 - 11 = 0.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0s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given the correct answer, but the wrong convention. We can just leave this as 0.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1s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may have calculated the coefficient correctly, </a:t>
                      </a:r>
                    </a:p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but has not understood the significance of 0.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may have calculated the coefficient correctly, </a:t>
                      </a:r>
                    </a:p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but has not understood the significance of 0.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1 – Simplifying Expressions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100" t="21608" r="17264" b="65047"/>
          <a:stretch/>
        </p:blipFill>
        <p:spPr>
          <a:xfrm>
            <a:off x="1329494" y="826739"/>
            <a:ext cx="9715496" cy="145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4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2 – Simplifying Expressions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651" t="21842" r="17302" b="63421"/>
          <a:stretch/>
        </p:blipFill>
        <p:spPr>
          <a:xfrm>
            <a:off x="804790" y="1371600"/>
            <a:ext cx="11015557" cy="19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6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1262" y="2761605"/>
          <a:ext cx="10909475" cy="3980724"/>
        </p:xfrm>
        <a:graphic>
          <a:graphicData uri="http://schemas.openxmlformats.org/drawingml/2006/table">
            <a:tbl>
              <a:tblPr/>
              <a:tblGrid>
                <a:gridCol w="3122441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7787034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-2</a:t>
                      </a:r>
                      <a:r>
                        <a:rPr lang="en-GB" sz="3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We have 12 + 8 = 20 people who bought just food and 4 + 6 = 10 people who just bought drinks. Adding them together gives 30.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1t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– 2</a:t>
                      </a:r>
                      <a:r>
                        <a:rPr lang="en-GB" sz="3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The student may have calculated the coefficient of t correctly, but has not understood the significance of 0.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0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– 2</a:t>
                      </a:r>
                      <a:r>
                        <a:rPr lang="en-GB" sz="3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The student has calculated the answer correctly, but has left 0 in the answer. This is not the convention.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0t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– 2</a:t>
                      </a:r>
                      <a:r>
                        <a:rPr lang="en-GB" sz="32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The student has calculated the answer correctly, but has left 0 in the answer. This is not the convention.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2 – Simplifying Expressions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85" y="923330"/>
            <a:ext cx="9922630" cy="171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4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3 – Simplifying Expressions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513" y="2610196"/>
            <a:ext cx="4705003" cy="105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871" t="20036" r="15869" b="62283"/>
          <a:stretch/>
        </p:blipFill>
        <p:spPr>
          <a:xfrm>
            <a:off x="498869" y="1494002"/>
            <a:ext cx="11194262" cy="21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5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344558" y="3062395"/>
              <a:ext cx="11338362" cy="3493044"/>
            </p:xfrm>
            <a:graphic>
              <a:graphicData uri="http://schemas.openxmlformats.org/drawingml/2006/table">
                <a:tbl>
                  <a:tblPr/>
                  <a:tblGrid>
                    <a:gridCol w="3245194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093168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32074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18.3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+ 3.2</a:t>
                          </a:r>
                          <a14:m>
                            <m:oMath xmlns:m="http://schemas.openxmlformats.org/officeDocument/2006/math"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pl-PL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We have 13w² + 5.3w² = 18.3w²</a:t>
                          </a:r>
                          <a:r>
                            <a:rPr lang="en-GB" sz="28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pl-PL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and </a:t>
                          </a:r>
                          <a:r>
                            <a:rPr lang="en-GB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pl-PL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9.2w - 6w = 3.2</a:t>
                          </a:r>
                          <a:r>
                            <a:rPr lang="pl-PL" sz="2800" b="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21.5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combined all terms as if they were all w²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15.2𝑤 + 18.3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added 6w, instead of subtracting.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58619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21.5</a:t>
                          </a:r>
                          <a:r>
                            <a:rPr lang="en-GB" sz="3200" b="0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combined all terms as if they were just w.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6057416"/>
                  </p:ext>
                </p:extLst>
              </p:nvPr>
            </p:nvGraphicFramePr>
            <p:xfrm>
              <a:off x="344558" y="3062395"/>
              <a:ext cx="11338362" cy="3493044"/>
            </p:xfrm>
            <a:graphic>
              <a:graphicData uri="http://schemas.openxmlformats.org/drawingml/2006/table">
                <a:tbl>
                  <a:tblPr/>
                  <a:tblGrid>
                    <a:gridCol w="3245194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093168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8" t="-83495" r="-249531" b="-405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pl-PL" sz="2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We have 13w² + 5.3w² = 18.3w²</a:t>
                          </a:r>
                          <a:r>
                            <a:rPr lang="en-GB" sz="2800" b="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pl-PL" sz="2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and </a:t>
                          </a:r>
                          <a:r>
                            <a:rPr lang="en-GB" sz="2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pl-PL" sz="2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9.2w - 6w = 3.2</a:t>
                          </a:r>
                          <a:r>
                            <a:rPr lang="pl-PL" sz="28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pl-PL" sz="2800" b="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  <a:endParaRPr lang="en-GB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8" t="-265686" r="-249531" b="-2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combined all terms as if they were all w²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8" t="-362136" r="-249531" b="-127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added 6w, instead of subtracting.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21.5</a:t>
                          </a:r>
                          <a:r>
                            <a:rPr lang="en-GB" sz="3200" b="0" i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GB" sz="3200" b="0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combined all terms as if they were just w.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3 – Simplifying Expressions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871" t="22327" r="15869" b="64097"/>
          <a:stretch/>
        </p:blipFill>
        <p:spPr>
          <a:xfrm>
            <a:off x="631050" y="980660"/>
            <a:ext cx="11194262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57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4 – Writing Expression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530" t="33223" r="37544" b="59228"/>
          <a:stretch/>
        </p:blipFill>
        <p:spPr>
          <a:xfrm>
            <a:off x="3501190" y="2864236"/>
            <a:ext cx="5390147" cy="1275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380" y="1108953"/>
            <a:ext cx="10671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Rewrite the expression using correct algebraic notation.</a:t>
            </a:r>
          </a:p>
        </p:txBody>
      </p:sp>
    </p:spTree>
    <p:extLst>
      <p:ext uri="{BB962C8B-B14F-4D97-AF65-F5344CB8AC3E}">
        <p14:creationId xmlns:p14="http://schemas.microsoft.com/office/powerpoint/2010/main" val="4032121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4400" y="2659770"/>
          <a:ext cx="11303200" cy="3980724"/>
        </p:xfrm>
        <a:graphic>
          <a:graphicData uri="http://schemas.openxmlformats.org/drawingml/2006/table">
            <a:tbl>
              <a:tblPr/>
              <a:tblGrid>
                <a:gridCol w="3051090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8252110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5y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+ </a:t>
                      </a:r>
                      <a:r>
                        <a:rPr lang="en-GB" sz="3200" b="0" baseline="0" dirty="0" err="1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bh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We have numbers in front of letters i.e. 5y, and we can remove the multiplication symbols.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y5</a:t>
                      </a:r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 + </a:t>
                      </a:r>
                      <a:r>
                        <a:rPr lang="en-GB" sz="3200" b="0" baseline="0" dirty="0" err="1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bh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not switched around 5 and y.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baseline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y + 5bh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robotobold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moved the 5 to the wrong operation.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5bhy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The student has removed all symbols, rather than just the multiplication symbols.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4 – Writing Expression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530" t="33223" r="37544" b="59228"/>
          <a:stretch/>
        </p:blipFill>
        <p:spPr>
          <a:xfrm>
            <a:off x="5883443" y="1048031"/>
            <a:ext cx="5390147" cy="1275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400" y="1147096"/>
            <a:ext cx="5034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Rewrite the expression using correct algebraic notation.</a:t>
            </a:r>
          </a:p>
        </p:txBody>
      </p:sp>
    </p:spTree>
    <p:extLst>
      <p:ext uri="{BB962C8B-B14F-4D97-AF65-F5344CB8AC3E}">
        <p14:creationId xmlns:p14="http://schemas.microsoft.com/office/powerpoint/2010/main" val="2026450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1433</Words>
  <Application>Microsoft Office PowerPoint</Application>
  <PresentationFormat>Widescreen</PresentationFormat>
  <Paragraphs>223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robotobold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 Gale</dc:creator>
  <cp:lastModifiedBy>Stewart Gale</cp:lastModifiedBy>
  <cp:revision>48</cp:revision>
  <dcterms:created xsi:type="dcterms:W3CDTF">2020-06-17T17:33:36Z</dcterms:created>
  <dcterms:modified xsi:type="dcterms:W3CDTF">2022-08-22T17:45:57Z</dcterms:modified>
</cp:coreProperties>
</file>