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8" r:id="rId2"/>
    <p:sldId id="276" r:id="rId3"/>
    <p:sldId id="262" r:id="rId4"/>
    <p:sldId id="261" r:id="rId5"/>
    <p:sldId id="263" r:id="rId6"/>
    <p:sldId id="264" r:id="rId7"/>
    <p:sldId id="260" r:id="rId8"/>
    <p:sldId id="268" r:id="rId9"/>
    <p:sldId id="267" r:id="rId10"/>
    <p:sldId id="265" r:id="rId11"/>
    <p:sldId id="273" r:id="rId12"/>
    <p:sldId id="274" r:id="rId13"/>
    <p:sldId id="27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9BB5C37-2E6A-43C1-A415-FEB6C22D87B2}" v="4" dt="2022-01-14T06:52:27.2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69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D9BB5C37-2E6A-43C1-A415-FEB6C22D87B2}"/>
    <pc:docChg chg="custSel addSld modSld sldOrd">
      <pc:chgData name="Stewart Gale" userId="3647ddd2-6040-41ae-a96d-232c23482af8" providerId="ADAL" clId="{D9BB5C37-2E6A-43C1-A415-FEB6C22D87B2}" dt="2022-01-14T06:52:31.112" v="18" actId="1076"/>
      <pc:docMkLst>
        <pc:docMk/>
      </pc:docMkLst>
      <pc:sldChg chg="delSp modSp mod ord delAnim">
        <pc:chgData name="Stewart Gale" userId="3647ddd2-6040-41ae-a96d-232c23482af8" providerId="ADAL" clId="{D9BB5C37-2E6A-43C1-A415-FEB6C22D87B2}" dt="2022-01-14T06:52:07.306" v="10" actId="1076"/>
        <pc:sldMkLst>
          <pc:docMk/>
          <pc:sldMk cId="4080011300" sldId="258"/>
        </pc:sldMkLst>
        <pc:spChg chg="mod">
          <ac:chgData name="Stewart Gale" userId="3647ddd2-6040-41ae-a96d-232c23482af8" providerId="ADAL" clId="{D9BB5C37-2E6A-43C1-A415-FEB6C22D87B2}" dt="2022-01-14T06:52:07.306" v="10" actId="1076"/>
          <ac:spMkLst>
            <pc:docMk/>
            <pc:sldMk cId="4080011300" sldId="258"/>
            <ac:spMk id="4" creationId="{00000000-0000-0000-0000-000000000000}"/>
          </ac:spMkLst>
        </pc:spChg>
        <pc:spChg chg="del mod">
          <ac:chgData name="Stewart Gale" userId="3647ddd2-6040-41ae-a96d-232c23482af8" providerId="ADAL" clId="{D9BB5C37-2E6A-43C1-A415-FEB6C22D87B2}" dt="2022-01-14T06:51:53.362" v="4" actId="478"/>
          <ac:spMkLst>
            <pc:docMk/>
            <pc:sldMk cId="4080011300" sldId="258"/>
            <ac:spMk id="13" creationId="{00000000-0000-0000-0000-000000000000}"/>
          </ac:spMkLst>
        </pc:spChg>
        <pc:spChg chg="del mod">
          <ac:chgData name="Stewart Gale" userId="3647ddd2-6040-41ae-a96d-232c23482af8" providerId="ADAL" clId="{D9BB5C37-2E6A-43C1-A415-FEB6C22D87B2}" dt="2022-01-14T06:51:53.362" v="4" actId="478"/>
          <ac:spMkLst>
            <pc:docMk/>
            <pc:sldMk cId="4080011300" sldId="258"/>
            <ac:spMk id="19" creationId="{00000000-0000-0000-0000-000000000000}"/>
          </ac:spMkLst>
        </pc:spChg>
      </pc:sldChg>
      <pc:sldChg chg="delSp modSp add mod">
        <pc:chgData name="Stewart Gale" userId="3647ddd2-6040-41ae-a96d-232c23482af8" providerId="ADAL" clId="{D9BB5C37-2E6A-43C1-A415-FEB6C22D87B2}" dt="2022-01-14T06:52:31.112" v="18" actId="1076"/>
        <pc:sldMkLst>
          <pc:docMk/>
          <pc:sldMk cId="3633341469" sldId="276"/>
        </pc:sldMkLst>
        <pc:spChg chg="del">
          <ac:chgData name="Stewart Gale" userId="3647ddd2-6040-41ae-a96d-232c23482af8" providerId="ADAL" clId="{D9BB5C37-2E6A-43C1-A415-FEB6C22D87B2}" dt="2022-01-14T06:52:09.860" v="11" actId="478"/>
          <ac:spMkLst>
            <pc:docMk/>
            <pc:sldMk cId="3633341469" sldId="276"/>
            <ac:spMk id="4" creationId="{00000000-0000-0000-0000-000000000000}"/>
          </ac:spMkLst>
        </pc:spChg>
        <pc:spChg chg="mod">
          <ac:chgData name="Stewart Gale" userId="3647ddd2-6040-41ae-a96d-232c23482af8" providerId="ADAL" clId="{D9BB5C37-2E6A-43C1-A415-FEB6C22D87B2}" dt="2022-01-14T06:52:13.362" v="12" actId="1076"/>
          <ac:spMkLst>
            <pc:docMk/>
            <pc:sldMk cId="3633341469" sldId="276"/>
            <ac:spMk id="13" creationId="{00000000-0000-0000-0000-000000000000}"/>
          </ac:spMkLst>
        </pc:spChg>
        <pc:spChg chg="mod">
          <ac:chgData name="Stewart Gale" userId="3647ddd2-6040-41ae-a96d-232c23482af8" providerId="ADAL" clId="{D9BB5C37-2E6A-43C1-A415-FEB6C22D87B2}" dt="2022-01-14T06:52:31.112" v="18" actId="1076"/>
          <ac:spMkLst>
            <pc:docMk/>
            <pc:sldMk cId="3633341469" sldId="276"/>
            <ac:spMk id="19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9E43C1-6AD7-4269-809F-3CFEAF223243}" type="datetimeFigureOut">
              <a:rPr lang="en-GB" smtClean="0"/>
              <a:t>14/01/2022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947B0F-78C8-460A-8885-D7C3946EE8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2656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80CC4-52F5-4876-83BD-94D88C5225B4}" type="datetimeFigureOut">
              <a:rPr lang="en-GB" smtClean="0"/>
              <a:t>14/01/2022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4A711-B7DD-4585-8CA4-EA0D12BA4D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2681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80CC4-52F5-4876-83BD-94D88C5225B4}" type="datetimeFigureOut">
              <a:rPr lang="en-GB" smtClean="0"/>
              <a:t>14/01/2022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4A711-B7DD-4585-8CA4-EA0D12BA4D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3905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80CC4-52F5-4876-83BD-94D88C5225B4}" type="datetimeFigureOut">
              <a:rPr lang="en-GB" smtClean="0"/>
              <a:t>14/01/2022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4A711-B7DD-4585-8CA4-EA0D12BA4D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8688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80CC4-52F5-4876-83BD-94D88C5225B4}" type="datetimeFigureOut">
              <a:rPr lang="en-GB" smtClean="0"/>
              <a:t>14/01/2022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4A711-B7DD-4585-8CA4-EA0D12BA4D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528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80CC4-52F5-4876-83BD-94D88C5225B4}" type="datetimeFigureOut">
              <a:rPr lang="en-GB" smtClean="0"/>
              <a:t>14/01/2022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4A711-B7DD-4585-8CA4-EA0D12BA4D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4658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80CC4-52F5-4876-83BD-94D88C5225B4}" type="datetimeFigureOut">
              <a:rPr lang="en-GB" smtClean="0"/>
              <a:t>14/01/2022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4A711-B7DD-4585-8CA4-EA0D12BA4D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73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80CC4-52F5-4876-83BD-94D88C5225B4}" type="datetimeFigureOut">
              <a:rPr lang="en-GB" smtClean="0"/>
              <a:t>14/01/2022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4A711-B7DD-4585-8CA4-EA0D12BA4D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1833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80CC4-52F5-4876-83BD-94D88C5225B4}" type="datetimeFigureOut">
              <a:rPr lang="en-GB" smtClean="0"/>
              <a:t>14/01/2022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4A711-B7DD-4585-8CA4-EA0D12BA4D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1662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80CC4-52F5-4876-83BD-94D88C5225B4}" type="datetimeFigureOut">
              <a:rPr lang="en-GB" smtClean="0"/>
              <a:t>14/01/2022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4A711-B7DD-4585-8CA4-EA0D12BA4D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9532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80CC4-52F5-4876-83BD-94D88C5225B4}" type="datetimeFigureOut">
              <a:rPr lang="en-GB" smtClean="0"/>
              <a:t>14/01/2022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4A711-B7DD-4585-8CA4-EA0D12BA4D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4404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80CC4-52F5-4876-83BD-94D88C5225B4}" type="datetimeFigureOut">
              <a:rPr lang="en-GB" smtClean="0"/>
              <a:t>14/01/2022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4A711-B7DD-4585-8CA4-EA0D12BA4D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272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980CC4-52F5-4876-83BD-94D88C5225B4}" type="datetimeFigureOut">
              <a:rPr lang="en-GB" smtClean="0"/>
              <a:t>14/01/2022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D4A711-B7DD-4585-8CA4-EA0D12BA4D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2806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2233" y="1984723"/>
            <a:ext cx="1125231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LO: Algebraic Fractions</a:t>
            </a:r>
          </a:p>
          <a:p>
            <a:pPr algn="ctr"/>
            <a:r>
              <a:rPr lang="en-GB" sz="7200" b="1" i="0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(Adding and Subtracting)</a:t>
            </a:r>
          </a:p>
        </p:txBody>
      </p:sp>
    </p:spTree>
    <p:extLst>
      <p:ext uri="{BB962C8B-B14F-4D97-AF65-F5344CB8AC3E}">
        <p14:creationId xmlns:p14="http://schemas.microsoft.com/office/powerpoint/2010/main" val="40800113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371600" y="1830793"/>
                <a:ext cx="5241471" cy="28693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115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GB" sz="11500" dirty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15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den>
                    </m:f>
                  </m:oMath>
                </a14:m>
                <a:r>
                  <a:rPr lang="en-GB" sz="11500" dirty="0"/>
                  <a:t>  = 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1830793"/>
                <a:ext cx="5241471" cy="2869312"/>
              </a:xfrm>
              <a:prstGeom prst="rect">
                <a:avLst/>
              </a:prstGeom>
              <a:blipFill>
                <a:blip r:embed="rId2"/>
                <a:stretch>
                  <a:fillRect r="-814" b="-78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813132" y="1705342"/>
                <a:ext cx="5502569" cy="31202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96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sz="9600" b="0" i="1" smtClean="0">
                              <a:latin typeface="Cambria Math" panose="02040503050406030204" pitchFamily="18" charset="0"/>
                            </a:rPr>
                            <m:t>+2</m:t>
                          </m:r>
                          <m:r>
                            <a:rPr lang="en-GB" sz="9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sz="9600" b="0" i="1" smtClean="0">
                              <a:latin typeface="Cambria Math" panose="02040503050406030204" pitchFamily="18" charset="0"/>
                            </a:rPr>
                            <m:t>𝑥𝑦</m:t>
                          </m:r>
                        </m:den>
                      </m:f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3132" y="1705342"/>
                <a:ext cx="5502569" cy="312021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28160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236729" y="430056"/>
                <a:ext cx="4963006" cy="26044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115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GB" sz="11500" dirty="0"/>
                  <a:t> </a:t>
                </a:r>
                <a14:m>
                  <m:oMath xmlns:m="http://schemas.openxmlformats.org/officeDocument/2006/math">
                    <m:r>
                      <a:rPr lang="en-GB" sz="11500" b="0" i="1" dirty="0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115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15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sSup>
                          <m:sSupPr>
                            <m:ctrlPr>
                              <a:rPr lang="en-GB" sz="115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15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115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GB" sz="11500" dirty="0"/>
                  <a:t> = 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6729" y="430056"/>
                <a:ext cx="4963006" cy="2604431"/>
              </a:xfrm>
              <a:prstGeom prst="rect">
                <a:avLst/>
              </a:prstGeom>
              <a:blipFill>
                <a:blip r:embed="rId2"/>
                <a:stretch>
                  <a:fillRect t="-937" r="-21130" b="-1733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242432" y="3755321"/>
                <a:ext cx="4620986" cy="26044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1500" dirty="0"/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15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 + 2</m:t>
                        </m:r>
                      </m:num>
                      <m:den>
                        <m:sSup>
                          <m:sSupPr>
                            <m:ctrlPr>
                              <a:rPr lang="en-GB" sz="115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15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115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GB" sz="11500" dirty="0"/>
                  <a:t> 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2432" y="3755321"/>
                <a:ext cx="4620986" cy="2604431"/>
              </a:xfrm>
              <a:prstGeom prst="rect">
                <a:avLst/>
              </a:prstGeom>
              <a:blipFill>
                <a:blip r:embed="rId3"/>
                <a:stretch>
                  <a:fillRect l="-17150" t="-937" b="-1733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434658" y="430056"/>
                <a:ext cx="4582005" cy="26044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115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sSup>
                          <m:sSupPr>
                            <m:ctrlPr>
                              <a:rPr lang="en-GB" sz="115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15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115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GB" sz="11500" dirty="0"/>
                  <a:t> </a:t>
                </a:r>
                <a14:m>
                  <m:oMath xmlns:m="http://schemas.openxmlformats.org/officeDocument/2006/math">
                    <m:r>
                      <a:rPr lang="en-GB" sz="11500" b="0" i="1" dirty="0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115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15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sSup>
                          <m:sSupPr>
                            <m:ctrlPr>
                              <a:rPr lang="en-GB" sz="115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15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115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GB" sz="115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4658" y="430056"/>
                <a:ext cx="4582005" cy="26044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86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78339" y="710897"/>
                <a:ext cx="5894615" cy="21852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8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8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8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sSup>
                          <m:sSupPr>
                            <m:ctrlPr>
                              <a:rPr lang="en-GB" sz="8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8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8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88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den>
                    </m:f>
                  </m:oMath>
                </a14:m>
                <a:r>
                  <a:rPr lang="en-GB" sz="8800" dirty="0"/>
                  <a:t> </a:t>
                </a:r>
                <a14:m>
                  <m:oMath xmlns:m="http://schemas.openxmlformats.org/officeDocument/2006/math">
                    <m:r>
                      <a:rPr lang="en-GB" sz="8800" b="0" i="1" dirty="0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88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8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8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880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88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den>
                    </m:f>
                  </m:oMath>
                </a14:m>
                <a:r>
                  <a:rPr lang="en-GB" sz="8800" dirty="0"/>
                  <a:t>  = 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339" y="710897"/>
                <a:ext cx="5894615" cy="2185214"/>
              </a:xfrm>
              <a:prstGeom prst="rect">
                <a:avLst/>
              </a:prstGeom>
              <a:blipFill>
                <a:blip r:embed="rId2"/>
                <a:stretch>
                  <a:fillRect r="-8583" b="-83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327925" y="3791181"/>
                <a:ext cx="4016828" cy="24324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9600" dirty="0"/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9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9600" b="0" i="1" smtClean="0">
                            <a:latin typeface="Cambria Math" panose="02040503050406030204" pitchFamily="18" charset="0"/>
                          </a:rPr>
                          <m:t>5 − 6</m:t>
                        </m:r>
                        <m:r>
                          <a:rPr lang="en-GB" sz="9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sSup>
                          <m:sSupPr>
                            <m:ctrlPr>
                              <a:rPr lang="en-GB" sz="9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96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GB" sz="96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9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9600" i="1">
                            <a:latin typeface="Cambria Math" panose="02040503050406030204" pitchFamily="18" charset="0"/>
                          </a:rPr>
                          <m:t>𝑦</m:t>
                        </m:r>
                      </m:den>
                    </m:f>
                  </m:oMath>
                </a14:m>
                <a:r>
                  <a:rPr lang="en-GB" sz="9600" dirty="0"/>
                  <a:t> 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7925" y="3791181"/>
                <a:ext cx="4016828" cy="2432461"/>
              </a:xfrm>
              <a:prstGeom prst="rect">
                <a:avLst/>
              </a:prstGeom>
              <a:blipFill>
                <a:blip r:embed="rId3"/>
                <a:stretch>
                  <a:fillRect l="-15933" b="-77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525354" y="814803"/>
                <a:ext cx="5187042" cy="19774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8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80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sSup>
                          <m:sSupPr>
                            <m:ctrlPr>
                              <a:rPr lang="en-GB" sz="8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80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GB" sz="8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8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80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den>
                    </m:f>
                  </m:oMath>
                </a14:m>
                <a:r>
                  <a:rPr lang="en-GB" sz="8000" dirty="0"/>
                  <a:t> </a:t>
                </a:r>
                <a14:m>
                  <m:oMath xmlns:m="http://schemas.openxmlformats.org/officeDocument/2006/math">
                    <m:r>
                      <a:rPr lang="en-GB" sz="8000" b="0" i="1" dirty="0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80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8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8000" b="0" i="1" smtClean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GB" sz="8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sSup>
                          <m:sSupPr>
                            <m:ctrlPr>
                              <a:rPr lang="en-GB" sz="8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80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GB" sz="8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8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8000" i="1">
                            <a:latin typeface="Cambria Math" panose="02040503050406030204" pitchFamily="18" charset="0"/>
                          </a:rPr>
                          <m:t>𝑦</m:t>
                        </m:r>
                      </m:den>
                    </m:f>
                  </m:oMath>
                </a14:m>
                <a:endParaRPr lang="en-GB" sz="8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5354" y="814803"/>
                <a:ext cx="5187042" cy="197740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8675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40229" y="1558650"/>
                <a:ext cx="4419599" cy="21659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GB" sz="8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8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8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den>
                    </m:f>
                  </m:oMath>
                </a14:m>
                <a:r>
                  <a:rPr lang="en-GB" sz="88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8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8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8800" i="1">
                            <a:latin typeface="Cambria Math" panose="02040503050406030204" pitchFamily="18" charset="0"/>
                          </a:rPr>
                          <m:t>𝑦</m:t>
                        </m:r>
                      </m:den>
                    </m:f>
                    <m:r>
                      <a:rPr lang="en-US" sz="88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GB" sz="8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8800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8800" i="1">
                            <a:latin typeface="Cambria Math" panose="02040503050406030204" pitchFamily="18" charset="0"/>
                          </a:rPr>
                          <m:t>𝑦</m:t>
                        </m:r>
                      </m:den>
                    </m:f>
                  </m:oMath>
                </a14:m>
                <a:r>
                  <a:rPr lang="en-GB" sz="8800" dirty="0"/>
                  <a:t> 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229" y="1558650"/>
                <a:ext cx="4419599" cy="2165914"/>
              </a:xfrm>
              <a:prstGeom prst="rect">
                <a:avLst/>
              </a:prstGeom>
              <a:blipFill>
                <a:blip r:embed="rId2"/>
                <a:stretch>
                  <a:fillRect t="-282" b="-84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680357" y="272144"/>
            <a:ext cx="109020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/>
              <a:t>Make </a:t>
            </a:r>
            <a:r>
              <a:rPr lang="en-US" sz="6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6000" dirty="0"/>
              <a:t> the subject of the formula.</a:t>
            </a:r>
            <a:endParaRPr lang="en-GB" sz="6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914401" y="4175021"/>
                <a:ext cx="2416628" cy="21659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8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8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8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den>
                    </m:f>
                  </m:oMath>
                </a14:m>
                <a:r>
                  <a:rPr lang="en-GB" sz="88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8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8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8800" i="1">
                            <a:latin typeface="Cambria Math" panose="02040503050406030204" pitchFamily="18" charset="0"/>
                          </a:rPr>
                          <m:t>𝑦</m:t>
                        </m:r>
                      </m:den>
                    </m:f>
                  </m:oMath>
                </a14:m>
                <a:endParaRPr lang="en-GB" sz="88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1" y="4175021"/>
                <a:ext cx="2416628" cy="2165914"/>
              </a:xfrm>
              <a:prstGeom prst="rect">
                <a:avLst/>
              </a:prstGeom>
              <a:blipFill>
                <a:blip r:embed="rId3"/>
                <a:stretch>
                  <a:fillRect t="-282" b="-84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429501" y="1558650"/>
                <a:ext cx="2416628" cy="19040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8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8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num>
                      <m:den>
                        <m:r>
                          <a:rPr lang="en-US" sz="8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en-GB" sz="88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8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88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en-US" sz="8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GB" sz="88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9501" y="1558650"/>
                <a:ext cx="2416628" cy="1904047"/>
              </a:xfrm>
              <a:prstGeom prst="rect">
                <a:avLst/>
              </a:prstGeom>
              <a:blipFill>
                <a:blip r:embed="rId4"/>
                <a:stretch>
                  <a:fillRect t="-6090" b="-1762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375072" y="4367164"/>
                <a:ext cx="2645228" cy="19040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8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GB" sz="88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8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88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en-US" sz="8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GB" sz="88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5072" y="4367164"/>
                <a:ext cx="2645228" cy="1904047"/>
              </a:xfrm>
              <a:prstGeom prst="rect">
                <a:avLst/>
              </a:prstGeom>
              <a:blipFill>
                <a:blip r:embed="rId5"/>
                <a:stretch>
                  <a:fillRect t="-6070" b="-172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/>
          <p:cNvCxnSpPr/>
          <p:nvPr/>
        </p:nvCxnSpPr>
        <p:spPr>
          <a:xfrm flipH="1">
            <a:off x="6275614" y="1558650"/>
            <a:ext cx="8164" cy="478228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2552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718452" y="3212363"/>
                <a:ext cx="10091061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b="1" i="1" smtClean="0">
                          <a:solidFill>
                            <a:srgbClr val="FFC000"/>
                          </a:solidFill>
                        </a:rPr>
                        <m:t>𝐌</m:t>
                      </m:r>
                      <m:r>
                        <a:rPr lang="en-GB" sz="7200" b="1" i="0" smtClean="0">
                          <a:solidFill>
                            <a:srgbClr val="FFC000"/>
                          </a:solidFill>
                        </a:rPr>
                        <m:t>𝐚𝐤𝐞</m:t>
                      </m:r>
                      <m:r>
                        <a:rPr lang="en-GB" sz="7200" b="1" i="0" smtClean="0">
                          <a:solidFill>
                            <a:srgbClr val="FFC000"/>
                          </a:solidFill>
                        </a:rPr>
                        <m:t> </m:t>
                      </m:r>
                      <m:r>
                        <a:rPr lang="en-GB" sz="7200" b="1" i="0" smtClean="0">
                          <a:solidFill>
                            <a:srgbClr val="FFC000"/>
                          </a:solidFill>
                        </a:rPr>
                        <m:t>𝐬𝐮𝐫𝐞</m:t>
                      </m:r>
                      <m:r>
                        <a:rPr lang="en-GB" sz="7200" b="1" i="0" smtClean="0">
                          <a:solidFill>
                            <a:srgbClr val="FFC000"/>
                          </a:solidFill>
                        </a:rPr>
                        <m:t> </m:t>
                      </m:r>
                      <m:r>
                        <a:rPr lang="en-GB" sz="7200" b="1" i="0" smtClean="0">
                          <a:solidFill>
                            <a:srgbClr val="FFC000"/>
                          </a:solidFill>
                        </a:rPr>
                        <m:t>𝐲𝐨𝐮</m:t>
                      </m:r>
                      <m:r>
                        <a:rPr lang="en-GB" sz="7200" b="1" i="0" smtClean="0">
                          <a:solidFill>
                            <a:srgbClr val="FFC000"/>
                          </a:solidFill>
                        </a:rPr>
                        <m:t> </m:t>
                      </m:r>
                      <m:r>
                        <a:rPr lang="en-GB" sz="7200" b="1" i="0" smtClean="0">
                          <a:solidFill>
                            <a:srgbClr val="FFC000"/>
                          </a:solidFill>
                        </a:rPr>
                        <m:t>𝐡𝐚𝐯𝐞</m:t>
                      </m:r>
                      <m:r>
                        <a:rPr lang="en-GB" sz="7200" b="1" i="0" smtClean="0">
                          <a:solidFill>
                            <a:srgbClr val="FFC000"/>
                          </a:solidFill>
                        </a:rPr>
                        <m:t> </m:t>
                      </m:r>
                      <m:r>
                        <a:rPr lang="en-GB" sz="7200" b="1" i="0" smtClean="0">
                          <a:solidFill>
                            <a:srgbClr val="FFC000"/>
                          </a:solidFill>
                        </a:rPr>
                        <m:t>𝐚</m:t>
                      </m:r>
                      <m:r>
                        <a:rPr lang="en-GB" sz="7200" b="1" i="0" smtClean="0">
                          <a:solidFill>
                            <a:srgbClr val="FFC000"/>
                          </a:solidFill>
                        </a:rPr>
                        <m:t> </m:t>
                      </m:r>
                    </m:oMath>
                  </m:oMathPara>
                </a14:m>
                <a:endParaRPr lang="en-GB" sz="7200" b="1" dirty="0">
                  <a:solidFill>
                    <a:srgbClr val="FFC000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b="1" i="0" smtClean="0">
                          <a:solidFill>
                            <a:srgbClr val="FFC000"/>
                          </a:solidFill>
                        </a:rPr>
                        <m:t>𝐜𝐨𝐦𝐦𝐨𝐧</m:t>
                      </m:r>
                      <m:r>
                        <a:rPr lang="en-GB" sz="7200" b="1" i="0" smtClean="0">
                          <a:solidFill>
                            <a:srgbClr val="FFC000"/>
                          </a:solidFill>
                        </a:rPr>
                        <m:t> </m:t>
                      </m:r>
                      <m:r>
                        <a:rPr lang="en-GB" sz="7200" b="1" i="0" smtClean="0">
                          <a:solidFill>
                            <a:srgbClr val="FFC000"/>
                          </a:solidFill>
                        </a:rPr>
                        <m:t>𝐝𝐞𝐧𝐨𝐦𝐢𝐚𝐭𝐨𝐫</m:t>
                      </m:r>
                    </m:oMath>
                  </m:oMathPara>
                </a14:m>
                <a:endParaRPr lang="en-GB" sz="7200" b="1" dirty="0">
                  <a:solidFill>
                    <a:srgbClr val="FFC000"/>
                  </a:solidFill>
                </a:endParaRPr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452" y="3212363"/>
                <a:ext cx="10091061" cy="230832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425180" y="552484"/>
            <a:ext cx="1108037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is the golden rule of adding </a:t>
            </a:r>
          </a:p>
          <a:p>
            <a:pPr algn="ctr"/>
            <a:r>
              <a:rPr lang="en-GB" sz="6000" dirty="0"/>
              <a:t>and subtracting fractions?  </a:t>
            </a:r>
          </a:p>
        </p:txBody>
      </p:sp>
    </p:spTree>
    <p:extLst>
      <p:ext uri="{BB962C8B-B14F-4D97-AF65-F5344CB8AC3E}">
        <p14:creationId xmlns:p14="http://schemas.microsoft.com/office/powerpoint/2010/main" val="3633341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029865" y="1313861"/>
                <a:ext cx="6715205" cy="37821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16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166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sz="16600" dirty="0"/>
                  <a:t>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6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166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sz="16600" dirty="0"/>
                  <a:t> = 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9865" y="1313861"/>
                <a:ext cx="6715205" cy="3782189"/>
              </a:xfrm>
              <a:prstGeom prst="rect">
                <a:avLst/>
              </a:prstGeom>
              <a:blipFill>
                <a:blip r:embed="rId2"/>
                <a:stretch>
                  <a:fillRect t="-1290" r="-13430" b="-1596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671590" y="1313861"/>
                <a:ext cx="1098339" cy="37821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16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166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sz="16600" dirty="0"/>
                  <a:t> 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1590" y="1313861"/>
                <a:ext cx="1098339" cy="378218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7554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188029" y="1299065"/>
                <a:ext cx="7433342" cy="37821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16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166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sz="16600" dirty="0"/>
                  <a:t> </a:t>
                </a:r>
                <a14:m>
                  <m:oMath xmlns:m="http://schemas.openxmlformats.org/officeDocument/2006/math">
                    <m:r>
                      <a:rPr lang="en-GB" sz="16600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166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6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166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sz="16600" dirty="0"/>
                  <a:t> = 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8029" y="1299065"/>
                <a:ext cx="7433342" cy="3782189"/>
              </a:xfrm>
              <a:prstGeom prst="rect">
                <a:avLst/>
              </a:prstGeom>
              <a:blipFill>
                <a:blip r:embed="rId2"/>
                <a:stretch>
                  <a:fillRect t="-1288" r="-3199" b="-159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802217" y="1357403"/>
                <a:ext cx="1136439" cy="37821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16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166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sz="16600" dirty="0"/>
                  <a:t> 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2217" y="1357403"/>
                <a:ext cx="1136439" cy="378218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0473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973958" y="1890664"/>
                <a:ext cx="4007223" cy="26485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115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GB" sz="11500" dirty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15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sz="11500" dirty="0"/>
                  <a:t> = 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958" y="1890664"/>
                <a:ext cx="4007223" cy="2648546"/>
              </a:xfrm>
              <a:prstGeom prst="rect">
                <a:avLst/>
              </a:prstGeom>
              <a:blipFill>
                <a:blip r:embed="rId2"/>
                <a:stretch>
                  <a:fillRect t="-920" r="-24201" b="-1517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9708787" y="1890664"/>
                <a:ext cx="1649505" cy="26485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GB" sz="115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23</m:t>
                        </m:r>
                      </m:num>
                      <m:den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20</m:t>
                        </m:r>
                      </m:den>
                    </m:f>
                  </m:oMath>
                </a14:m>
                <a:r>
                  <a:rPr lang="en-GB" sz="11500" dirty="0"/>
                  <a:t> 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08787" y="1890664"/>
                <a:ext cx="1649505" cy="264854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164960" y="1877519"/>
                <a:ext cx="4485234" cy="26748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115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1500" b="0" i="1">
                            <a:latin typeface="Cambria Math" panose="02040503050406030204" pitchFamily="18" charset="0"/>
                          </a:rPr>
                          <m:t>15</m:t>
                        </m:r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 +</m:t>
                        </m:r>
                        <m:r>
                          <a:rPr lang="en-GB" sz="11500" b="0" i="1">
                            <a:latin typeface="Cambria Math" panose="02040503050406030204" pitchFamily="18" charset="0"/>
                          </a:rPr>
                          <m:t> 8</m:t>
                        </m:r>
                      </m:num>
                      <m:den>
                        <m:r>
                          <a:rPr lang="en-GB" sz="11500" b="0" i="1">
                            <a:latin typeface="Cambria Math" panose="02040503050406030204" pitchFamily="18" charset="0"/>
                          </a:rPr>
                          <m:t>4 </m:t>
                        </m:r>
                        <m:r>
                          <m:rPr>
                            <m:nor/>
                          </m:rPr>
                          <a:rPr lang="en-GB" sz="11500" b="0" i="0" smtClean="0"/>
                          <m:t>x</m:t>
                        </m:r>
                        <m:r>
                          <m:rPr>
                            <m:nor/>
                          </m:rPr>
                          <a:rPr lang="en-GB" sz="11500" dirty="0"/>
                          <m:t> </m:t>
                        </m:r>
                        <m:r>
                          <a:rPr lang="en-GB" sz="11500" b="0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sz="11500" dirty="0"/>
                  <a:t> = 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4960" y="1877519"/>
                <a:ext cx="4485234" cy="2674835"/>
              </a:xfrm>
              <a:prstGeom prst="rect">
                <a:avLst/>
              </a:prstGeom>
              <a:blipFill>
                <a:blip r:embed="rId4"/>
                <a:stretch>
                  <a:fillRect r="-21739" b="-1503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295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90071" y="1872322"/>
                <a:ext cx="4262077" cy="26485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115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GB" sz="11500" dirty="0"/>
                  <a:t> </a:t>
                </a:r>
                <a14:m>
                  <m:oMath xmlns:m="http://schemas.openxmlformats.org/officeDocument/2006/math">
                    <m:r>
                      <a:rPr lang="en-GB" sz="11500" b="0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115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15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sz="11500" dirty="0"/>
                  <a:t> = 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071" y="1872322"/>
                <a:ext cx="4262077" cy="2648546"/>
              </a:xfrm>
              <a:prstGeom prst="rect">
                <a:avLst/>
              </a:prstGeom>
              <a:blipFill>
                <a:blip r:embed="rId2"/>
                <a:stretch>
                  <a:fillRect r="-24177" b="-167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9889673" y="1889461"/>
                <a:ext cx="1649505" cy="26401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GB" sz="115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20</m:t>
                        </m:r>
                      </m:den>
                    </m:f>
                  </m:oMath>
                </a14:m>
                <a:r>
                  <a:rPr lang="en-GB" sz="11500" dirty="0"/>
                  <a:t> 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89673" y="1889461"/>
                <a:ext cx="1649505" cy="264014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293020" y="1859722"/>
                <a:ext cx="4553108" cy="26748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115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15 − 8</m:t>
                        </m:r>
                      </m:num>
                      <m:den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4 </m:t>
                        </m:r>
                        <m:r>
                          <m:rPr>
                            <m:nor/>
                          </m:rPr>
                          <a:rPr lang="en-GB" sz="11500" dirty="0"/>
                          <m:t>x</m:t>
                        </m:r>
                        <m:r>
                          <m:rPr>
                            <m:nor/>
                          </m:rPr>
                          <a:rPr lang="en-GB" sz="11500" i="0" dirty="0" smtClean="0"/>
                          <m:t> </m:t>
                        </m:r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sz="11500" dirty="0"/>
                  <a:t> = 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3020" y="1859722"/>
                <a:ext cx="4553108" cy="2674835"/>
              </a:xfrm>
              <a:prstGeom prst="rect">
                <a:avLst/>
              </a:prstGeom>
              <a:blipFill>
                <a:blip r:embed="rId4"/>
                <a:stretch>
                  <a:fillRect r="-19946" b="-1503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59358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9099" y="301514"/>
            <a:ext cx="1121228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How would you teach someone </a:t>
            </a:r>
          </a:p>
          <a:p>
            <a:pPr algn="ctr"/>
            <a:r>
              <a:rPr lang="en-GB" sz="6000" dirty="0"/>
              <a:t>to add numerical fractions?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213757" y="2881086"/>
                <a:ext cx="658586" cy="18209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6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3757" y="2881086"/>
                <a:ext cx="658586" cy="182094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710543" y="2881086"/>
                <a:ext cx="658586" cy="18269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6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0543" y="2881086"/>
                <a:ext cx="658586" cy="18269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050596" y="3237562"/>
                <a:ext cx="680357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b="0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en-GB" sz="66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0596" y="3237562"/>
                <a:ext cx="680357" cy="1107996"/>
              </a:xfrm>
              <a:prstGeom prst="rect">
                <a:avLst/>
              </a:prstGeom>
              <a:blipFill>
                <a:blip r:embed="rId4"/>
                <a:stretch>
                  <a:fillRect l="-89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3526972" y="3277738"/>
            <a:ext cx="68035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365173" y="3163105"/>
                <a:ext cx="6822622" cy="14920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GB" sz="4400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Cross</m:t>
                          </m:r>
                          <m:r>
                            <a:rPr lang="en-GB" sz="4400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GB" sz="4400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multiple</m:t>
                          </m:r>
                          <m:r>
                            <a:rPr lang="en-GB" sz="4400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GB" sz="4400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and</m:t>
                          </m:r>
                          <m:r>
                            <a:rPr lang="en-GB" sz="4400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GB" sz="4400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add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GB" sz="4400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Multiple</m:t>
                          </m:r>
                          <m:r>
                            <a:rPr lang="en-GB" sz="4400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GB" sz="4400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both</m:t>
                          </m:r>
                          <m:r>
                            <a:rPr lang="en-GB" sz="4400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GB" sz="4400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denomiators</m:t>
                          </m:r>
                        </m:den>
                      </m:f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5173" y="3163105"/>
                <a:ext cx="6822622" cy="149201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/>
          <p:cNvCxnSpPr/>
          <p:nvPr/>
        </p:nvCxnSpPr>
        <p:spPr>
          <a:xfrm flipH="1" flipV="1">
            <a:off x="1828800" y="3409386"/>
            <a:ext cx="959302" cy="93617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1820806" y="3409386"/>
            <a:ext cx="910147" cy="93617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4716466" y="3116892"/>
                <a:ext cx="5852884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4400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Cross</m:t>
                      </m:r>
                      <m:r>
                        <a:rPr lang="en-GB" sz="4400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sz="4400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multiple</m:t>
                      </m:r>
                      <m:r>
                        <a:rPr lang="en-GB" sz="4400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sz="4400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and</m:t>
                      </m:r>
                      <m:r>
                        <a:rPr lang="en-GB" sz="4400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sz="4400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add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6466" y="3116892"/>
                <a:ext cx="5852884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4365172" y="3932593"/>
                <a:ext cx="6761787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4400" i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Multiple</m:t>
                      </m:r>
                      <m:r>
                        <a:rPr lang="en-GB" sz="4400" i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sz="4400" i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both</m:t>
                      </m:r>
                      <m:r>
                        <a:rPr lang="en-GB" sz="4400" i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sz="4400" i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denomiators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5172" y="3932593"/>
                <a:ext cx="6761787" cy="76944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8193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611087" y="1526131"/>
                <a:ext cx="5976257" cy="31598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13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38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en-GB" sz="13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GB" sz="13800" dirty="0"/>
                  <a:t> </a:t>
                </a:r>
                <a14:m>
                  <m:oMath xmlns:m="http://schemas.openxmlformats.org/officeDocument/2006/math">
                    <m:r>
                      <a:rPr lang="en-GB" sz="13800" b="0" i="1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138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3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3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13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GB" sz="13800" dirty="0"/>
                  <a:t> = 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1087" y="1526131"/>
                <a:ext cx="5976257" cy="3159839"/>
              </a:xfrm>
              <a:prstGeom prst="rect">
                <a:avLst/>
              </a:prstGeom>
              <a:blipFill>
                <a:blip r:embed="rId2"/>
                <a:stretch>
                  <a:fillRect r="-6728" b="-173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365305" y="1526131"/>
                <a:ext cx="3270039" cy="31597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13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38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13800" b="0" i="1" smtClean="0">
                            <a:latin typeface="Cambria Math" panose="02040503050406030204" pitchFamily="18" charset="0"/>
                          </a:rPr>
                          <m:t> + 2</m:t>
                        </m:r>
                      </m:num>
                      <m:den>
                        <m:r>
                          <a:rPr lang="en-GB" sz="13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GB" sz="13800" dirty="0"/>
                  <a:t> 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5305" y="1526131"/>
                <a:ext cx="3270039" cy="315977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2177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682722" y="1336453"/>
                <a:ext cx="7547642" cy="37821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16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16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GB" sz="16600" dirty="0"/>
                  <a:t> </a:t>
                </a:r>
                <a14:m>
                  <m:oMath xmlns:m="http://schemas.openxmlformats.org/officeDocument/2006/math">
                    <m:r>
                      <a:rPr lang="en-GB" sz="16600" b="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166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166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6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16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GB" sz="16600" dirty="0"/>
                  <a:t> = 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2722" y="1336453"/>
                <a:ext cx="7547642" cy="3782189"/>
              </a:xfrm>
              <a:prstGeom prst="rect">
                <a:avLst/>
              </a:prstGeom>
              <a:blipFill>
                <a:blip r:embed="rId2"/>
                <a:stretch>
                  <a:fillRect r="-7108" b="-1771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833035" y="1336453"/>
                <a:ext cx="1413384" cy="37821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GB" sz="16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16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GB" sz="16600" dirty="0"/>
                  <a:t> 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3035" y="1336453"/>
                <a:ext cx="1413384" cy="378212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30098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128</Words>
  <Application>Microsoft Office PowerPoint</Application>
  <PresentationFormat>Widescreen</PresentationFormat>
  <Paragraphs>42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24</cp:revision>
  <dcterms:created xsi:type="dcterms:W3CDTF">2016-01-29T12:30:57Z</dcterms:created>
  <dcterms:modified xsi:type="dcterms:W3CDTF">2022-01-14T06:52:37Z</dcterms:modified>
</cp:coreProperties>
</file>