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76" r:id="rId3"/>
    <p:sldId id="269" r:id="rId4"/>
    <p:sldId id="270" r:id="rId5"/>
    <p:sldId id="271" r:id="rId6"/>
    <p:sldId id="272" r:id="rId7"/>
    <p:sldId id="273" r:id="rId8"/>
    <p:sldId id="274" r:id="rId9"/>
    <p:sldId id="256" r:id="rId10"/>
    <p:sldId id="257" r:id="rId11"/>
    <p:sldId id="258" r:id="rId12"/>
    <p:sldId id="259" r:id="rId13"/>
    <p:sldId id="264" r:id="rId14"/>
    <p:sldId id="263" r:id="rId15"/>
    <p:sldId id="265" r:id="rId16"/>
    <p:sldId id="266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modSld">
      <pc:chgData name="Stewart Gale" userId="3647ddd2-6040-41ae-a96d-232c23482af8" providerId="ADAL" clId="{163176A0-02FC-47D8-8D6B-77EA423298B5}" dt="2026-03-31T10:14:43.011" v="1" actId="478"/>
      <pc:docMkLst>
        <pc:docMk/>
      </pc:docMkLst>
      <pc:sldChg chg="delSp new mod">
        <pc:chgData name="Stewart Gale" userId="3647ddd2-6040-41ae-a96d-232c23482af8" providerId="ADAL" clId="{163176A0-02FC-47D8-8D6B-77EA423298B5}" dt="2026-03-31T10:14:43.011" v="1" actId="478"/>
        <pc:sldMkLst>
          <pc:docMk/>
          <pc:sldMk cId="3354687296" sldId="276"/>
        </pc:sldMkLst>
        <pc:spChg chg="del">
          <ac:chgData name="Stewart Gale" userId="3647ddd2-6040-41ae-a96d-232c23482af8" providerId="ADAL" clId="{163176A0-02FC-47D8-8D6B-77EA423298B5}" dt="2026-03-31T10:14:43.011" v="1" actId="478"/>
          <ac:spMkLst>
            <pc:docMk/>
            <pc:sldMk cId="3354687296" sldId="276"/>
            <ac:spMk id="2" creationId="{7980D05F-D6A4-E5D4-9B57-B927A31328D1}"/>
          </ac:spMkLst>
        </pc:spChg>
        <pc:spChg chg="del">
          <ac:chgData name="Stewart Gale" userId="3647ddd2-6040-41ae-a96d-232c23482af8" providerId="ADAL" clId="{163176A0-02FC-47D8-8D6B-77EA423298B5}" dt="2026-03-31T10:14:43.011" v="1" actId="478"/>
          <ac:spMkLst>
            <pc:docMk/>
            <pc:sldMk cId="3354687296" sldId="276"/>
            <ac:spMk id="3" creationId="{C91B4333-F83A-5ABE-FAD5-F9A263D052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2A00B-80FA-433D-9E73-B55FF38E4D84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5D304-112D-4C16-B50C-0729E0EB4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720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98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24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91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790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49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04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769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88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79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43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99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C994F-F187-4398-8CAF-B43ABF5F74D7}" type="datetimeFigureOut">
              <a:rPr lang="en-GB" smtClean="0"/>
              <a:t>31/03/2026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67492-A4A8-43AA-B555-E747F9A04BF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08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y1JQFxfLM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2F241B-51BA-4705-9F32-1CB2F40D52D8}"/>
              </a:ext>
            </a:extLst>
          </p:cNvPr>
          <p:cNvSpPr/>
          <p:nvPr/>
        </p:nvSpPr>
        <p:spPr>
          <a:xfrm>
            <a:off x="412508" y="1821986"/>
            <a:ext cx="111807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Upper and Lower </a:t>
            </a:r>
          </a:p>
          <a:p>
            <a:pPr algn="ctr"/>
            <a:r>
              <a:rPr lang="en-GB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ounds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582393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08147"/>
              </p:ext>
            </p:extLst>
          </p:nvPr>
        </p:nvGraphicFramePr>
        <p:xfrm>
          <a:off x="3048853" y="1218324"/>
          <a:ext cx="8291766" cy="4269500"/>
        </p:xfrm>
        <a:graphic>
          <a:graphicData uri="http://schemas.openxmlformats.org/drawingml/2006/table">
            <a:tbl>
              <a:tblPr/>
              <a:tblGrid>
                <a:gridCol w="793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3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3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3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3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5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25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32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9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208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853900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Fastest</a:t>
                      </a:r>
                      <a:r>
                        <a:rPr lang="en-GB" sz="5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Time</a:t>
                      </a:r>
                      <a:endParaRPr lang="en-GB" sz="5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900">
                <a:tc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900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World</a:t>
                      </a:r>
                      <a:r>
                        <a:rPr lang="en-GB" sz="5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Record Time</a:t>
                      </a:r>
                      <a:endParaRPr lang="en-GB" sz="5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900"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900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Slowest</a:t>
                      </a:r>
                      <a:r>
                        <a:rPr lang="en-GB" sz="5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Time </a:t>
                      </a:r>
                      <a:endParaRPr lang="en-GB" sz="5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552940"/>
              </p:ext>
            </p:extLst>
          </p:nvPr>
        </p:nvGraphicFramePr>
        <p:xfrm>
          <a:off x="8625113" y="1223886"/>
          <a:ext cx="1585910" cy="853900"/>
        </p:xfrm>
        <a:graphic>
          <a:graphicData uri="http://schemas.openxmlformats.org/drawingml/2006/table">
            <a:tbl>
              <a:tblPr/>
              <a:tblGrid>
                <a:gridCol w="1585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39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9.575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195270"/>
              </p:ext>
            </p:extLst>
          </p:nvPr>
        </p:nvGraphicFramePr>
        <p:xfrm>
          <a:off x="8642046" y="4636756"/>
          <a:ext cx="1585910" cy="853900"/>
        </p:xfrm>
        <a:graphic>
          <a:graphicData uri="http://schemas.openxmlformats.org/drawingml/2006/table">
            <a:tbl>
              <a:tblPr/>
              <a:tblGrid>
                <a:gridCol w="1585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39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9.585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0" name="Picture 2" descr="Image result for usain bo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5686" y="326571"/>
            <a:ext cx="2887243" cy="21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usain bol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9"/>
          <a:stretch/>
        </p:blipFill>
        <p:spPr bwMode="auto">
          <a:xfrm>
            <a:off x="315686" y="3425628"/>
            <a:ext cx="3962399" cy="31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85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43645" y="2721773"/>
            <a:ext cx="10929256" cy="133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8800" dirty="0">
                <a:solidFill>
                  <a:srgbClr val="0000FF"/>
                </a:solidFill>
              </a:rPr>
              <a:t>9.575</a:t>
            </a:r>
            <a:r>
              <a:rPr lang="en-US" sz="8800" dirty="0">
                <a:solidFill>
                  <a:srgbClr val="0070C0"/>
                </a:solidFill>
              </a:rPr>
              <a:t> </a:t>
            </a:r>
            <a:r>
              <a:rPr lang="en-US" sz="8800" dirty="0"/>
              <a:t>≤</a:t>
            </a:r>
            <a:r>
              <a:rPr lang="en-US" sz="8800" dirty="0">
                <a:solidFill>
                  <a:srgbClr val="0070C0"/>
                </a:solidFill>
              </a:rPr>
              <a:t> </a:t>
            </a:r>
            <a:r>
              <a:rPr lang="en-US" sz="8800" dirty="0"/>
              <a:t>time &lt;</a:t>
            </a:r>
            <a:r>
              <a:rPr lang="en-US" sz="8800" dirty="0">
                <a:solidFill>
                  <a:srgbClr val="FF0000"/>
                </a:solidFill>
              </a:rPr>
              <a:t> 9.585</a:t>
            </a:r>
            <a:endParaRPr lang="en-GB" sz="8800" dirty="0">
              <a:solidFill>
                <a:srgbClr val="FF0000"/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8430056" y="843984"/>
            <a:ext cx="2297816" cy="159841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800" b="1" dirty="0">
                <a:solidFill>
                  <a:srgbClr val="FF0000"/>
                </a:solidFill>
              </a:rPr>
              <a:t>Upper Bound</a:t>
            </a:r>
            <a:endParaRPr lang="en-GB" sz="4800" dirty="0">
              <a:solidFill>
                <a:srgbClr val="FF0000"/>
              </a:solidFill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16259" y="843984"/>
            <a:ext cx="2080827" cy="159841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800" b="1" dirty="0">
                <a:solidFill>
                  <a:srgbClr val="0000FF"/>
                </a:solidFill>
              </a:rPr>
              <a:t>Lower Bound</a:t>
            </a:r>
            <a:endParaRPr lang="en-GB" sz="48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2024" y="4181480"/>
            <a:ext cx="40118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up to but </a:t>
            </a:r>
          </a:p>
          <a:p>
            <a:pPr algn="ctr"/>
            <a:r>
              <a:rPr lang="en-GB" sz="4800" b="1" dirty="0">
                <a:solidFill>
                  <a:srgbClr val="FF0000"/>
                </a:solidFill>
              </a:rPr>
              <a:t>not including</a:t>
            </a:r>
            <a:endParaRPr lang="en-GB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5804" y="4181480"/>
            <a:ext cx="37811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00FF"/>
                </a:solidFill>
              </a:rPr>
              <a:t>down to </a:t>
            </a:r>
          </a:p>
          <a:p>
            <a:pPr algn="ctr"/>
            <a:r>
              <a:rPr lang="en-GB" sz="4800" dirty="0">
                <a:solidFill>
                  <a:srgbClr val="0000FF"/>
                </a:solidFill>
              </a:rPr>
              <a:t>and </a:t>
            </a:r>
            <a:r>
              <a:rPr lang="en-GB" sz="4800" b="1" dirty="0">
                <a:solidFill>
                  <a:srgbClr val="0000FF"/>
                </a:solidFill>
              </a:rPr>
              <a:t>including</a:t>
            </a:r>
            <a:endParaRPr lang="en-GB" sz="4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546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0969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The height of the Eiffel Tower is 320 meters </a:t>
            </a:r>
          </a:p>
          <a:p>
            <a:pPr 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to the nearest 10 meters.</a:t>
            </a:r>
            <a:r>
              <a:rPr lang="en-GB" sz="4000" dirty="0"/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35381"/>
              </p:ext>
            </p:extLst>
          </p:nvPr>
        </p:nvGraphicFramePr>
        <p:xfrm>
          <a:off x="6739943" y="2796743"/>
          <a:ext cx="1319843" cy="822960"/>
        </p:xfrm>
        <a:graphic>
          <a:graphicData uri="http://schemas.openxmlformats.org/drawingml/2006/table">
            <a:tbl>
              <a:tblPr/>
              <a:tblGrid>
                <a:gridCol w="1319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72883"/>
              </p:ext>
            </p:extLst>
          </p:nvPr>
        </p:nvGraphicFramePr>
        <p:xfrm>
          <a:off x="6858476" y="5164522"/>
          <a:ext cx="1319843" cy="822960"/>
        </p:xfrm>
        <a:graphic>
          <a:graphicData uri="http://schemas.openxmlformats.org/drawingml/2006/table">
            <a:tbl>
              <a:tblPr/>
              <a:tblGrid>
                <a:gridCol w="1319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938375" y="1835855"/>
            <a:ext cx="833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The lowest height it could be is…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98799" y="4251236"/>
            <a:ext cx="8602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The highest height it could be is…..</a:t>
            </a:r>
          </a:p>
        </p:txBody>
      </p:sp>
      <p:pic>
        <p:nvPicPr>
          <p:cNvPr id="1032" name="Picture 8" descr="Image result for eiffel tow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"/>
          <a:stretch/>
        </p:blipFill>
        <p:spPr bwMode="auto">
          <a:xfrm>
            <a:off x="280761" y="1232126"/>
            <a:ext cx="2712810" cy="523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89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73621" y="4338360"/>
            <a:ext cx="8444753" cy="150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9600" dirty="0">
                <a:solidFill>
                  <a:srgbClr val="0070C0"/>
                </a:solidFill>
              </a:rPr>
              <a:t>19.5  </a:t>
            </a:r>
            <a:r>
              <a:rPr lang="en-US" sz="9600" dirty="0"/>
              <a:t>≤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/>
              <a:t> &lt;</a:t>
            </a:r>
            <a:r>
              <a:rPr lang="en-US" sz="9600" dirty="0">
                <a:solidFill>
                  <a:srgbClr val="FF0000"/>
                </a:solidFill>
              </a:rPr>
              <a:t>  </a:t>
            </a:r>
            <a:r>
              <a:rPr lang="en-US" sz="9600" dirty="0">
                <a:solidFill>
                  <a:srgbClr val="0070C0"/>
                </a:solidFill>
              </a:rPr>
              <a:t>20.5</a:t>
            </a:r>
            <a:endParaRPr lang="en-GB" sz="9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706" y="389630"/>
            <a:ext cx="11326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20cm</a:t>
            </a:r>
            <a:r>
              <a:rPr lang="en-GB" sz="5400" dirty="0"/>
              <a:t> is rounded to the </a:t>
            </a:r>
            <a:r>
              <a:rPr lang="en-GB" sz="5400" b="1" dirty="0"/>
              <a:t>nearest cm</a:t>
            </a:r>
            <a:endParaRPr lang="en-GB" sz="5400" dirty="0"/>
          </a:p>
          <a:p>
            <a:pPr algn="ctr"/>
            <a:r>
              <a:rPr lang="en-GB" sz="5400" dirty="0"/>
              <a:t>What are the lower and upper bounds?</a:t>
            </a:r>
          </a:p>
        </p:txBody>
      </p:sp>
      <p:sp>
        <p:nvSpPr>
          <p:cNvPr id="2" name="Rectangle 1"/>
          <p:cNvSpPr/>
          <p:nvPr/>
        </p:nvSpPr>
        <p:spPr>
          <a:xfrm>
            <a:off x="3345213" y="2733326"/>
            <a:ext cx="50738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dirty="0"/>
              <a:t>1cm ÷ 2 = ± 0.5</a:t>
            </a:r>
          </a:p>
        </p:txBody>
      </p:sp>
    </p:spTree>
    <p:extLst>
      <p:ext uri="{BB962C8B-B14F-4D97-AF65-F5344CB8AC3E}">
        <p14:creationId xmlns:p14="http://schemas.microsoft.com/office/powerpoint/2010/main" val="296663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972" y="423247"/>
            <a:ext cx="11326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20cm</a:t>
            </a:r>
            <a:r>
              <a:rPr lang="en-GB" sz="5400" dirty="0"/>
              <a:t> is rounded to the </a:t>
            </a:r>
            <a:r>
              <a:rPr lang="en-GB" sz="5400" b="1" dirty="0"/>
              <a:t>nearest 5cm</a:t>
            </a:r>
            <a:endParaRPr lang="en-GB" sz="5400" dirty="0"/>
          </a:p>
          <a:p>
            <a:pPr algn="ctr"/>
            <a:r>
              <a:rPr lang="en-GB" sz="5400" dirty="0"/>
              <a:t>What are the lower and upper bounds?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13215" y="4979350"/>
            <a:ext cx="8109857" cy="150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9600" dirty="0">
                <a:solidFill>
                  <a:srgbClr val="FF0000"/>
                </a:solidFill>
              </a:rPr>
              <a:t>17.5</a:t>
            </a:r>
            <a:r>
              <a:rPr lang="en-US" sz="9600" dirty="0">
                <a:solidFill>
                  <a:srgbClr val="0070C0"/>
                </a:solidFill>
              </a:rPr>
              <a:t>  </a:t>
            </a:r>
            <a:r>
              <a:rPr lang="en-US" sz="9600" dirty="0"/>
              <a:t>≤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/>
              <a:t> &lt;</a:t>
            </a:r>
            <a:r>
              <a:rPr lang="en-US" sz="9600" dirty="0">
                <a:solidFill>
                  <a:srgbClr val="FF0000"/>
                </a:solidFill>
              </a:rPr>
              <a:t>  22.5</a:t>
            </a:r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4292" y="2623890"/>
            <a:ext cx="78159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half the accuracy number </a:t>
            </a:r>
          </a:p>
          <a:p>
            <a:pPr algn="ctr"/>
            <a:r>
              <a:rPr lang="en-GB" sz="4400" dirty="0"/>
              <a:t>then add and subtract</a:t>
            </a:r>
          </a:p>
          <a:p>
            <a:pPr algn="ctr"/>
            <a:r>
              <a:rPr lang="en-GB" sz="4400" dirty="0"/>
              <a:t>i.e. 5cm ÷ 2 = ± 2.5</a:t>
            </a:r>
          </a:p>
        </p:txBody>
      </p:sp>
    </p:spTree>
    <p:extLst>
      <p:ext uri="{BB962C8B-B14F-4D97-AF65-F5344CB8AC3E}">
        <p14:creationId xmlns:p14="http://schemas.microsoft.com/office/powerpoint/2010/main" val="127294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82271" y="4519576"/>
            <a:ext cx="9527241" cy="150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9600" dirty="0">
                <a:solidFill>
                  <a:srgbClr val="00B050"/>
                </a:solidFill>
              </a:rPr>
              <a:t>20.55</a:t>
            </a:r>
            <a:r>
              <a:rPr lang="en-US" sz="9600" dirty="0">
                <a:solidFill>
                  <a:srgbClr val="0070C0"/>
                </a:solidFill>
              </a:rPr>
              <a:t>  </a:t>
            </a:r>
            <a:r>
              <a:rPr lang="en-US" sz="9600" dirty="0"/>
              <a:t>≤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/>
              <a:t> &lt;</a:t>
            </a:r>
            <a:r>
              <a:rPr lang="en-US" sz="9600" dirty="0">
                <a:solidFill>
                  <a:srgbClr val="FF0000"/>
                </a:solidFill>
              </a:rPr>
              <a:t>  </a:t>
            </a:r>
            <a:r>
              <a:rPr lang="en-US" sz="9600" dirty="0">
                <a:solidFill>
                  <a:srgbClr val="00B050"/>
                </a:solidFill>
              </a:rPr>
              <a:t>20.65</a:t>
            </a:r>
            <a:endParaRPr lang="en-GB" sz="96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59" y="389630"/>
            <a:ext cx="11992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20.6cm</a:t>
            </a:r>
            <a:r>
              <a:rPr lang="en-GB" sz="5400" dirty="0"/>
              <a:t> is rounded to the </a:t>
            </a:r>
            <a:r>
              <a:rPr lang="en-GB" sz="5400" b="1" dirty="0"/>
              <a:t>1 decimal place</a:t>
            </a:r>
            <a:endParaRPr lang="en-GB" sz="5400" dirty="0"/>
          </a:p>
          <a:p>
            <a:pPr algn="ctr"/>
            <a:r>
              <a:rPr lang="en-GB" sz="5400" dirty="0"/>
              <a:t>What are the lower and upper bounds?</a:t>
            </a:r>
          </a:p>
        </p:txBody>
      </p:sp>
      <p:sp>
        <p:nvSpPr>
          <p:cNvPr id="9" name="Rectangle 8"/>
          <p:cNvSpPr/>
          <p:nvPr/>
        </p:nvSpPr>
        <p:spPr>
          <a:xfrm>
            <a:off x="3029329" y="2454603"/>
            <a:ext cx="608211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5400" dirty="0"/>
              <a:t>1 decimal place = 0.1</a:t>
            </a:r>
          </a:p>
          <a:p>
            <a:pPr algn="ctr"/>
            <a:r>
              <a:rPr lang="en-GB" sz="5400" dirty="0"/>
              <a:t>0.1 ÷ 2 = ± 0.05</a:t>
            </a:r>
          </a:p>
        </p:txBody>
      </p:sp>
    </p:spTree>
    <p:extLst>
      <p:ext uri="{BB962C8B-B14F-4D97-AF65-F5344CB8AC3E}">
        <p14:creationId xmlns:p14="http://schemas.microsoft.com/office/powerpoint/2010/main" val="375974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29555" y="4701430"/>
            <a:ext cx="11081657" cy="150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9600">
                <a:solidFill>
                  <a:srgbClr val="7030A0"/>
                </a:solidFill>
              </a:rPr>
              <a:t>20.625</a:t>
            </a:r>
            <a:r>
              <a:rPr lang="en-US" sz="9600">
                <a:solidFill>
                  <a:srgbClr val="0070C0"/>
                </a:solidFill>
              </a:rPr>
              <a:t>  </a:t>
            </a:r>
            <a:r>
              <a:rPr lang="en-US" sz="9600" dirty="0"/>
              <a:t>≤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/>
              <a:t> &lt;</a:t>
            </a:r>
            <a:r>
              <a:rPr lang="en-US" sz="9600" dirty="0">
                <a:solidFill>
                  <a:srgbClr val="FF0000"/>
                </a:solidFill>
              </a:rPr>
              <a:t>  </a:t>
            </a:r>
            <a:r>
              <a:rPr lang="en-US" sz="9600" dirty="0">
                <a:solidFill>
                  <a:srgbClr val="7030A0"/>
                </a:solidFill>
              </a:rPr>
              <a:t>20.635</a:t>
            </a:r>
            <a:endParaRPr lang="en-GB" sz="9600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3798" y="2476375"/>
            <a:ext cx="643317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5400" dirty="0"/>
              <a:t>2 decimal place = 0.01</a:t>
            </a:r>
          </a:p>
          <a:p>
            <a:pPr algn="ctr"/>
            <a:r>
              <a:rPr lang="en-GB" sz="5400" dirty="0"/>
              <a:t>0.01 ÷ 2 = ± 0.005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58" y="217322"/>
            <a:ext cx="1199285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20.63cm</a:t>
            </a:r>
            <a:r>
              <a:rPr lang="en-GB" sz="4800" dirty="0"/>
              <a:t> is rounded to the </a:t>
            </a:r>
            <a:r>
              <a:rPr lang="en-GB" sz="4800" b="1" dirty="0"/>
              <a:t>2 decimal place</a:t>
            </a:r>
            <a:endParaRPr lang="en-GB" sz="4800" dirty="0"/>
          </a:p>
          <a:p>
            <a:pPr algn="ctr"/>
            <a:r>
              <a:rPr lang="en-GB" sz="5400" dirty="0"/>
              <a:t>What are the lower and upper bounds?</a:t>
            </a:r>
          </a:p>
        </p:txBody>
      </p:sp>
    </p:spTree>
    <p:extLst>
      <p:ext uri="{BB962C8B-B14F-4D97-AF65-F5344CB8AC3E}">
        <p14:creationId xmlns:p14="http://schemas.microsoft.com/office/powerpoint/2010/main" val="8882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82649" y="4584433"/>
            <a:ext cx="5736771" cy="150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9600" dirty="0">
                <a:solidFill>
                  <a:srgbClr val="0000FF"/>
                </a:solidFill>
              </a:rPr>
              <a:t>15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US" sz="9600" dirty="0"/>
              <a:t>≤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/>
              <a:t> &lt; </a:t>
            </a:r>
            <a:r>
              <a:rPr lang="en-US" sz="9600" dirty="0">
                <a:solidFill>
                  <a:srgbClr val="0000FF"/>
                </a:solidFill>
              </a:rPr>
              <a:t>25</a:t>
            </a:r>
            <a:endParaRPr lang="en-GB" sz="96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3068" y="2589310"/>
            <a:ext cx="74272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1</a:t>
            </a:r>
            <a:r>
              <a:rPr lang="en-GB" sz="4800" baseline="30000" dirty="0"/>
              <a:t>st</a:t>
            </a:r>
            <a:r>
              <a:rPr lang="en-GB" sz="4800" dirty="0"/>
              <a:t> significant number is 10</a:t>
            </a:r>
          </a:p>
          <a:p>
            <a:pPr algn="ctr"/>
            <a:r>
              <a:rPr lang="en-GB" sz="4800" dirty="0"/>
              <a:t>10 ÷ 2 =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286" y="318873"/>
            <a:ext cx="1199285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20cm</a:t>
            </a:r>
            <a:r>
              <a:rPr lang="en-GB" sz="4800" dirty="0"/>
              <a:t> is rounded to the </a:t>
            </a:r>
            <a:r>
              <a:rPr lang="en-GB" sz="4800" b="1" dirty="0"/>
              <a:t>1 significant figure</a:t>
            </a:r>
            <a:endParaRPr lang="en-GB" sz="4800" dirty="0"/>
          </a:p>
          <a:p>
            <a:pPr algn="ctr"/>
            <a:r>
              <a:rPr lang="en-GB" sz="5400" dirty="0"/>
              <a:t>What are the lower and upper bounds?</a:t>
            </a:r>
          </a:p>
        </p:txBody>
      </p:sp>
    </p:spTree>
    <p:extLst>
      <p:ext uri="{BB962C8B-B14F-4D97-AF65-F5344CB8AC3E}">
        <p14:creationId xmlns:p14="http://schemas.microsoft.com/office/powerpoint/2010/main" val="216984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24744" y="4863020"/>
            <a:ext cx="8599714" cy="150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9600" dirty="0">
                <a:solidFill>
                  <a:srgbClr val="FF6600"/>
                </a:solidFill>
              </a:rPr>
              <a:t>3350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US" sz="9600" dirty="0"/>
              <a:t>≤</a:t>
            </a:r>
            <a:r>
              <a:rPr lang="en-US" sz="9600" dirty="0">
                <a:solidFill>
                  <a:srgbClr val="0070C0"/>
                </a:solidFill>
              </a:rPr>
              <a:t> 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9600" dirty="0"/>
              <a:t> &lt; </a:t>
            </a:r>
            <a:r>
              <a:rPr lang="en-US" sz="9600" dirty="0">
                <a:solidFill>
                  <a:srgbClr val="FF6600"/>
                </a:solidFill>
              </a:rPr>
              <a:t>3450</a:t>
            </a:r>
            <a:endParaRPr lang="en-GB" sz="9600" dirty="0">
              <a:solidFill>
                <a:srgbClr val="FF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4744" y="2527304"/>
            <a:ext cx="8211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2</a:t>
            </a:r>
            <a:r>
              <a:rPr lang="en-GB" sz="4800" baseline="30000" dirty="0"/>
              <a:t>nd</a:t>
            </a:r>
            <a:r>
              <a:rPr lang="en-GB" sz="4800" dirty="0"/>
              <a:t> significant number is 100 </a:t>
            </a:r>
          </a:p>
          <a:p>
            <a:pPr algn="ctr"/>
            <a:r>
              <a:rPr lang="en-GB" sz="4800" dirty="0"/>
              <a:t>100 ÷ 2 = 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572" y="164259"/>
            <a:ext cx="1199285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3400cm</a:t>
            </a:r>
            <a:r>
              <a:rPr lang="en-GB" sz="4800" dirty="0"/>
              <a:t> is rounded to the </a:t>
            </a:r>
            <a:r>
              <a:rPr lang="en-GB" sz="4800" b="1" dirty="0"/>
              <a:t>2 significant figures</a:t>
            </a:r>
            <a:endParaRPr lang="en-GB" sz="4800" dirty="0"/>
          </a:p>
          <a:p>
            <a:pPr algn="ctr"/>
            <a:r>
              <a:rPr lang="en-GB" sz="5400" dirty="0"/>
              <a:t>What are the lower and upper bounds?</a:t>
            </a:r>
          </a:p>
        </p:txBody>
      </p:sp>
    </p:spTree>
    <p:extLst>
      <p:ext uri="{BB962C8B-B14F-4D97-AF65-F5344CB8AC3E}">
        <p14:creationId xmlns:p14="http://schemas.microsoft.com/office/powerpoint/2010/main" val="232140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687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5438" y="283028"/>
            <a:ext cx="101509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Round </a:t>
            </a:r>
            <a:r>
              <a:rPr lang="en-GB" sz="9600" b="1" dirty="0"/>
              <a:t>3.55 </a:t>
            </a:r>
          </a:p>
          <a:p>
            <a:pPr algn="ctr"/>
            <a:r>
              <a:rPr lang="en-GB" sz="9600" dirty="0"/>
              <a:t>to 1 decimal place.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4309" y="3291916"/>
            <a:ext cx="3453189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/>
              <a:t>3.6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62353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2840" y="223157"/>
            <a:ext cx="11059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Round </a:t>
            </a:r>
            <a:r>
              <a:rPr lang="en-GB" sz="9600" b="1" dirty="0"/>
              <a:t>3.55 </a:t>
            </a:r>
          </a:p>
          <a:p>
            <a:pPr algn="ctr"/>
            <a:r>
              <a:rPr lang="en-GB" sz="9600" dirty="0"/>
              <a:t>to 1 significant figure.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547310" y="3308246"/>
            <a:ext cx="147829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/>
              <a:t>4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393947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115" y="217715"/>
            <a:ext cx="11674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Round </a:t>
            </a:r>
            <a:r>
              <a:rPr lang="en-GB" sz="9600" b="1" dirty="0"/>
              <a:t>3.55 </a:t>
            </a:r>
          </a:p>
          <a:p>
            <a:pPr algn="ctr"/>
            <a:r>
              <a:rPr lang="en-GB" sz="7200" dirty="0"/>
              <a:t>to the nearest whole number.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541866" y="3242932"/>
            <a:ext cx="147829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/>
              <a:t>4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347544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5438" y="283028"/>
            <a:ext cx="101509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Round </a:t>
            </a:r>
            <a:r>
              <a:rPr lang="en-GB" sz="9600" b="1" dirty="0"/>
              <a:t>2.54 </a:t>
            </a:r>
          </a:p>
          <a:p>
            <a:pPr algn="ctr"/>
            <a:r>
              <a:rPr lang="en-GB" sz="9600" dirty="0"/>
              <a:t>to 1 decimal place.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69405" y="3291916"/>
            <a:ext cx="3453189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/>
              <a:t>2.5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72484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2840" y="223157"/>
            <a:ext cx="11059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Round </a:t>
            </a:r>
            <a:r>
              <a:rPr lang="en-GB" sz="9600" b="1" dirty="0"/>
              <a:t>3.44 </a:t>
            </a:r>
          </a:p>
          <a:p>
            <a:pPr algn="ctr"/>
            <a:r>
              <a:rPr lang="en-GB" sz="9600" dirty="0"/>
              <a:t>to 1 significant figure.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563638" y="3308246"/>
            <a:ext cx="147829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/>
              <a:t>3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18933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115" y="217715"/>
            <a:ext cx="11674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Round </a:t>
            </a:r>
            <a:r>
              <a:rPr lang="en-GB" sz="9600" b="1" dirty="0"/>
              <a:t>3.45 </a:t>
            </a:r>
          </a:p>
          <a:p>
            <a:pPr algn="ctr"/>
            <a:r>
              <a:rPr lang="en-GB" sz="7200" dirty="0"/>
              <a:t>to the nearest whole number.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39837" y="3030660"/>
            <a:ext cx="147829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9900" b="1" dirty="0"/>
              <a:t>3</a:t>
            </a:r>
            <a:endParaRPr lang="en-GB" sz="19900" dirty="0"/>
          </a:p>
        </p:txBody>
      </p:sp>
    </p:spTree>
    <p:extLst>
      <p:ext uri="{BB962C8B-B14F-4D97-AF65-F5344CB8AC3E}">
        <p14:creationId xmlns:p14="http://schemas.microsoft.com/office/powerpoint/2010/main" val="249719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62396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Usain Bolt as fast as they say he is?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314" y="1340909"/>
            <a:ext cx="7633886" cy="42592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8472" y="5831542"/>
            <a:ext cx="114354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hlinkClick r:id="rId3"/>
              </a:rPr>
              <a:t>https://www.youtube.com/watch?v=By1JQFxfLMM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786607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350</Words>
  <Application>Microsoft Office PowerPoint</Application>
  <PresentationFormat>Widescreen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26</cp:revision>
  <dcterms:created xsi:type="dcterms:W3CDTF">2016-01-19T14:09:34Z</dcterms:created>
  <dcterms:modified xsi:type="dcterms:W3CDTF">2026-03-31T10:14:49Z</dcterms:modified>
</cp:coreProperties>
</file>