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9E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90" autoAdjust="0"/>
    <p:restoredTop sz="94660"/>
  </p:normalViewPr>
  <p:slideViewPr>
    <p:cSldViewPr snapToGrid="0">
      <p:cViewPr varScale="1">
        <p:scale>
          <a:sx n="87" d="100"/>
          <a:sy n="87" d="100"/>
        </p:scale>
        <p:origin x="45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2428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9619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6802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6265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7900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8121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2356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978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6881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3424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8304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3221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UKMT | Diagnostic Questi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76" y="787940"/>
            <a:ext cx="4859357" cy="4940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569233" y="934400"/>
            <a:ext cx="5736057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 smtClean="0">
                <a:solidFill>
                  <a:srgbClr val="0000FF"/>
                </a:solidFill>
              </a:rPr>
              <a:t>Senior</a:t>
            </a:r>
            <a:r>
              <a:rPr lang="en-GB" sz="8000" b="1" dirty="0" smtClean="0">
                <a:solidFill>
                  <a:srgbClr val="0000FF"/>
                </a:solidFill>
              </a:rPr>
              <a:t> </a:t>
            </a:r>
            <a:r>
              <a:rPr lang="en-GB" sz="8000" b="1" dirty="0" smtClean="0">
                <a:solidFill>
                  <a:srgbClr val="0000FF"/>
                </a:solidFill>
              </a:rPr>
              <a:t>Challenge 5</a:t>
            </a:r>
          </a:p>
          <a:p>
            <a:pPr algn="ctr"/>
            <a:endParaRPr lang="en-GB" sz="4000" b="1" dirty="0">
              <a:solidFill>
                <a:srgbClr val="0000FF"/>
              </a:solidFill>
            </a:endParaRPr>
          </a:p>
          <a:p>
            <a:pPr algn="ctr"/>
            <a:r>
              <a:rPr lang="en-GB" sz="9600" b="1" dirty="0" smtClean="0">
                <a:solidFill>
                  <a:srgbClr val="0000FF"/>
                </a:solidFill>
              </a:rPr>
              <a:t>BRONZE</a:t>
            </a:r>
            <a:endParaRPr lang="en-GB" sz="9600" b="1" dirty="0">
              <a:solidFill>
                <a:srgbClr val="0000FF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0335" y="43645"/>
            <a:ext cx="12052570" cy="6721813"/>
          </a:xfrm>
          <a:prstGeom prst="rect">
            <a:avLst/>
          </a:prstGeom>
          <a:noFill/>
          <a:ln w="1397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8191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Q1.</a:t>
            </a:r>
            <a:endParaRPr lang="en-GB" sz="6000" b="1" dirty="0"/>
          </a:p>
        </p:txBody>
      </p:sp>
      <p:pic>
        <p:nvPicPr>
          <p:cNvPr id="1026" name="Picture 2" descr="https://images.diagnosticquestions.com/uploads/questions/c1fa64c1-7aaf-487c-bf22-278d53cc1ed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666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4396873" y="1601854"/>
            <a:ext cx="1873297" cy="78794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3880734" y="3075057"/>
            <a:ext cx="534954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000" b="1" dirty="0" smtClean="0">
                <a:solidFill>
                  <a:srgbClr val="0000FF"/>
                </a:solidFill>
                <a:latin typeface="robotolight"/>
              </a:rPr>
              <a:t>4016 + 16064 = 20080</a:t>
            </a:r>
            <a:endParaRPr lang="en-GB" sz="40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1735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Q2.</a:t>
            </a:r>
            <a:endParaRPr lang="en-GB" sz="6000" b="1" dirty="0"/>
          </a:p>
        </p:txBody>
      </p:sp>
      <p:pic>
        <p:nvPicPr>
          <p:cNvPr id="2050" name="Picture 2" descr="https://images.diagnosticquestions.com/uploads/questions/11e96309-d263-4a6e-9868-71e53f3c5df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6032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4336476" y="1486306"/>
            <a:ext cx="1498267" cy="64729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2405886" y="2890392"/>
            <a:ext cx="760429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  <a:latin typeface="robotolight"/>
              </a:rPr>
              <a:t>98 x 100 = 9800 </a:t>
            </a:r>
            <a:r>
              <a:rPr lang="en-US" sz="3200" b="1" dirty="0">
                <a:solidFill>
                  <a:srgbClr val="0000FF"/>
                </a:solidFill>
                <a:latin typeface="robotolight"/>
              </a:rPr>
              <a:t>and </a:t>
            </a:r>
            <a:r>
              <a:rPr lang="en-US" sz="3200" b="1" dirty="0" smtClean="0">
                <a:solidFill>
                  <a:srgbClr val="0000FF"/>
                </a:solidFill>
                <a:latin typeface="robotolight"/>
              </a:rPr>
              <a:t>98 x 102 </a:t>
            </a:r>
            <a:r>
              <a:rPr lang="en-US" sz="3200" b="1" dirty="0">
                <a:solidFill>
                  <a:srgbClr val="0000FF"/>
                </a:solidFill>
                <a:latin typeface="robotolight"/>
              </a:rPr>
              <a:t>is </a:t>
            </a:r>
            <a:endParaRPr lang="en-US" sz="3200" b="1" dirty="0" smtClean="0">
              <a:solidFill>
                <a:srgbClr val="0000FF"/>
              </a:solidFill>
              <a:latin typeface="robotolight"/>
            </a:endParaRPr>
          </a:p>
          <a:p>
            <a:r>
              <a:rPr lang="en-US" sz="3200" b="1" dirty="0" smtClean="0">
                <a:solidFill>
                  <a:srgbClr val="0000FF"/>
                </a:solidFill>
                <a:latin typeface="robotolight"/>
              </a:rPr>
              <a:t>just </a:t>
            </a:r>
            <a:r>
              <a:rPr lang="en-US" sz="3200" b="1" dirty="0">
                <a:solidFill>
                  <a:srgbClr val="0000FF"/>
                </a:solidFill>
                <a:latin typeface="robotolight"/>
              </a:rPr>
              <a:t>a little bit </a:t>
            </a:r>
            <a:r>
              <a:rPr lang="en-US" sz="3200" b="1" dirty="0" smtClean="0">
                <a:solidFill>
                  <a:srgbClr val="0000FF"/>
                </a:solidFill>
                <a:latin typeface="robotolight"/>
              </a:rPr>
              <a:t>bigger then 9800</a:t>
            </a:r>
            <a:endParaRPr lang="en-GB" sz="32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698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Q3.</a:t>
            </a:r>
            <a:endParaRPr lang="en-GB" sz="6000" b="1" dirty="0"/>
          </a:p>
        </p:txBody>
      </p:sp>
      <p:pic>
        <p:nvPicPr>
          <p:cNvPr id="3074" name="Picture 2" descr="https://images.diagnosticquestions.com/uploads/questions/a76e3874-ded0-4387-b230-ee7a3120d0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146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4353086" y="2158415"/>
            <a:ext cx="1830000" cy="17314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3877937" y="3986139"/>
            <a:ext cx="5900461" cy="1815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00FF"/>
                </a:solidFill>
                <a:latin typeface="robotolight"/>
              </a:rPr>
              <a:t>A will equal to 2/3 which is 16/24. </a:t>
            </a:r>
            <a:endParaRPr lang="en-US" sz="2800" b="1" dirty="0" smtClean="0">
              <a:solidFill>
                <a:srgbClr val="0000FF"/>
              </a:solidFill>
              <a:latin typeface="robotolight"/>
            </a:endParaRPr>
          </a:p>
          <a:p>
            <a:r>
              <a:rPr lang="en-US" sz="2800" b="1" dirty="0" smtClean="0">
                <a:solidFill>
                  <a:srgbClr val="0000FF"/>
                </a:solidFill>
                <a:latin typeface="robotolight"/>
              </a:rPr>
              <a:t>B </a:t>
            </a:r>
            <a:r>
              <a:rPr lang="en-US" sz="2800" b="1" dirty="0">
                <a:solidFill>
                  <a:srgbClr val="0000FF"/>
                </a:solidFill>
                <a:latin typeface="robotolight"/>
              </a:rPr>
              <a:t>is equal to 6 (6/1) which is 24. </a:t>
            </a:r>
            <a:endParaRPr lang="en-US" sz="2800" b="1" dirty="0" smtClean="0">
              <a:solidFill>
                <a:srgbClr val="0000FF"/>
              </a:solidFill>
              <a:latin typeface="robotolight"/>
            </a:endParaRPr>
          </a:p>
          <a:p>
            <a:r>
              <a:rPr lang="en-US" sz="2800" b="1" dirty="0" smtClean="0">
                <a:solidFill>
                  <a:srgbClr val="0000FF"/>
                </a:solidFill>
                <a:latin typeface="robotolight"/>
              </a:rPr>
              <a:t>C </a:t>
            </a:r>
            <a:r>
              <a:rPr lang="en-US" sz="2800" b="1" dirty="0">
                <a:solidFill>
                  <a:srgbClr val="0000FF"/>
                </a:solidFill>
                <a:latin typeface="robotolight"/>
              </a:rPr>
              <a:t>is equal to 1/24. </a:t>
            </a:r>
            <a:endParaRPr lang="en-US" sz="2800" b="1" dirty="0" smtClean="0">
              <a:solidFill>
                <a:srgbClr val="0000FF"/>
              </a:solidFill>
              <a:latin typeface="robotolight"/>
            </a:endParaRPr>
          </a:p>
          <a:p>
            <a:r>
              <a:rPr lang="en-US" sz="2800" b="1" dirty="0" smtClean="0">
                <a:solidFill>
                  <a:srgbClr val="0000FF"/>
                </a:solidFill>
                <a:latin typeface="robotolight"/>
              </a:rPr>
              <a:t>D </a:t>
            </a:r>
            <a:r>
              <a:rPr lang="en-US" sz="2800" b="1" dirty="0">
                <a:solidFill>
                  <a:srgbClr val="0000FF"/>
                </a:solidFill>
                <a:latin typeface="robotolight"/>
              </a:rPr>
              <a:t>is equal to 3/8 which is 9/24. </a:t>
            </a:r>
            <a:endParaRPr lang="en-US" sz="2800" b="1" dirty="0" smtClean="0">
              <a:solidFill>
                <a:srgbClr val="0000FF"/>
              </a:solidFill>
              <a:latin typeface="robotolight"/>
            </a:endParaRPr>
          </a:p>
        </p:txBody>
      </p:sp>
    </p:spTree>
    <p:extLst>
      <p:ext uri="{BB962C8B-B14F-4D97-AF65-F5344CB8AC3E}">
        <p14:creationId xmlns:p14="http://schemas.microsoft.com/office/powerpoint/2010/main" val="2423494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Q4.</a:t>
            </a:r>
            <a:endParaRPr lang="en-GB" sz="6000" b="1" dirty="0"/>
          </a:p>
        </p:txBody>
      </p:sp>
      <p:pic>
        <p:nvPicPr>
          <p:cNvPr id="4098" name="Picture 2" descr="https://images.diagnosticquestions.com/uploads/questions/cd4ca363-49ae-49b3-b297-a74123cdcc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3460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4248556" y="2831842"/>
            <a:ext cx="1203964" cy="597159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2265953" y="3530815"/>
            <a:ext cx="8170827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0000FF"/>
                </a:solidFill>
                <a:latin typeface="robotolight"/>
              </a:rPr>
              <a:t>Worked S' out to be 7 to get 14 then carried the 1. </a:t>
            </a:r>
            <a:endParaRPr lang="en-US" sz="2000" b="1" dirty="0" smtClean="0">
              <a:solidFill>
                <a:srgbClr val="0000FF"/>
              </a:solidFill>
              <a:latin typeface="robotolight"/>
            </a:endParaRPr>
          </a:p>
          <a:p>
            <a:r>
              <a:rPr lang="en-US" sz="2000" b="1" dirty="0" smtClean="0">
                <a:solidFill>
                  <a:srgbClr val="0000FF"/>
                </a:solidFill>
                <a:latin typeface="robotolight"/>
              </a:rPr>
              <a:t>I </a:t>
            </a:r>
            <a:r>
              <a:rPr lang="en-US" sz="2000" b="1" dirty="0">
                <a:solidFill>
                  <a:srgbClr val="0000FF"/>
                </a:solidFill>
                <a:latin typeface="robotolight"/>
              </a:rPr>
              <a:t>had to be 2 5's to make 11 then carry the 1 again </a:t>
            </a:r>
            <a:endParaRPr lang="en-US" sz="2000" b="1" dirty="0" smtClean="0">
              <a:solidFill>
                <a:srgbClr val="0000FF"/>
              </a:solidFill>
              <a:latin typeface="robotolight"/>
            </a:endParaRPr>
          </a:p>
          <a:p>
            <a:r>
              <a:rPr lang="en-US" sz="2000" b="1" dirty="0" smtClean="0">
                <a:solidFill>
                  <a:srgbClr val="0000FF"/>
                </a:solidFill>
                <a:latin typeface="robotolight"/>
              </a:rPr>
              <a:t>H </a:t>
            </a:r>
            <a:r>
              <a:rPr lang="en-US" sz="2000" b="1" dirty="0">
                <a:solidFill>
                  <a:srgbClr val="0000FF"/>
                </a:solidFill>
                <a:latin typeface="robotolight"/>
              </a:rPr>
              <a:t>has got to be 9 to make 10 then carry one over so T has to be 1 </a:t>
            </a:r>
            <a:endParaRPr lang="en-US" sz="2000" b="1" dirty="0" smtClean="0">
              <a:solidFill>
                <a:srgbClr val="0000FF"/>
              </a:solidFill>
              <a:latin typeface="robotolight"/>
            </a:endParaRPr>
          </a:p>
          <a:p>
            <a:r>
              <a:rPr lang="en-US" sz="2000" b="1" dirty="0" smtClean="0">
                <a:solidFill>
                  <a:srgbClr val="0000FF"/>
                </a:solidFill>
                <a:latin typeface="robotolight"/>
              </a:rPr>
              <a:t>making </a:t>
            </a:r>
            <a:r>
              <a:rPr lang="en-US" sz="2000" b="1" dirty="0">
                <a:solidFill>
                  <a:srgbClr val="0000FF"/>
                </a:solidFill>
                <a:latin typeface="robotolight"/>
              </a:rPr>
              <a:t>1957 and hide numbers added together make 22</a:t>
            </a:r>
            <a:endParaRPr lang="en-GB" sz="20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2457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Q5.</a:t>
            </a:r>
            <a:endParaRPr lang="en-GB" sz="6000" b="1" dirty="0"/>
          </a:p>
        </p:txBody>
      </p:sp>
      <p:pic>
        <p:nvPicPr>
          <p:cNvPr id="5122" name="Picture 2" descr="https://images.diagnosticquestions.com/uploads/questions/10a127a8-ce3e-4a54-aa58-01817bddccb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2965" y="0"/>
            <a:ext cx="9145035" cy="6858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2069789" y="3243536"/>
            <a:ext cx="1471698" cy="102366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3685868" y="4076562"/>
            <a:ext cx="6468787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0000FF"/>
                </a:solidFill>
                <a:latin typeface="robotolight"/>
              </a:rPr>
              <a:t>BAF is equal to </a:t>
            </a:r>
            <a:r>
              <a:rPr lang="en-US" sz="1600" b="1" dirty="0" smtClean="0">
                <a:solidFill>
                  <a:srgbClr val="0000FF"/>
                </a:solidFill>
                <a:latin typeface="robotolight"/>
              </a:rPr>
              <a:t>180 – x – y</a:t>
            </a:r>
            <a:r>
              <a:rPr lang="en-US" sz="1600" b="1" dirty="0">
                <a:solidFill>
                  <a:srgbClr val="0000FF"/>
                </a:solidFill>
                <a:latin typeface="robotolight"/>
              </a:rPr>
              <a:t>. </a:t>
            </a:r>
            <a:endParaRPr lang="en-US" sz="1600" b="1" dirty="0" smtClean="0">
              <a:solidFill>
                <a:srgbClr val="0000FF"/>
              </a:solidFill>
              <a:latin typeface="robotolight"/>
            </a:endParaRPr>
          </a:p>
          <a:p>
            <a:r>
              <a:rPr lang="en-US" sz="1600" b="1" dirty="0" smtClean="0">
                <a:solidFill>
                  <a:srgbClr val="0000FF"/>
                </a:solidFill>
                <a:latin typeface="robotolight"/>
              </a:rPr>
              <a:t>AFB </a:t>
            </a:r>
            <a:r>
              <a:rPr lang="en-US" sz="1600" b="1" dirty="0">
                <a:solidFill>
                  <a:srgbClr val="0000FF"/>
                </a:solidFill>
                <a:latin typeface="robotolight"/>
              </a:rPr>
              <a:t>is isosceles so AFB is (</a:t>
            </a:r>
            <a:r>
              <a:rPr lang="en-US" sz="1600" b="1" dirty="0" smtClean="0">
                <a:solidFill>
                  <a:srgbClr val="0000FF"/>
                </a:solidFill>
                <a:latin typeface="robotolight"/>
              </a:rPr>
              <a:t>180 – (180 – x – y) ) ÷ 2 </a:t>
            </a:r>
            <a:r>
              <a:rPr lang="en-US" sz="1600" b="1" dirty="0">
                <a:solidFill>
                  <a:srgbClr val="0000FF"/>
                </a:solidFill>
                <a:latin typeface="robotolight"/>
              </a:rPr>
              <a:t>= (</a:t>
            </a:r>
            <a:r>
              <a:rPr lang="en-US" sz="1600" b="1" dirty="0" smtClean="0">
                <a:solidFill>
                  <a:srgbClr val="0000FF"/>
                </a:solidFill>
                <a:latin typeface="robotolight"/>
              </a:rPr>
              <a:t>x + y) ÷ 2</a:t>
            </a:r>
            <a:r>
              <a:rPr lang="en-US" sz="1600" b="1" dirty="0">
                <a:solidFill>
                  <a:srgbClr val="0000FF"/>
                </a:solidFill>
                <a:latin typeface="robotolight"/>
              </a:rPr>
              <a:t>. </a:t>
            </a:r>
            <a:endParaRPr lang="en-US" sz="1600" b="1" dirty="0" smtClean="0">
              <a:solidFill>
                <a:srgbClr val="0000FF"/>
              </a:solidFill>
              <a:latin typeface="robotolight"/>
            </a:endParaRPr>
          </a:p>
          <a:p>
            <a:r>
              <a:rPr lang="en-US" sz="1600" b="1" dirty="0" smtClean="0">
                <a:solidFill>
                  <a:srgbClr val="0000FF"/>
                </a:solidFill>
                <a:latin typeface="robotolight"/>
              </a:rPr>
              <a:t>AFB </a:t>
            </a:r>
            <a:r>
              <a:rPr lang="en-US" sz="1600" b="1" dirty="0">
                <a:solidFill>
                  <a:srgbClr val="0000FF"/>
                </a:solidFill>
                <a:latin typeface="robotolight"/>
              </a:rPr>
              <a:t>= EFD as they are vertically opposite angles. DFE = </a:t>
            </a:r>
            <a:r>
              <a:rPr lang="en-US" sz="1600" b="1" dirty="0" smtClean="0">
                <a:solidFill>
                  <a:srgbClr val="0000FF"/>
                </a:solidFill>
                <a:latin typeface="robotolight"/>
              </a:rPr>
              <a:t>180 – y  </a:t>
            </a:r>
          </a:p>
          <a:p>
            <a:r>
              <a:rPr lang="en-US" sz="1600" b="1" dirty="0" smtClean="0">
                <a:solidFill>
                  <a:srgbClr val="0000FF"/>
                </a:solidFill>
                <a:latin typeface="robotolight"/>
              </a:rPr>
              <a:t>Z </a:t>
            </a:r>
            <a:r>
              <a:rPr lang="en-US" sz="1600" b="1" dirty="0">
                <a:solidFill>
                  <a:srgbClr val="0000FF"/>
                </a:solidFill>
                <a:latin typeface="robotolight"/>
              </a:rPr>
              <a:t>is therefore </a:t>
            </a:r>
            <a:r>
              <a:rPr lang="en-US" sz="1600" b="1" dirty="0" smtClean="0">
                <a:solidFill>
                  <a:srgbClr val="0000FF"/>
                </a:solidFill>
                <a:latin typeface="robotolight"/>
              </a:rPr>
              <a:t>180 - (x + y) / 2 - (180 - y) </a:t>
            </a:r>
          </a:p>
          <a:p>
            <a:r>
              <a:rPr lang="en-US" sz="1600" b="1" dirty="0" smtClean="0">
                <a:solidFill>
                  <a:srgbClr val="0000FF"/>
                </a:solidFill>
                <a:latin typeface="robotolight"/>
              </a:rPr>
              <a:t>= y – x/2 – y/2</a:t>
            </a:r>
          </a:p>
          <a:p>
            <a:r>
              <a:rPr lang="en-US" sz="1600" b="1" dirty="0" smtClean="0">
                <a:solidFill>
                  <a:srgbClr val="0000FF"/>
                </a:solidFill>
                <a:latin typeface="robotolight"/>
              </a:rPr>
              <a:t>= y/2 </a:t>
            </a:r>
            <a:r>
              <a:rPr lang="en-US" sz="1600" b="1" dirty="0">
                <a:solidFill>
                  <a:srgbClr val="0000FF"/>
                </a:solidFill>
                <a:latin typeface="robotolight"/>
              </a:rPr>
              <a:t>–</a:t>
            </a:r>
            <a:r>
              <a:rPr lang="en-US" sz="1600" b="1" dirty="0" smtClean="0">
                <a:solidFill>
                  <a:srgbClr val="0000FF"/>
                </a:solidFill>
                <a:latin typeface="robotolight"/>
              </a:rPr>
              <a:t> x/2</a:t>
            </a:r>
          </a:p>
          <a:p>
            <a:r>
              <a:rPr lang="en-US" sz="1600" b="1" smtClean="0">
                <a:solidFill>
                  <a:srgbClr val="0000FF"/>
                </a:solidFill>
                <a:latin typeface="robotolight"/>
              </a:rPr>
              <a:t>= (</a:t>
            </a:r>
            <a:r>
              <a:rPr lang="en-US" sz="1600" b="1" dirty="0" smtClean="0">
                <a:solidFill>
                  <a:srgbClr val="0000FF"/>
                </a:solidFill>
                <a:latin typeface="robotolight"/>
              </a:rPr>
              <a:t>y – x) / 2</a:t>
            </a:r>
            <a:endParaRPr lang="en-GB" sz="16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3726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</TotalTime>
  <Words>218</Words>
  <Application>Microsoft Office PowerPoint</Application>
  <PresentationFormat>Widescreen</PresentationFormat>
  <Paragraphs>26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robotolight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18</cp:revision>
  <dcterms:created xsi:type="dcterms:W3CDTF">2020-06-11T04:03:37Z</dcterms:created>
  <dcterms:modified xsi:type="dcterms:W3CDTF">2020-06-14T11:04:41Z</dcterms:modified>
</cp:coreProperties>
</file>