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8" r:id="rId3"/>
    <p:sldId id="266" r:id="rId4"/>
    <p:sldId id="256" r:id="rId5"/>
    <p:sldId id="270" r:id="rId6"/>
    <p:sldId id="269" r:id="rId7"/>
    <p:sldId id="257" r:id="rId8"/>
    <p:sldId id="259" r:id="rId9"/>
    <p:sldId id="258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FF"/>
    <a:srgbClr val="CC99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16F987-FC9B-EF84-6369-48B6952783E2}" v="59" dt="2025-09-28T15:16:23.6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S::stewart.gale@dubaicollege.org::3647ddd2-6040-41ae-a96d-232c23482af8" providerId="AD" clId="Web-{4716F987-FC9B-EF84-6369-48B6952783E2}"/>
    <pc:docChg chg="modSld">
      <pc:chgData name="Stewart Gale" userId="S::stewart.gale@dubaicollege.org::3647ddd2-6040-41ae-a96d-232c23482af8" providerId="AD" clId="Web-{4716F987-FC9B-EF84-6369-48B6952783E2}" dt="2025-09-28T15:16:21.807" v="22"/>
      <pc:docMkLst>
        <pc:docMk/>
      </pc:docMkLst>
      <pc:sldChg chg="modSp">
        <pc:chgData name="Stewart Gale" userId="S::stewart.gale@dubaicollege.org::3647ddd2-6040-41ae-a96d-232c23482af8" providerId="AD" clId="Web-{4716F987-FC9B-EF84-6369-48B6952783E2}" dt="2025-09-28T15:16:21.807" v="22"/>
        <pc:sldMkLst>
          <pc:docMk/>
          <pc:sldMk cId="2222288494" sldId="267"/>
        </pc:sldMkLst>
        <pc:spChg chg="mod">
          <ac:chgData name="Stewart Gale" userId="S::stewart.gale@dubaicollege.org::3647ddd2-6040-41ae-a96d-232c23482af8" providerId="AD" clId="Web-{4716F987-FC9B-EF84-6369-48B6952783E2}" dt="2025-09-28T15:15:45.041" v="1" actId="20577"/>
          <ac:spMkLst>
            <pc:docMk/>
            <pc:sldMk cId="2222288494" sldId="267"/>
            <ac:spMk id="5" creationId="{00000000-0000-0000-0000-000000000000}"/>
          </ac:spMkLst>
        </pc:spChg>
        <pc:spChg chg="mod">
          <ac:chgData name="Stewart Gale" userId="S::stewart.gale@dubaicollege.org::3647ddd2-6040-41ae-a96d-232c23482af8" providerId="AD" clId="Web-{4716F987-FC9B-EF84-6369-48B6952783E2}" dt="2025-09-28T15:15:46.291" v="3" actId="20577"/>
          <ac:spMkLst>
            <pc:docMk/>
            <pc:sldMk cId="2222288494" sldId="267"/>
            <ac:spMk id="6" creationId="{00000000-0000-0000-0000-000000000000}"/>
          </ac:spMkLst>
        </pc:spChg>
        <pc:spChg chg="mod">
          <ac:chgData name="Stewart Gale" userId="S::stewart.gale@dubaicollege.org::3647ddd2-6040-41ae-a96d-232c23482af8" providerId="AD" clId="Web-{4716F987-FC9B-EF84-6369-48B6952783E2}" dt="2025-09-28T15:15:51.088" v="5" actId="20577"/>
          <ac:spMkLst>
            <pc:docMk/>
            <pc:sldMk cId="2222288494" sldId="267"/>
            <ac:spMk id="7" creationId="{00000000-0000-0000-0000-000000000000}"/>
          </ac:spMkLst>
        </pc:spChg>
        <pc:spChg chg="mod">
          <ac:chgData name="Stewart Gale" userId="S::stewart.gale@dubaicollege.org::3647ddd2-6040-41ae-a96d-232c23482af8" providerId="AD" clId="Web-{4716F987-FC9B-EF84-6369-48B6952783E2}" dt="2025-09-28T15:15:53.963" v="7" actId="20577"/>
          <ac:spMkLst>
            <pc:docMk/>
            <pc:sldMk cId="2222288494" sldId="267"/>
            <ac:spMk id="9" creationId="{00000000-0000-0000-0000-000000000000}"/>
          </ac:spMkLst>
        </pc:spChg>
        <pc:spChg chg="mod">
          <ac:chgData name="Stewart Gale" userId="S::stewart.gale@dubaicollege.org::3647ddd2-6040-41ae-a96d-232c23482af8" providerId="AD" clId="Web-{4716F987-FC9B-EF84-6369-48B6952783E2}" dt="2025-09-28T15:15:56.198" v="9" actId="20577"/>
          <ac:spMkLst>
            <pc:docMk/>
            <pc:sldMk cId="2222288494" sldId="267"/>
            <ac:spMk id="10" creationId="{00000000-0000-0000-0000-000000000000}"/>
          </ac:spMkLst>
        </pc:spChg>
        <pc:spChg chg="mod">
          <ac:chgData name="Stewart Gale" userId="S::stewart.gale@dubaicollege.org::3647ddd2-6040-41ae-a96d-232c23482af8" providerId="AD" clId="Web-{4716F987-FC9B-EF84-6369-48B6952783E2}" dt="2025-09-28T15:15:58.432" v="11" actId="20577"/>
          <ac:spMkLst>
            <pc:docMk/>
            <pc:sldMk cId="2222288494" sldId="267"/>
            <ac:spMk id="11" creationId="{00000000-0000-0000-0000-000000000000}"/>
          </ac:spMkLst>
        </pc:spChg>
        <pc:spChg chg="mod">
          <ac:chgData name="Stewart Gale" userId="S::stewart.gale@dubaicollege.org::3647ddd2-6040-41ae-a96d-232c23482af8" providerId="AD" clId="Web-{4716F987-FC9B-EF84-6369-48B6952783E2}" dt="2025-09-28T15:16:14.901" v="16" actId="20577"/>
          <ac:spMkLst>
            <pc:docMk/>
            <pc:sldMk cId="2222288494" sldId="267"/>
            <ac:spMk id="13" creationId="{00000000-0000-0000-0000-000000000000}"/>
          </ac:spMkLst>
        </pc:spChg>
        <pc:spChg chg="mod">
          <ac:chgData name="Stewart Gale" userId="S::stewart.gale@dubaicollege.org::3647ddd2-6040-41ae-a96d-232c23482af8" providerId="AD" clId="Web-{4716F987-FC9B-EF84-6369-48B6952783E2}" dt="2025-09-28T15:16:09.963" v="14" actId="20577"/>
          <ac:spMkLst>
            <pc:docMk/>
            <pc:sldMk cId="2222288494" sldId="267"/>
            <ac:spMk id="17" creationId="{00000000-0000-0000-0000-000000000000}"/>
          </ac:spMkLst>
        </pc:spChg>
        <pc:graphicFrameChg chg="mod modGraphic">
          <ac:chgData name="Stewart Gale" userId="S::stewart.gale@dubaicollege.org::3647ddd2-6040-41ae-a96d-232c23482af8" providerId="AD" clId="Web-{4716F987-FC9B-EF84-6369-48B6952783E2}" dt="2025-09-28T15:16:21.807" v="22"/>
          <ac:graphicFrameMkLst>
            <pc:docMk/>
            <pc:sldMk cId="2222288494" sldId="267"/>
            <ac:graphicFrameMk id="18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31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57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67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7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370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898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599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892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98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86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2843-582F-429E-A1BE-438D656C4218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810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42843-582F-429E-A1BE-438D656C4218}" type="datetimeFigureOut">
              <a:rPr lang="en-GB" smtClean="0"/>
              <a:t>28/09/2025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AE16E-4B71-4C44-B22D-E40B6D628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83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4702596-278D-41C1-BDD6-9747034A175A}"/>
              </a:ext>
            </a:extLst>
          </p:cNvPr>
          <p:cNvSpPr/>
          <p:nvPr/>
        </p:nvSpPr>
        <p:spPr>
          <a:xfrm>
            <a:off x="903317" y="1871299"/>
            <a:ext cx="1019694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i="0" u="sng" strike="noStrike" dirty="0">
                <a:effectLst/>
                <a:latin typeface="Arial" panose="020B0604020202020204" pitchFamily="34" charset="0"/>
              </a:rPr>
              <a:t>LO: Multiplication </a:t>
            </a:r>
          </a:p>
          <a:p>
            <a:pPr algn="ctr"/>
            <a:r>
              <a:rPr lang="en-US" sz="8800" b="1" i="0" u="sng" strike="noStrike" dirty="0">
                <a:effectLst/>
                <a:latin typeface="Arial" panose="020B0604020202020204" pitchFamily="34" charset="0"/>
              </a:rPr>
              <a:t>S</a:t>
            </a:r>
            <a:r>
              <a:rPr lang="en-US" sz="8800" b="1" u="sng" dirty="0">
                <a:latin typeface="Arial" panose="020B0604020202020204" pitchFamily="34" charset="0"/>
              </a:rPr>
              <a:t>trategies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2143806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620" t="9767" r="4576" b="3835"/>
          <a:stretch/>
        </p:blipFill>
        <p:spPr>
          <a:xfrm>
            <a:off x="1853850" y="877685"/>
            <a:ext cx="8484300" cy="49943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9196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Multiplication always increases a number.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98999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Who is right and why?</a:t>
            </a:r>
          </a:p>
        </p:txBody>
      </p:sp>
    </p:spTree>
    <p:extLst>
      <p:ext uri="{BB962C8B-B14F-4D97-AF65-F5344CB8AC3E}">
        <p14:creationId xmlns:p14="http://schemas.microsoft.com/office/powerpoint/2010/main" val="3118741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1999" y="733329"/>
            <a:ext cx="105128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How many different methods </a:t>
            </a:r>
          </a:p>
          <a:p>
            <a:pPr algn="ctr"/>
            <a:r>
              <a:rPr lang="en-GB" sz="6000" dirty="0"/>
              <a:t>can you use to multiply 26 by 39?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30654" y="3701497"/>
            <a:ext cx="72092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dirty="0">
                <a:solidFill>
                  <a:srgbClr val="FF0000"/>
                </a:solidFill>
              </a:rPr>
              <a:t>26 </a:t>
            </a:r>
            <a:r>
              <a:rPr lang="en-GB" sz="8800" dirty="0"/>
              <a:t>x</a:t>
            </a:r>
            <a:r>
              <a:rPr lang="en-GB" sz="8800" dirty="0">
                <a:solidFill>
                  <a:srgbClr val="FF0000"/>
                </a:solidFill>
              </a:rPr>
              <a:t> 39 </a:t>
            </a:r>
            <a:r>
              <a:rPr lang="en-GB" sz="8800" dirty="0"/>
              <a:t>=</a:t>
            </a:r>
            <a:r>
              <a:rPr lang="en-GB" sz="8800" dirty="0">
                <a:solidFill>
                  <a:srgbClr val="FF0000"/>
                </a:solidFill>
              </a:rPr>
              <a:t> 1014</a:t>
            </a:r>
          </a:p>
        </p:txBody>
      </p:sp>
    </p:spTree>
    <p:extLst>
      <p:ext uri="{BB962C8B-B14F-4D97-AF65-F5344CB8AC3E}">
        <p14:creationId xmlns:p14="http://schemas.microsoft.com/office/powerpoint/2010/main" val="4069023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370" y="730674"/>
            <a:ext cx="7815008" cy="50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03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502" y="1230192"/>
            <a:ext cx="10766543" cy="445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24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852" y="747301"/>
            <a:ext cx="4841501" cy="537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989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66314"/>
          <a:stretch/>
        </p:blipFill>
        <p:spPr>
          <a:xfrm>
            <a:off x="1189187" y="120352"/>
            <a:ext cx="2312296" cy="63716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849" y="1946176"/>
            <a:ext cx="2703697" cy="3410346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659539"/>
              </p:ext>
            </p:extLst>
          </p:nvPr>
        </p:nvGraphicFramePr>
        <p:xfrm>
          <a:off x="4027662" y="310828"/>
          <a:ext cx="6937962" cy="1463040"/>
        </p:xfrm>
        <a:graphic>
          <a:graphicData uri="http://schemas.openxmlformats.org/drawingml/2006/table">
            <a:tbl>
              <a:tblPr/>
              <a:tblGrid>
                <a:gridCol w="6937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effectLst/>
                          <a:latin typeface="Arial" panose="020B0604020202020204" pitchFamily="34" charset="0"/>
                        </a:rPr>
                        <a:t>John Napier </a:t>
                      </a:r>
                      <a:r>
                        <a:rPr lang="en-US" sz="3200" b="0" i="0" u="none" strike="noStrike" dirty="0">
                          <a:effectLst/>
                          <a:latin typeface="Arial" panose="020B0604020202020204" pitchFamily="34" charset="0"/>
                        </a:rPr>
                        <a:t> (1550 – 1617) was a Scottish mathematician, physicist, astronomer and astrologer.</a:t>
                      </a:r>
                      <a:endParaRPr lang="en-US" sz="3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344882"/>
              </p:ext>
            </p:extLst>
          </p:nvPr>
        </p:nvGraphicFramePr>
        <p:xfrm>
          <a:off x="4189355" y="5434045"/>
          <a:ext cx="6776269" cy="984885"/>
        </p:xfrm>
        <a:graphic>
          <a:graphicData uri="http://schemas.openxmlformats.org/drawingml/2006/table">
            <a:tbl>
              <a:tblPr/>
              <a:tblGrid>
                <a:gridCol w="6776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effectLst/>
                          <a:latin typeface="Arial" panose="020B0604020202020204" pitchFamily="34" charset="0"/>
                        </a:rPr>
                        <a:t>Napier is the inventor of the so-called "Napier's Bones"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270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98448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0" i="0" u="none" strike="noStrike" dirty="0">
                <a:effectLst/>
                <a:latin typeface="Arial" panose="020B0604020202020204" pitchFamily="34" charset="0"/>
              </a:rPr>
              <a:t>457381 x 35726</a:t>
            </a:r>
            <a:endParaRPr lang="en-GB" sz="9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6344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By the end of the lesson you will be able to </a:t>
            </a:r>
          </a:p>
          <a:p>
            <a:pPr algn="ctr"/>
            <a:r>
              <a:rPr lang="en-GB" sz="4400" dirty="0"/>
              <a:t>do the following calculation without a calculator!</a:t>
            </a:r>
          </a:p>
        </p:txBody>
      </p:sp>
    </p:spTree>
    <p:extLst>
      <p:ext uri="{BB962C8B-B14F-4D97-AF65-F5344CB8AC3E}">
        <p14:creationId xmlns:p14="http://schemas.microsoft.com/office/powerpoint/2010/main" val="1949956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360151"/>
              </p:ext>
            </p:extLst>
          </p:nvPr>
        </p:nvGraphicFramePr>
        <p:xfrm>
          <a:off x="2356802" y="300786"/>
          <a:ext cx="7534328" cy="6400800"/>
        </p:xfrm>
        <a:graphic>
          <a:graphicData uri="http://schemas.openxmlformats.org/drawingml/2006/table">
            <a:tbl>
              <a:tblPr/>
              <a:tblGrid>
                <a:gridCol w="9417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1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1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1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1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17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17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8118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1" i="0" u="none" strike="noStrike" dirty="0"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1" i="0" u="none" strike="noStrike"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1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1" i="0" u="none" strike="noStrike"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6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6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6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79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79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479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479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79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4798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306015" y="2118732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60942" y="2880280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0070C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2478" y="3856161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7405" y="4617709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3498" y="2070410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28425" y="2831958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73498" y="3939954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28425" y="4701502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49445" y="2947188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60596" y="4766238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6015" y="5674107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27035" y="5633849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0070C0"/>
                </a:solidFill>
              </a:rPr>
              <a:t>7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295962"/>
              </p:ext>
            </p:extLst>
          </p:nvPr>
        </p:nvGraphicFramePr>
        <p:xfrm>
          <a:off x="6123966" y="300786"/>
          <a:ext cx="3767164" cy="914400"/>
        </p:xfrm>
        <a:graphic>
          <a:graphicData uri="http://schemas.openxmlformats.org/drawingml/2006/table">
            <a:tbl>
              <a:tblPr/>
              <a:tblGrid>
                <a:gridCol w="941791">
                  <a:extLst>
                    <a:ext uri="{9D8B030D-6E8A-4147-A177-3AD203B41FA5}">
                      <a16:colId xmlns:a16="http://schemas.microsoft.com/office/drawing/2014/main" val="4086906879"/>
                    </a:ext>
                  </a:extLst>
                </a:gridCol>
                <a:gridCol w="941791">
                  <a:extLst>
                    <a:ext uri="{9D8B030D-6E8A-4147-A177-3AD203B41FA5}">
                      <a16:colId xmlns:a16="http://schemas.microsoft.com/office/drawing/2014/main" val="3815606803"/>
                    </a:ext>
                  </a:extLst>
                </a:gridCol>
                <a:gridCol w="941791">
                  <a:extLst>
                    <a:ext uri="{9D8B030D-6E8A-4147-A177-3AD203B41FA5}">
                      <a16:colId xmlns:a16="http://schemas.microsoft.com/office/drawing/2014/main" val="2761513881"/>
                    </a:ext>
                  </a:extLst>
                </a:gridCol>
                <a:gridCol w="941791">
                  <a:extLst>
                    <a:ext uri="{9D8B030D-6E8A-4147-A177-3AD203B41FA5}">
                      <a16:colId xmlns:a16="http://schemas.microsoft.com/office/drawing/2014/main" val="1384102048"/>
                    </a:ext>
                  </a:extLst>
                </a:gridCol>
              </a:tblGrid>
              <a:tr h="88118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C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632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52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316934"/>
              </p:ext>
            </p:extLst>
          </p:nvPr>
        </p:nvGraphicFramePr>
        <p:xfrm>
          <a:off x="2215264" y="96026"/>
          <a:ext cx="7792960" cy="6761974"/>
        </p:xfrm>
        <a:graphic>
          <a:graphicData uri="http://schemas.openxmlformats.org/drawingml/2006/table">
            <a:tbl>
              <a:tblPr/>
              <a:tblGrid>
                <a:gridCol w="974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4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4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4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4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4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4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41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6579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1" i="0" u="none" strike="noStrike" dirty="0"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1" i="0" u="none" strike="noStrike"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1" i="0" u="none" strike="noStrike">
                          <a:effectLst/>
                          <a:latin typeface="Arial" panose="020B0604020202020204" pitchFamily="34" charset="0"/>
                        </a:rPr>
                        <a:t>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1" i="0" u="none" strike="noStrike">
                          <a:effectLst/>
                          <a:latin typeface="Arial" panose="020B0604020202020204" pitchFamily="34" charset="0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35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35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35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35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35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8235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6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82"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33724" y="1913972"/>
            <a:ext cx="585439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6600" dirty="0">
                <a:solidFill>
                  <a:srgbClr val="FF3399"/>
                </a:solidFill>
                <a:ea typeface="Calibri"/>
                <a:cs typeface="Calibri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88651" y="2675520"/>
            <a:ext cx="585439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6600" dirty="0">
                <a:solidFill>
                  <a:srgbClr val="FF3399"/>
                </a:solidFill>
                <a:ea typeface="Calibri"/>
                <a:cs typeface="Calibri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0187" y="3651401"/>
            <a:ext cx="585439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6600" dirty="0">
                <a:solidFill>
                  <a:srgbClr val="FF3399"/>
                </a:solidFill>
                <a:ea typeface="Calibri"/>
                <a:cs typeface="Calibri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35114" y="4412949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FF3399"/>
                </a:solidFill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01207" y="1865650"/>
            <a:ext cx="585439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6600" dirty="0">
                <a:solidFill>
                  <a:srgbClr val="FF3399"/>
                </a:solidFill>
                <a:ea typeface="Calibri"/>
                <a:cs typeface="Calibri"/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56134" y="2627198"/>
            <a:ext cx="585439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6600" dirty="0">
                <a:solidFill>
                  <a:srgbClr val="FF3399"/>
                </a:solidFill>
                <a:ea typeface="Calibri"/>
                <a:cs typeface="Calibri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1207" y="3735194"/>
            <a:ext cx="585439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6600" dirty="0">
                <a:solidFill>
                  <a:srgbClr val="FF3399"/>
                </a:solidFill>
                <a:ea typeface="Calibri"/>
                <a:cs typeface="Calibri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56134" y="4496742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FF3399"/>
                </a:solidFill>
              </a:rP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4030" y="2770136"/>
            <a:ext cx="585439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6600" dirty="0">
                <a:solidFill>
                  <a:srgbClr val="FF3399"/>
                </a:solidFill>
                <a:ea typeface="Calibri"/>
                <a:cs typeface="Calibri"/>
              </a:rPr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05181" y="4589186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FF3399"/>
                </a:solidFill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33724" y="5503982"/>
            <a:ext cx="5854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FF3399"/>
                </a:solidFill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7214" y="5520945"/>
            <a:ext cx="585439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6600" dirty="0">
                <a:solidFill>
                  <a:srgbClr val="FF3399"/>
                </a:solidFill>
                <a:ea typeface="Calibri"/>
                <a:cs typeface="Calibri"/>
              </a:rPr>
              <a:t>2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766511"/>
              </p:ext>
            </p:extLst>
          </p:nvPr>
        </p:nvGraphicFramePr>
        <p:xfrm>
          <a:off x="6130635" y="96026"/>
          <a:ext cx="3877588" cy="1005840"/>
        </p:xfrm>
        <a:graphic>
          <a:graphicData uri="http://schemas.openxmlformats.org/drawingml/2006/table">
            <a:tbl>
              <a:tblPr/>
              <a:tblGrid>
                <a:gridCol w="969397">
                  <a:extLst>
                    <a:ext uri="{9D8B030D-6E8A-4147-A177-3AD203B41FA5}">
                      <a16:colId xmlns:a16="http://schemas.microsoft.com/office/drawing/2014/main" val="4086906879"/>
                    </a:ext>
                  </a:extLst>
                </a:gridCol>
                <a:gridCol w="969397">
                  <a:extLst>
                    <a:ext uri="{9D8B030D-6E8A-4147-A177-3AD203B41FA5}">
                      <a16:colId xmlns:a16="http://schemas.microsoft.com/office/drawing/2014/main" val="3815606803"/>
                    </a:ext>
                  </a:extLst>
                </a:gridCol>
                <a:gridCol w="969397">
                  <a:extLst>
                    <a:ext uri="{9D8B030D-6E8A-4147-A177-3AD203B41FA5}">
                      <a16:colId xmlns:a16="http://schemas.microsoft.com/office/drawing/2014/main" val="2761513881"/>
                    </a:ext>
                  </a:extLst>
                </a:gridCol>
                <a:gridCol w="969397">
                  <a:extLst>
                    <a:ext uri="{9D8B030D-6E8A-4147-A177-3AD203B41FA5}">
                      <a16:colId xmlns:a16="http://schemas.microsoft.com/office/drawing/2014/main" val="1384102048"/>
                    </a:ext>
                  </a:extLst>
                </a:gridCol>
              </a:tblGrid>
              <a:tr h="88118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600" b="0" i="0" u="none" strike="noStrike" dirty="0">
                          <a:effectLst/>
                          <a:latin typeface="Arial"/>
                        </a:rPr>
                        <a:t> 6</a:t>
                      </a:r>
                      <a:endParaRPr lang="en-GB" sz="6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600" b="0" i="0" u="none" strike="noStrike" dirty="0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6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6600" b="0" i="0" u="none" strike="noStrike" dirty="0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632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228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226</Words>
  <Application>Microsoft Office PowerPoint</Application>
  <PresentationFormat>Widescreen</PresentationFormat>
  <Paragraphs>153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16</cp:revision>
  <dcterms:created xsi:type="dcterms:W3CDTF">2016-02-24T11:07:45Z</dcterms:created>
  <dcterms:modified xsi:type="dcterms:W3CDTF">2025-09-28T15:16:23Z</dcterms:modified>
</cp:coreProperties>
</file>