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056" t="24977" r="16103" b="20751"/>
          <a:stretch/>
        </p:blipFill>
        <p:spPr>
          <a:xfrm>
            <a:off x="296215" y="292242"/>
            <a:ext cx="5950040" cy="40426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ab8b6273-e2db-40e0-b0e6-811d82abd18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2" t="17863" r="5783" b="10588"/>
          <a:stretch/>
        </p:blipFill>
        <p:spPr bwMode="auto">
          <a:xfrm>
            <a:off x="6413678" y="292242"/>
            <a:ext cx="5525037" cy="40426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97523" y="512623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056" t="24977" r="16103" b="20751"/>
          <a:stretch/>
        </p:blipFill>
        <p:spPr>
          <a:xfrm>
            <a:off x="296215" y="292242"/>
            <a:ext cx="5950040" cy="40426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https://images.diagnosticquestions.com/uploads/questions/ab8b6273-e2db-40e0-b0e6-811d82abd18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2" t="17863" r="5783" b="10588"/>
          <a:stretch/>
        </p:blipFill>
        <p:spPr bwMode="auto">
          <a:xfrm>
            <a:off x="6413678" y="292242"/>
            <a:ext cx="5525037" cy="40426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96215" y="292242"/>
            <a:ext cx="5950040" cy="404261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99562" y="2709683"/>
            <a:ext cx="423058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did not </a:t>
            </a:r>
            <a:r>
              <a:rPr lang="en-US" sz="4000" b="0" i="0" dirty="0" err="1" smtClean="0">
                <a:solidFill>
                  <a:srgbClr val="1C1C1C"/>
                </a:solidFill>
                <a:effectLst/>
              </a:rPr>
              <a:t>recognsie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 that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you can </a:t>
            </a:r>
            <a:r>
              <a:rPr lang="en-US" sz="4000" b="0" i="0" dirty="0" err="1" smtClean="0">
                <a:solidFill>
                  <a:srgbClr val="1C1C1C"/>
                </a:solidFill>
                <a:effectLst/>
              </a:rPr>
              <a:t>factoris</a:t>
            </a:r>
            <a:r>
              <a:rPr lang="en-US" sz="4000" dirty="0" err="1" smtClean="0">
                <a:solidFill>
                  <a:srgbClr val="1C1C1C"/>
                </a:solidFill>
              </a:rPr>
              <a:t>e</a:t>
            </a:r>
            <a:r>
              <a:rPr lang="en-US" sz="4000" dirty="0" smtClean="0">
                <a:solidFill>
                  <a:srgbClr val="1C1C1C"/>
                </a:solidFill>
              </a:rPr>
              <a:t> </a:t>
            </a:r>
          </a:p>
          <a:p>
            <a:pPr algn="ctr"/>
            <a:r>
              <a:rPr lang="en-US" sz="40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000" baseline="30000" dirty="0" smtClean="0">
                <a:solidFill>
                  <a:srgbClr val="1C1C1C"/>
                </a:solidFill>
              </a:rPr>
              <a:t>2</a:t>
            </a:r>
            <a:r>
              <a:rPr lang="en-US" sz="4000" dirty="0" smtClean="0">
                <a:solidFill>
                  <a:srgbClr val="1C1C1C"/>
                </a:solidFill>
              </a:rPr>
              <a:t> – 4</a:t>
            </a:r>
          </a:p>
          <a:p>
            <a:pPr algn="ctr"/>
            <a:r>
              <a:rPr lang="en-US" sz="4000" dirty="0">
                <a:solidFill>
                  <a:srgbClr val="1C1C1C"/>
                </a:solidFill>
              </a:rPr>
              <a:t>i</a:t>
            </a:r>
            <a:r>
              <a:rPr lang="en-US" sz="4000" dirty="0" smtClean="0">
                <a:solidFill>
                  <a:srgbClr val="1C1C1C"/>
                </a:solidFill>
              </a:rPr>
              <a:t>nto (x + 2)(</a:t>
            </a:r>
            <a:r>
              <a:rPr lang="en-US" sz="4000" dirty="0">
                <a:solidFill>
                  <a:srgbClr val="1C1C1C"/>
                </a:solidFill>
              </a:rPr>
              <a:t>x – </a:t>
            </a:r>
            <a:r>
              <a:rPr lang="en-US" sz="4000" dirty="0" smtClean="0">
                <a:solidFill>
                  <a:srgbClr val="1C1C1C"/>
                </a:solidFill>
              </a:rPr>
              <a:t>2)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9258034" y="1166797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056" t="24977" r="16103" b="20751"/>
          <a:stretch/>
        </p:blipFill>
        <p:spPr>
          <a:xfrm>
            <a:off x="296215" y="292242"/>
            <a:ext cx="7179698" cy="46422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19" t="48573" r="62322" b="36675"/>
          <a:stretch/>
        </p:blipFill>
        <p:spPr>
          <a:xfrm>
            <a:off x="1226223" y="4811776"/>
            <a:ext cx="5151550" cy="204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59508" y="840037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6627" y="2354279"/>
            <a:ext cx="431419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>
                <a:solidFill>
                  <a:srgbClr val="1C1C1C"/>
                </a:solidFill>
                <a:latin typeface="robotolight"/>
              </a:rPr>
              <a:t>The student appears to have calculated the value of the expression when p = </a:t>
            </a:r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0</a:t>
            </a:r>
            <a:r>
              <a:rPr lang="en-US" sz="3600" dirty="0" smtClean="0">
                <a:solidFill>
                  <a:srgbClr val="1C1C1C"/>
                </a:solidFill>
              </a:rPr>
              <a:t>.</a:t>
            </a:r>
            <a:endParaRPr lang="en-GB" sz="36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ab8b6273-e2db-40e0-b0e6-811d82abd18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2" t="17863" r="5783" b="10588"/>
          <a:stretch/>
        </p:blipFill>
        <p:spPr bwMode="auto">
          <a:xfrm>
            <a:off x="592427" y="227846"/>
            <a:ext cx="6619742" cy="48436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701" t="59339" r="34565" b="25389"/>
          <a:stretch/>
        </p:blipFill>
        <p:spPr>
          <a:xfrm>
            <a:off x="1299306" y="4807445"/>
            <a:ext cx="4981574" cy="205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53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2020-04-28T10:10:00Z</dcterms:modified>
</cp:coreProperties>
</file>