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29"/>
  </p:handoutMasterIdLst>
  <p:sldIdLst>
    <p:sldId id="272" r:id="rId2"/>
    <p:sldId id="256" r:id="rId3"/>
    <p:sldId id="301" r:id="rId4"/>
    <p:sldId id="258" r:id="rId5"/>
    <p:sldId id="302" r:id="rId6"/>
    <p:sldId id="261" r:id="rId7"/>
    <p:sldId id="303" r:id="rId8"/>
    <p:sldId id="262" r:id="rId9"/>
    <p:sldId id="304" r:id="rId10"/>
    <p:sldId id="264" r:id="rId11"/>
    <p:sldId id="305" r:id="rId12"/>
    <p:sldId id="266" r:id="rId13"/>
    <p:sldId id="306" r:id="rId14"/>
    <p:sldId id="268" r:id="rId15"/>
    <p:sldId id="307" r:id="rId16"/>
    <p:sldId id="275" r:id="rId17"/>
    <p:sldId id="308" r:id="rId18"/>
    <p:sldId id="270" r:id="rId19"/>
    <p:sldId id="309" r:id="rId20"/>
    <p:sldId id="273" r:id="rId21"/>
    <p:sldId id="310" r:id="rId22"/>
    <p:sldId id="277" r:id="rId23"/>
    <p:sldId id="311" r:id="rId24"/>
    <p:sldId id="279" r:id="rId25"/>
    <p:sldId id="312" r:id="rId26"/>
    <p:sldId id="281" r:id="rId27"/>
    <p:sldId id="298" r:id="rId2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FFAFAF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1F17BE4-0924-4D20-980B-522B32636DBB}" v="3" dt="2021-05-04T08:14:52.09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96" autoAdjust="0"/>
    <p:restoredTop sz="94660"/>
  </p:normalViewPr>
  <p:slideViewPr>
    <p:cSldViewPr snapToGrid="0">
      <p:cViewPr varScale="1">
        <p:scale>
          <a:sx n="86" d="100"/>
          <a:sy n="86" d="100"/>
        </p:scale>
        <p:origin x="-252" y="2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microsoft.com/office/2016/11/relationships/changesInfo" Target="changesInfos/changesInfo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35" Type="http://schemas.microsoft.com/office/2015/10/relationships/revisionInfo" Target="revisionInfo.xml"/><Relationship Id="rId8" Type="http://schemas.openxmlformats.org/officeDocument/2006/relationships/slide" Target="slides/slide7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wart Gale" userId="3647ddd2-6040-41ae-a96d-232c23482af8" providerId="ADAL" clId="{E1F17BE4-0924-4D20-980B-522B32636DBB}"/>
    <pc:docChg chg="delSld modSld">
      <pc:chgData name="Stewart Gale" userId="3647ddd2-6040-41ae-a96d-232c23482af8" providerId="ADAL" clId="{E1F17BE4-0924-4D20-980B-522B32636DBB}" dt="2022-08-22T17:47:11.088" v="353" actId="20577"/>
      <pc:docMkLst>
        <pc:docMk/>
      </pc:docMkLst>
      <pc:sldChg chg="modSp mod">
        <pc:chgData name="Stewart Gale" userId="3647ddd2-6040-41ae-a96d-232c23482af8" providerId="ADAL" clId="{E1F17BE4-0924-4D20-980B-522B32636DBB}" dt="2022-08-22T17:47:11.088" v="353" actId="20577"/>
        <pc:sldMkLst>
          <pc:docMk/>
          <pc:sldMk cId="3220382278" sldId="272"/>
        </pc:sldMkLst>
        <pc:spChg chg="mod">
          <ac:chgData name="Stewart Gale" userId="3647ddd2-6040-41ae-a96d-232c23482af8" providerId="ADAL" clId="{E1F17BE4-0924-4D20-980B-522B32636DBB}" dt="2022-08-22T17:47:11.088" v="353" actId="20577"/>
          <ac:spMkLst>
            <pc:docMk/>
            <pc:sldMk cId="3220382278" sldId="272"/>
            <ac:spMk id="7" creationId="{00000000-0000-0000-0000-000000000000}"/>
          </ac:spMkLst>
        </pc:spChg>
        <pc:spChg chg="mod">
          <ac:chgData name="Stewart Gale" userId="3647ddd2-6040-41ae-a96d-232c23482af8" providerId="ADAL" clId="{E1F17BE4-0924-4D20-980B-522B32636DBB}" dt="2021-05-10T06:56:26.927" v="329" actId="1037"/>
          <ac:spMkLst>
            <pc:docMk/>
            <pc:sldMk cId="3220382278" sldId="272"/>
            <ac:spMk id="9" creationId="{00000000-0000-0000-0000-000000000000}"/>
          </ac:spMkLst>
        </pc:spChg>
      </pc:sldChg>
      <pc:sldChg chg="del">
        <pc:chgData name="Stewart Gale" userId="3647ddd2-6040-41ae-a96d-232c23482af8" providerId="ADAL" clId="{E1F17BE4-0924-4D20-980B-522B32636DBB}" dt="2021-05-10T06:56:46.875" v="334" actId="47"/>
        <pc:sldMkLst>
          <pc:docMk/>
          <pc:sldMk cId="4252043035" sldId="283"/>
        </pc:sldMkLst>
      </pc:sldChg>
      <pc:sldChg chg="del">
        <pc:chgData name="Stewart Gale" userId="3647ddd2-6040-41ae-a96d-232c23482af8" providerId="ADAL" clId="{E1F17BE4-0924-4D20-980B-522B32636DBB}" dt="2021-05-10T06:56:50.703" v="336" actId="47"/>
        <pc:sldMkLst>
          <pc:docMk/>
          <pc:sldMk cId="3754005226" sldId="285"/>
        </pc:sldMkLst>
      </pc:sldChg>
      <pc:sldChg chg="modSp del mod">
        <pc:chgData name="Stewart Gale" userId="3647ddd2-6040-41ae-a96d-232c23482af8" providerId="ADAL" clId="{E1F17BE4-0924-4D20-980B-522B32636DBB}" dt="2021-05-10T06:56:51.927" v="337" actId="47"/>
        <pc:sldMkLst>
          <pc:docMk/>
          <pc:sldMk cId="3960627781" sldId="299"/>
        </pc:sldMkLst>
        <pc:graphicFrameChg chg="mod modGraphic">
          <ac:chgData name="Stewart Gale" userId="3647ddd2-6040-41ae-a96d-232c23482af8" providerId="ADAL" clId="{E1F17BE4-0924-4D20-980B-522B32636DBB}" dt="2021-05-04T08:17:03.140" v="288" actId="1076"/>
          <ac:graphicFrameMkLst>
            <pc:docMk/>
            <pc:sldMk cId="3960627781" sldId="299"/>
            <ac:graphicFrameMk id="7" creationId="{00000000-0000-0000-0000-000000000000}"/>
          </ac:graphicFrameMkLst>
        </pc:graphicFrameChg>
      </pc:sldChg>
      <pc:sldChg chg="modSp del mod">
        <pc:chgData name="Stewart Gale" userId="3647ddd2-6040-41ae-a96d-232c23482af8" providerId="ADAL" clId="{E1F17BE4-0924-4D20-980B-522B32636DBB}" dt="2021-05-10T06:56:49.902" v="335" actId="47"/>
        <pc:sldMkLst>
          <pc:docMk/>
          <pc:sldMk cId="2998033914" sldId="300"/>
        </pc:sldMkLst>
        <pc:graphicFrameChg chg="modGraphic">
          <ac:chgData name="Stewart Gale" userId="3647ddd2-6040-41ae-a96d-232c23482af8" providerId="ADAL" clId="{E1F17BE4-0924-4D20-980B-522B32636DBB}" dt="2021-05-04T08:15:19.157" v="266" actId="20577"/>
          <ac:graphicFrameMkLst>
            <pc:docMk/>
            <pc:sldMk cId="2998033914" sldId="300"/>
            <ac:graphicFrameMk id="7" creationId="{00000000-0000-0000-0000-000000000000}"/>
          </ac:graphicFrameMkLst>
        </pc:graphicFrame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77E50A3-A954-44FC-A8D5-0C898BAA3B35}" type="datetimeFigureOut">
              <a:rPr lang="en-GB" smtClean="0"/>
              <a:t>22/08/2022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91A0533-35AC-4CC4-B4AC-E742C66315B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5718333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67241-9216-4993-A6C3-2C1D44028612}" type="datetimeFigureOut">
              <a:rPr lang="en-GB" smtClean="0"/>
              <a:t>22/08/2022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97F04-1B70-470F-96E9-6FCAD09F91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37019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67241-9216-4993-A6C3-2C1D44028612}" type="datetimeFigureOut">
              <a:rPr lang="en-GB" smtClean="0"/>
              <a:t>22/08/2022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97F04-1B70-470F-96E9-6FCAD09F91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176636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67241-9216-4993-A6C3-2C1D44028612}" type="datetimeFigureOut">
              <a:rPr lang="en-GB" smtClean="0"/>
              <a:t>22/08/2022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97F04-1B70-470F-96E9-6FCAD09F91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538261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67241-9216-4993-A6C3-2C1D44028612}" type="datetimeFigureOut">
              <a:rPr lang="en-GB" smtClean="0"/>
              <a:t>22/08/2022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97F04-1B70-470F-96E9-6FCAD09F91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158281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67241-9216-4993-A6C3-2C1D44028612}" type="datetimeFigureOut">
              <a:rPr lang="en-GB" smtClean="0"/>
              <a:t>22/08/2022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97F04-1B70-470F-96E9-6FCAD09F91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210972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67241-9216-4993-A6C3-2C1D44028612}" type="datetimeFigureOut">
              <a:rPr lang="en-GB" smtClean="0"/>
              <a:t>22/08/2022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97F04-1B70-470F-96E9-6FCAD09F91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850122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67241-9216-4993-A6C3-2C1D44028612}" type="datetimeFigureOut">
              <a:rPr lang="en-GB" smtClean="0"/>
              <a:t>22/08/2022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97F04-1B70-470F-96E9-6FCAD09F91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916144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67241-9216-4993-A6C3-2C1D44028612}" type="datetimeFigureOut">
              <a:rPr lang="en-GB" smtClean="0"/>
              <a:t>22/08/2022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97F04-1B70-470F-96E9-6FCAD09F91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222293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67241-9216-4993-A6C3-2C1D44028612}" type="datetimeFigureOut">
              <a:rPr lang="en-GB" smtClean="0"/>
              <a:t>22/08/2022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97F04-1B70-470F-96E9-6FCAD09F91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242329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67241-9216-4993-A6C3-2C1D44028612}" type="datetimeFigureOut">
              <a:rPr lang="en-GB" smtClean="0"/>
              <a:t>22/08/2022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97F04-1B70-470F-96E9-6FCAD09F91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074672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67241-9216-4993-A6C3-2C1D44028612}" type="datetimeFigureOut">
              <a:rPr lang="en-GB" smtClean="0"/>
              <a:t>22/08/2022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97F04-1B70-470F-96E9-6FCAD09F91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292996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567241-9216-4993-A6C3-2C1D44028612}" type="datetimeFigureOut">
              <a:rPr lang="en-GB" smtClean="0"/>
              <a:t>22/08/2022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B97F04-1B70-470F-96E9-6FCAD09F91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920482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332" y="2540602"/>
            <a:ext cx="4455267" cy="4193462"/>
          </a:xfrm>
          <a:prstGeom prst="rect">
            <a:avLst/>
          </a:prstGeom>
        </p:spPr>
      </p:pic>
      <p:sp>
        <p:nvSpPr>
          <p:cNvPr id="6" name="Oval 5"/>
          <p:cNvSpPr/>
          <p:nvPr/>
        </p:nvSpPr>
        <p:spPr>
          <a:xfrm>
            <a:off x="1227031" y="2751687"/>
            <a:ext cx="3022833" cy="2854274"/>
          </a:xfrm>
          <a:prstGeom prst="ellipse">
            <a:avLst/>
          </a:prstGeom>
          <a:solidFill>
            <a:srgbClr val="FFC000"/>
          </a:solidFill>
          <a:ln w="5715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TextBox 8"/>
          <p:cNvSpPr txBox="1"/>
          <p:nvPr/>
        </p:nvSpPr>
        <p:spPr>
          <a:xfrm>
            <a:off x="1274311" y="3507546"/>
            <a:ext cx="310065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b="1" dirty="0"/>
              <a:t>Rounding Decimals </a:t>
            </a:r>
          </a:p>
          <a:p>
            <a:r>
              <a:rPr lang="en-GB" sz="1600" b="1" dirty="0"/>
              <a:t>Adding and Subtracting Decimals</a:t>
            </a:r>
          </a:p>
          <a:p>
            <a:r>
              <a:rPr lang="en-GB" sz="1600" b="1" dirty="0"/>
              <a:t>Multiplying and Dividing Decimals</a:t>
            </a:r>
          </a:p>
          <a:p>
            <a:r>
              <a:rPr lang="en-GB" sz="1600" b="1" dirty="0"/>
              <a:t>Percentages of an Amount</a:t>
            </a:r>
          </a:p>
          <a:p>
            <a:r>
              <a:rPr lang="en-GB" sz="1600" b="1" dirty="0"/>
              <a:t>Percentage Increase Decrease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10094" y="0"/>
            <a:ext cx="11763573" cy="54014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9600" b="1" dirty="0"/>
              <a:t>Diagnostic Assessment</a:t>
            </a:r>
            <a:r>
              <a:rPr lang="en-GB" sz="11500" dirty="0"/>
              <a:t>  </a:t>
            </a:r>
          </a:p>
          <a:p>
            <a:pPr algn="ctr"/>
            <a:r>
              <a:rPr lang="en-GB" sz="11500" dirty="0"/>
              <a:t>Delta 1</a:t>
            </a:r>
          </a:p>
          <a:p>
            <a:pPr algn="ctr"/>
            <a:r>
              <a:rPr lang="en-GB" sz="11500" dirty="0"/>
              <a:t> Unit 6</a:t>
            </a:r>
          </a:p>
        </p:txBody>
      </p:sp>
    </p:spTree>
    <p:extLst>
      <p:ext uri="{BB962C8B-B14F-4D97-AF65-F5344CB8AC3E}">
        <p14:creationId xmlns:p14="http://schemas.microsoft.com/office/powerpoint/2010/main" val="32203822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0"/>
            <a:ext cx="1219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b="1" dirty="0"/>
              <a:t>Question 5 – Adding and Subtracting Decimals 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19737" t="13158" r="19967" b="55000"/>
          <a:stretch/>
        </p:blipFill>
        <p:spPr>
          <a:xfrm>
            <a:off x="1024689" y="1371601"/>
            <a:ext cx="10142621" cy="40172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060680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641262" y="2878281"/>
          <a:ext cx="10909475" cy="3858804"/>
        </p:xfrm>
        <a:graphic>
          <a:graphicData uri="http://schemas.openxmlformats.org/drawingml/2006/table">
            <a:tbl>
              <a:tblPr/>
              <a:tblGrid>
                <a:gridCol w="3122441">
                  <a:extLst>
                    <a:ext uri="{9D8B030D-6E8A-4147-A177-3AD203B41FA5}">
                      <a16:colId xmlns:a16="http://schemas.microsoft.com/office/drawing/2014/main" val="2525775135"/>
                    </a:ext>
                  </a:extLst>
                </a:gridCol>
                <a:gridCol w="7787034">
                  <a:extLst>
                    <a:ext uri="{9D8B030D-6E8A-4147-A177-3AD203B41FA5}">
                      <a16:colId xmlns:a16="http://schemas.microsoft.com/office/drawing/2014/main" val="562879438"/>
                    </a:ext>
                  </a:extLst>
                </a:gridCol>
              </a:tblGrid>
              <a:tr h="47520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CORRECT ANSWER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CORRECT</a:t>
                      </a:r>
                      <a:r>
                        <a:rPr lang="en-GB" sz="2400" b="1" cap="all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EXPLANATION 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23718772"/>
                  </a:ext>
                </a:extLst>
              </a:tr>
              <a:tr h="320748">
                <a:tc>
                  <a:txBody>
                    <a:bodyPr/>
                    <a:lstStyle/>
                    <a:p>
                      <a:pPr algn="l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a) 11.47 b) 8.56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0" dirty="0">
                          <a:solidFill>
                            <a:schemeClr val="tx1"/>
                          </a:solidFill>
                          <a:effectLst/>
                        </a:rPr>
                        <a:t>We have 3.67 + 7.8 = 11.47. Then we have 11.47 - 2.91 = 8.56. </a:t>
                      </a:r>
                    </a:p>
                    <a:p>
                      <a:pPr fontAlgn="ctr"/>
                      <a:r>
                        <a:rPr lang="en-US" sz="2400" b="0" dirty="0">
                          <a:solidFill>
                            <a:schemeClr val="tx1"/>
                          </a:solidFill>
                          <a:effectLst/>
                        </a:rPr>
                        <a:t>This can be found using the column method.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19887872"/>
                  </a:ext>
                </a:extLst>
              </a:tr>
              <a:tr h="47520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COMMON MISTAKES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FAF"/>
                    </a:solidFill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WHAT</a:t>
                      </a:r>
                      <a:r>
                        <a:rPr lang="en-US" sz="2400" b="1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MIGHT BE YOUR MISTAKE </a:t>
                      </a:r>
                      <a:endParaRPr lang="en-US" sz="2400" b="1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FA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71523938"/>
                  </a:ext>
                </a:extLst>
              </a:tr>
              <a:tr h="397408">
                <a:tc>
                  <a:txBody>
                    <a:bodyPr/>
                    <a:lstStyle/>
                    <a:p>
                      <a:pPr algn="l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a)</a:t>
                      </a:r>
                      <a:r>
                        <a:rPr lang="en-GB" sz="3200" b="0" baseline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 4.45 b) 1.54</a:t>
                      </a:r>
                      <a:endParaRPr lang="en-GB" sz="3200" b="0" dirty="0">
                        <a:solidFill>
                          <a:schemeClr val="tx1"/>
                        </a:solidFill>
                        <a:effectLst/>
                        <a:latin typeface="robotobold"/>
                      </a:endParaRP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</a:rPr>
                        <a:t>The student has made a place value error when adding for a).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76405851"/>
                  </a:ext>
                </a:extLst>
              </a:tr>
              <a:tr h="397408">
                <a:tc>
                  <a:txBody>
                    <a:bodyPr/>
                    <a:lstStyle/>
                    <a:p>
                      <a:pPr algn="l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a)</a:t>
                      </a:r>
                      <a:r>
                        <a:rPr lang="en-GB" sz="3200" b="0" baseline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 11.47 b) 9.56</a:t>
                      </a:r>
                      <a:endParaRPr lang="en-GB" sz="3200" b="0" dirty="0">
                        <a:solidFill>
                          <a:schemeClr val="tx1"/>
                        </a:solidFill>
                        <a:effectLst/>
                        <a:latin typeface="robotobold"/>
                      </a:endParaRP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</a:rPr>
                        <a:t>The student has made an error exchanging when subtracting.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68997206"/>
                  </a:ext>
                </a:extLst>
              </a:tr>
              <a:tr h="586196">
                <a:tc>
                  <a:txBody>
                    <a:bodyPr/>
                    <a:lstStyle/>
                    <a:p>
                      <a:pPr algn="l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a)</a:t>
                      </a:r>
                      <a:r>
                        <a:rPr lang="en-GB" sz="3200" b="0" baseline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 4.45 b) 2.54</a:t>
                      </a:r>
                      <a:endParaRPr lang="en-GB" sz="3200" b="0" dirty="0">
                        <a:solidFill>
                          <a:schemeClr val="tx1"/>
                        </a:solidFill>
                        <a:effectLst/>
                        <a:latin typeface="robotobold"/>
                      </a:endParaRP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</a:rPr>
                        <a:t>The student has miscalculated both parts. </a:t>
                      </a:r>
                    </a:p>
                    <a:p>
                      <a:pPr fontAlgn="ctr"/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</a:rPr>
                        <a:t>They may benefit from revising this topic.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33606831"/>
                  </a:ext>
                </a:extLst>
              </a:tr>
            </a:tbl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0" y="0"/>
            <a:ext cx="1219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b="1" dirty="0"/>
              <a:t>Answer 5 – Adding and Subtracting Decimals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19737" t="13158" r="19967" b="57676"/>
          <a:stretch/>
        </p:blipFill>
        <p:spPr>
          <a:xfrm>
            <a:off x="3768726" y="964711"/>
            <a:ext cx="4906043" cy="17798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936662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0"/>
            <a:ext cx="1219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b="1" dirty="0"/>
              <a:t>Question 6 – Multiplying and Dividing Decimals 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5230" t="12237" r="6941" b="16448"/>
          <a:stretch/>
        </p:blipFill>
        <p:spPr>
          <a:xfrm>
            <a:off x="1824789" y="1179095"/>
            <a:ext cx="8542422" cy="52022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178698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339145" y="2918459"/>
          <a:ext cx="11610474" cy="3736884"/>
        </p:xfrm>
        <a:graphic>
          <a:graphicData uri="http://schemas.openxmlformats.org/drawingml/2006/table">
            <a:tbl>
              <a:tblPr/>
              <a:tblGrid>
                <a:gridCol w="3094406">
                  <a:extLst>
                    <a:ext uri="{9D8B030D-6E8A-4147-A177-3AD203B41FA5}">
                      <a16:colId xmlns:a16="http://schemas.microsoft.com/office/drawing/2014/main" val="2525775135"/>
                    </a:ext>
                  </a:extLst>
                </a:gridCol>
                <a:gridCol w="8516068">
                  <a:extLst>
                    <a:ext uri="{9D8B030D-6E8A-4147-A177-3AD203B41FA5}">
                      <a16:colId xmlns:a16="http://schemas.microsoft.com/office/drawing/2014/main" val="562879438"/>
                    </a:ext>
                  </a:extLst>
                </a:gridCol>
              </a:tblGrid>
              <a:tr h="47520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CORRECT ANSWER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CORRECT</a:t>
                      </a:r>
                      <a:r>
                        <a:rPr lang="en-GB" sz="2400" b="1" cap="all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EXPLANATION 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23718772"/>
                  </a:ext>
                </a:extLst>
              </a:tr>
              <a:tr h="32074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B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</a:rPr>
                        <a:t>We have multiplied 8.6 by 10 and divided 6.2 by 10. These operations cancel out and the answer remains the same.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19887872"/>
                  </a:ext>
                </a:extLst>
              </a:tr>
              <a:tr h="47520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COMMON MISTAKES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FAF"/>
                    </a:solidFill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WHAT</a:t>
                      </a:r>
                      <a:r>
                        <a:rPr lang="en-US" sz="2400" b="1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MIGHT BE YOUR MISTAKE </a:t>
                      </a:r>
                      <a:endParaRPr lang="en-US" sz="2400" b="1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FA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71523938"/>
                  </a:ext>
                </a:extLst>
              </a:tr>
              <a:tr h="39740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A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</a:rPr>
                        <a:t>The student may believe that all numbers need to be multiplied by 10.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76405851"/>
                  </a:ext>
                </a:extLst>
              </a:tr>
              <a:tr h="39740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C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</a:rPr>
                        <a:t>The student may think that dividing by a value 10 times larger makes the answer 10 times larger.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68997206"/>
                  </a:ext>
                </a:extLst>
              </a:tr>
              <a:tr h="586196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D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</a:rPr>
                        <a:t>The student may think that dividing by half the amount halves the answer.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33606831"/>
                  </a:ext>
                </a:extLst>
              </a:tr>
            </a:tbl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0" y="0"/>
            <a:ext cx="1219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b="1" dirty="0"/>
              <a:t>Answer 6 – Multiplying and Dividing Decimals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5230" t="40771" r="6941" b="16448"/>
          <a:stretch/>
        </p:blipFill>
        <p:spPr>
          <a:xfrm>
            <a:off x="6348919" y="855060"/>
            <a:ext cx="5032955" cy="1838673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/>
          <a:srcRect b="66870"/>
          <a:stretch/>
        </p:blipFill>
        <p:spPr>
          <a:xfrm>
            <a:off x="619175" y="1211332"/>
            <a:ext cx="5268278" cy="10631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554866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0"/>
            <a:ext cx="1219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b="1" dirty="0"/>
              <a:t>Question 7 – Multiplying and Dividing Decimals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5625" t="12500" r="7138" b="16973"/>
          <a:stretch/>
        </p:blipFill>
        <p:spPr>
          <a:xfrm>
            <a:off x="1641892" y="1023502"/>
            <a:ext cx="8908216" cy="54013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177005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302795" y="2888785"/>
          <a:ext cx="11586410" cy="3736884"/>
        </p:xfrm>
        <a:graphic>
          <a:graphicData uri="http://schemas.openxmlformats.org/drawingml/2006/table">
            <a:tbl>
              <a:tblPr/>
              <a:tblGrid>
                <a:gridCol w="2992367">
                  <a:extLst>
                    <a:ext uri="{9D8B030D-6E8A-4147-A177-3AD203B41FA5}">
                      <a16:colId xmlns:a16="http://schemas.microsoft.com/office/drawing/2014/main" val="2525775135"/>
                    </a:ext>
                  </a:extLst>
                </a:gridCol>
                <a:gridCol w="8594043">
                  <a:extLst>
                    <a:ext uri="{9D8B030D-6E8A-4147-A177-3AD203B41FA5}">
                      <a16:colId xmlns:a16="http://schemas.microsoft.com/office/drawing/2014/main" val="562879438"/>
                    </a:ext>
                  </a:extLst>
                </a:gridCol>
              </a:tblGrid>
              <a:tr h="47520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CORRECT ANSWER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CORRECT</a:t>
                      </a:r>
                      <a:r>
                        <a:rPr lang="en-GB" sz="2400" b="1" cap="all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EXPLANATION 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23718772"/>
                  </a:ext>
                </a:extLst>
              </a:tr>
              <a:tr h="32074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A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</a:rPr>
                        <a:t>When we multiply 4.6 by 10 to get 46, and divided 9.7 by 10 to get 0.97, these operations cancel out and so the answer remains the same.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19887872"/>
                  </a:ext>
                </a:extLst>
              </a:tr>
              <a:tr h="47520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COMMON MISTAKES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FAF"/>
                    </a:solidFill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WHAT</a:t>
                      </a:r>
                      <a:r>
                        <a:rPr lang="en-US" sz="2400" b="1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MIGHT BE YOUR MISTAKE </a:t>
                      </a:r>
                      <a:endParaRPr lang="en-US" sz="2400" b="1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FA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71523938"/>
                  </a:ext>
                </a:extLst>
              </a:tr>
              <a:tr h="39740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B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</a:rPr>
                        <a:t>The student may think that dividing by a value 10 times bigger makes the answer 10 times bigger.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76405851"/>
                  </a:ext>
                </a:extLst>
              </a:tr>
              <a:tr h="39740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C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</a:rPr>
                        <a:t>The student may think that dividing by half the amount halves the value.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68997206"/>
                  </a:ext>
                </a:extLst>
              </a:tr>
              <a:tr h="586196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D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</a:rPr>
                        <a:t>The student may think that if both numbers are multiplied by 10, so is the answer.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33606831"/>
                  </a:ext>
                </a:extLst>
              </a:tr>
            </a:tbl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0" y="0"/>
            <a:ext cx="1219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b="1" dirty="0"/>
              <a:t>Answer 7 – Multiplying and Dividing Decimals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41313"/>
          <a:stretch/>
        </p:blipFill>
        <p:spPr>
          <a:xfrm>
            <a:off x="6228181" y="923330"/>
            <a:ext cx="5266688" cy="1873122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b="68488"/>
          <a:stretch/>
        </p:blipFill>
        <p:spPr>
          <a:xfrm>
            <a:off x="556597" y="1348959"/>
            <a:ext cx="5350909" cy="10218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603953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0"/>
            <a:ext cx="1219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b="1" dirty="0"/>
              <a:t>Question 8 – Fractions of an Amount 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24770" t="15921" r="25790" b="51710"/>
          <a:stretch/>
        </p:blipFill>
        <p:spPr>
          <a:xfrm>
            <a:off x="1612231" y="1155031"/>
            <a:ext cx="8722896" cy="42830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793236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483101" y="3062394"/>
          <a:ext cx="11490158" cy="3493044"/>
        </p:xfrm>
        <a:graphic>
          <a:graphicData uri="http://schemas.openxmlformats.org/drawingml/2006/table">
            <a:tbl>
              <a:tblPr/>
              <a:tblGrid>
                <a:gridCol w="2923624">
                  <a:extLst>
                    <a:ext uri="{9D8B030D-6E8A-4147-A177-3AD203B41FA5}">
                      <a16:colId xmlns:a16="http://schemas.microsoft.com/office/drawing/2014/main" val="2525775135"/>
                    </a:ext>
                  </a:extLst>
                </a:gridCol>
                <a:gridCol w="8566534">
                  <a:extLst>
                    <a:ext uri="{9D8B030D-6E8A-4147-A177-3AD203B41FA5}">
                      <a16:colId xmlns:a16="http://schemas.microsoft.com/office/drawing/2014/main" val="562879438"/>
                    </a:ext>
                  </a:extLst>
                </a:gridCol>
              </a:tblGrid>
              <a:tr h="47520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CORRECT ANSWER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CORRECT</a:t>
                      </a:r>
                      <a:r>
                        <a:rPr lang="en-GB" sz="2400" b="1" cap="all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EXPLANATION 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23718772"/>
                  </a:ext>
                </a:extLst>
              </a:tr>
              <a:tr h="32074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72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0" dirty="0">
                          <a:solidFill>
                            <a:schemeClr val="tx1"/>
                          </a:solidFill>
                          <a:effectLst/>
                        </a:rPr>
                        <a:t>1/3 + 4/6 = 2/6 + 4/6 = 6/6 = 1, so they have all of the </a:t>
                      </a:r>
                      <a:r>
                        <a:rPr lang="en-US" sz="2400" b="0" dirty="0" err="1">
                          <a:solidFill>
                            <a:schemeClr val="tx1"/>
                          </a:solidFill>
                          <a:effectLst/>
                        </a:rPr>
                        <a:t>conkers</a:t>
                      </a:r>
                      <a:r>
                        <a:rPr lang="en-US" sz="2400" b="0" dirty="0">
                          <a:solidFill>
                            <a:schemeClr val="tx1"/>
                          </a:solidFill>
                          <a:effectLst/>
                        </a:rPr>
                        <a:t>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19887872"/>
                  </a:ext>
                </a:extLst>
              </a:tr>
              <a:tr h="47520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COMMON MISTAKES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FAF"/>
                    </a:solidFill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WHAT</a:t>
                      </a:r>
                      <a:r>
                        <a:rPr lang="en-US" sz="2400" b="1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MIGHT BE YOUR MISTAKE </a:t>
                      </a:r>
                      <a:endParaRPr lang="en-US" sz="2400" b="1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FA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71523938"/>
                  </a:ext>
                </a:extLst>
              </a:tr>
              <a:tr h="39740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0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</a:rPr>
                        <a:t>The student has given the amount left in the bag.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76405851"/>
                  </a:ext>
                </a:extLst>
              </a:tr>
              <a:tr h="39740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24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</a:rPr>
                        <a:t>The student has found a third only.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68997206"/>
                  </a:ext>
                </a:extLst>
              </a:tr>
              <a:tr h="586196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48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</a:rPr>
                        <a:t>The student has found 4/6 only.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33606831"/>
                  </a:ext>
                </a:extLst>
              </a:tr>
            </a:tbl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0" y="0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/>
              <a:t>Answer 8 – Fractions of an Amount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l="24770" t="19529" r="25790" b="53861"/>
          <a:stretch/>
        </p:blipFill>
        <p:spPr>
          <a:xfrm>
            <a:off x="3785936" y="923330"/>
            <a:ext cx="4955688" cy="20003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649615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0"/>
            <a:ext cx="1219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b="1" dirty="0"/>
              <a:t>Question 9 – Fractions of an Amount 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22993" t="11842" r="30131" b="63158"/>
          <a:stretch/>
        </p:blipFill>
        <p:spPr>
          <a:xfrm>
            <a:off x="1034716" y="1431757"/>
            <a:ext cx="9444788" cy="37779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243097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1160836" y="2978174"/>
          <a:ext cx="9870328" cy="3736884"/>
        </p:xfrm>
        <a:graphic>
          <a:graphicData uri="http://schemas.openxmlformats.org/drawingml/2006/table">
            <a:tbl>
              <a:tblPr/>
              <a:tblGrid>
                <a:gridCol w="2825023">
                  <a:extLst>
                    <a:ext uri="{9D8B030D-6E8A-4147-A177-3AD203B41FA5}">
                      <a16:colId xmlns:a16="http://schemas.microsoft.com/office/drawing/2014/main" val="2525775135"/>
                    </a:ext>
                  </a:extLst>
                </a:gridCol>
                <a:gridCol w="7045305">
                  <a:extLst>
                    <a:ext uri="{9D8B030D-6E8A-4147-A177-3AD203B41FA5}">
                      <a16:colId xmlns:a16="http://schemas.microsoft.com/office/drawing/2014/main" val="562879438"/>
                    </a:ext>
                  </a:extLst>
                </a:gridCol>
              </a:tblGrid>
              <a:tr h="47520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CORRECT ANSWER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CORRECT</a:t>
                      </a:r>
                      <a:r>
                        <a:rPr lang="en-GB" sz="2400" b="1" cap="all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EXPLANATION 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23718772"/>
                  </a:ext>
                </a:extLst>
              </a:tr>
              <a:tr h="32074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27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0" dirty="0">
                          <a:solidFill>
                            <a:schemeClr val="tx1"/>
                          </a:solidFill>
                          <a:effectLst/>
                        </a:rPr>
                        <a:t>One sixth of 54 is 54/6 = 9, </a:t>
                      </a:r>
                    </a:p>
                    <a:p>
                      <a:pPr fontAlgn="ctr"/>
                      <a:r>
                        <a:rPr lang="en-US" sz="2400" b="0" dirty="0">
                          <a:solidFill>
                            <a:schemeClr val="tx1"/>
                          </a:solidFill>
                          <a:effectLst/>
                        </a:rPr>
                        <a:t>then multiply 9 by 3 gives 27 as the answer.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19887872"/>
                  </a:ext>
                </a:extLst>
              </a:tr>
              <a:tr h="47520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COMMON MISTAKES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FAF"/>
                    </a:solidFill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WHAT</a:t>
                      </a:r>
                      <a:r>
                        <a:rPr lang="en-US" sz="2400" b="1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MIGHT BE YOUR MISTAKE </a:t>
                      </a:r>
                      <a:endParaRPr lang="en-US" sz="2400" b="1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FA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71523938"/>
                  </a:ext>
                </a:extLst>
              </a:tr>
              <a:tr h="39740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9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0" dirty="0">
                          <a:solidFill>
                            <a:schemeClr val="tx1"/>
                          </a:solidFill>
                          <a:effectLst/>
                        </a:rPr>
                        <a:t>The student has found one sixth of 54 only.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76405851"/>
                  </a:ext>
                </a:extLst>
              </a:tr>
              <a:tr h="39740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3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0" dirty="0">
                          <a:solidFill>
                            <a:schemeClr val="tx1"/>
                          </a:solidFill>
                          <a:effectLst/>
                        </a:rPr>
                        <a:t>The student may have interpreted one third as 3.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68997206"/>
                  </a:ext>
                </a:extLst>
              </a:tr>
              <a:tr h="586196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18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0" dirty="0">
                          <a:solidFill>
                            <a:schemeClr val="tx1"/>
                          </a:solidFill>
                          <a:effectLst/>
                        </a:rPr>
                        <a:t>The student has multiplied the 2 denominators.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33606831"/>
                  </a:ext>
                </a:extLst>
              </a:tr>
            </a:tbl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0" y="0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/>
              <a:t>Answer 9 – Fractions of an Amount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22993" t="11842" r="30131" b="67455"/>
          <a:stretch/>
        </p:blipFill>
        <p:spPr>
          <a:xfrm>
            <a:off x="3208421" y="923330"/>
            <a:ext cx="5775158" cy="1913021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773444" y="8077760"/>
            <a:ext cx="814195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A	B	C	</a:t>
            </a:r>
          </a:p>
          <a:p>
            <a:r>
              <a:rPr lang="en-US" dirty="0"/>
              <a:t>D	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619438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0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/>
              <a:t>Question 1 – Rounding Decimals 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7270" t="19577" r="6193" b="13347"/>
          <a:stretch/>
        </p:blipFill>
        <p:spPr>
          <a:xfrm>
            <a:off x="1505243" y="1141147"/>
            <a:ext cx="9181514" cy="53375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815745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0"/>
            <a:ext cx="1219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b="1" dirty="0"/>
              <a:t>Question 10 – Fractions of an Amount 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32861" t="15395" r="32303" b="62763"/>
          <a:stretch/>
        </p:blipFill>
        <p:spPr>
          <a:xfrm>
            <a:off x="2105526" y="950495"/>
            <a:ext cx="7980947" cy="3753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590409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310521" y="2628163"/>
          <a:ext cx="11570955" cy="4102644"/>
        </p:xfrm>
        <a:graphic>
          <a:graphicData uri="http://schemas.openxmlformats.org/drawingml/2006/table">
            <a:tbl>
              <a:tblPr/>
              <a:tblGrid>
                <a:gridCol w="2956879">
                  <a:extLst>
                    <a:ext uri="{9D8B030D-6E8A-4147-A177-3AD203B41FA5}">
                      <a16:colId xmlns:a16="http://schemas.microsoft.com/office/drawing/2014/main" val="2525775135"/>
                    </a:ext>
                  </a:extLst>
                </a:gridCol>
                <a:gridCol w="8614076">
                  <a:extLst>
                    <a:ext uri="{9D8B030D-6E8A-4147-A177-3AD203B41FA5}">
                      <a16:colId xmlns:a16="http://schemas.microsoft.com/office/drawing/2014/main" val="562879438"/>
                    </a:ext>
                  </a:extLst>
                </a:gridCol>
              </a:tblGrid>
              <a:tr h="47520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CORRECT ANSWER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CORRECT</a:t>
                      </a:r>
                      <a:r>
                        <a:rPr lang="en-GB" sz="2400" b="1" cap="all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EXPLANATION 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23718772"/>
                  </a:ext>
                </a:extLst>
              </a:tr>
              <a:tr h="32074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30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0" dirty="0">
                          <a:solidFill>
                            <a:schemeClr val="tx1"/>
                          </a:solidFill>
                          <a:effectLst/>
                        </a:rPr>
                        <a:t>We need to divide 10 by 2/6, which is the same as multiplying by 6/2 = 3. have 12 + 8 = 20 people who bought just food and 4 + 6 = 10 people who just bought drinks. Adding them together gives 30.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19887872"/>
                  </a:ext>
                </a:extLst>
              </a:tr>
              <a:tr h="47520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COMMON MISTAKES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FAF"/>
                    </a:solidFill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WHAT</a:t>
                      </a:r>
                      <a:r>
                        <a:rPr lang="en-US" sz="2400" b="1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MIGHT BE YOUR MISTAKE </a:t>
                      </a:r>
                      <a:endParaRPr lang="en-US" sz="2400" b="1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FA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71523938"/>
                  </a:ext>
                </a:extLst>
              </a:tr>
              <a:tr h="39740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20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0" dirty="0">
                          <a:solidFill>
                            <a:schemeClr val="tx1"/>
                          </a:solidFill>
                          <a:effectLst/>
                        </a:rPr>
                        <a:t>The student has multiplied the numerator by 10.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76405851"/>
                  </a:ext>
                </a:extLst>
              </a:tr>
              <a:tr h="39740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60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0" dirty="0">
                          <a:solidFill>
                            <a:schemeClr val="tx1"/>
                          </a:solidFill>
                          <a:effectLst/>
                        </a:rPr>
                        <a:t>The student has multiplied the denominator by 10.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68997206"/>
                  </a:ext>
                </a:extLst>
              </a:tr>
              <a:tr h="586196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5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0" dirty="0">
                          <a:solidFill>
                            <a:schemeClr val="tx1"/>
                          </a:solidFill>
                          <a:effectLst/>
                        </a:rPr>
                        <a:t>The student has found one sixth.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33606831"/>
                  </a:ext>
                </a:extLst>
              </a:tr>
            </a:tbl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0" y="0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/>
              <a:t>Answer 10 – Fractions of an Amount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32861" t="17496" r="32303" b="68150"/>
          <a:stretch/>
        </p:blipFill>
        <p:spPr>
          <a:xfrm>
            <a:off x="3581398" y="822149"/>
            <a:ext cx="5029200" cy="1554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209485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0"/>
            <a:ext cx="12192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400" b="1" dirty="0"/>
              <a:t>Question 11 – Percentage Increase and Decrease 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5724" t="14079" r="4967" b="70658"/>
          <a:stretch/>
        </p:blipFill>
        <p:spPr>
          <a:xfrm>
            <a:off x="565484" y="1070810"/>
            <a:ext cx="10888579" cy="13956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825504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630814" y="2905985"/>
          <a:ext cx="10909475" cy="3493044"/>
        </p:xfrm>
        <a:graphic>
          <a:graphicData uri="http://schemas.openxmlformats.org/drawingml/2006/table">
            <a:tbl>
              <a:tblPr/>
              <a:tblGrid>
                <a:gridCol w="3122441">
                  <a:extLst>
                    <a:ext uri="{9D8B030D-6E8A-4147-A177-3AD203B41FA5}">
                      <a16:colId xmlns:a16="http://schemas.microsoft.com/office/drawing/2014/main" val="2525775135"/>
                    </a:ext>
                  </a:extLst>
                </a:gridCol>
                <a:gridCol w="7787034">
                  <a:extLst>
                    <a:ext uri="{9D8B030D-6E8A-4147-A177-3AD203B41FA5}">
                      <a16:colId xmlns:a16="http://schemas.microsoft.com/office/drawing/2014/main" val="562879438"/>
                    </a:ext>
                  </a:extLst>
                </a:gridCol>
              </a:tblGrid>
              <a:tr h="47520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CORRECT ANSWER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CORRECT</a:t>
                      </a:r>
                      <a:r>
                        <a:rPr lang="en-GB" sz="2400" b="1" cap="all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EXPLANATION 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23718772"/>
                  </a:ext>
                </a:extLst>
              </a:tr>
              <a:tr h="32074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£720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0" dirty="0">
                          <a:solidFill>
                            <a:schemeClr val="tx1"/>
                          </a:solidFill>
                          <a:effectLst/>
                        </a:rPr>
                        <a:t>We need to find 600 × 1.2 = $720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19887872"/>
                  </a:ext>
                </a:extLst>
              </a:tr>
              <a:tr h="47520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COMMON MISTAKES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FAF"/>
                    </a:solidFill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WHAT</a:t>
                      </a:r>
                      <a:r>
                        <a:rPr lang="en-US" sz="2400" b="1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MIGHT BE YOUR MISTAKE </a:t>
                      </a:r>
                      <a:endParaRPr lang="en-US" sz="2400" b="1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FA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71523938"/>
                  </a:ext>
                </a:extLst>
              </a:tr>
              <a:tr h="39740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£660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0" dirty="0">
                          <a:solidFill>
                            <a:schemeClr val="tx1"/>
                          </a:solidFill>
                          <a:effectLst/>
                        </a:rPr>
                        <a:t>The student has increased the price by 10%.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76405851"/>
                  </a:ext>
                </a:extLst>
              </a:tr>
              <a:tr h="39740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£120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0" dirty="0">
                          <a:solidFill>
                            <a:schemeClr val="tx1"/>
                          </a:solidFill>
                          <a:effectLst/>
                        </a:rPr>
                        <a:t>The student has found 20%, but not increased the price.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68997206"/>
                  </a:ext>
                </a:extLst>
              </a:tr>
              <a:tr h="586196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£620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0" dirty="0">
                          <a:solidFill>
                            <a:schemeClr val="tx1"/>
                          </a:solidFill>
                          <a:effectLst/>
                        </a:rPr>
                        <a:t>The student has increased £600 by £20.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33606831"/>
                  </a:ext>
                </a:extLst>
              </a:tr>
            </a:tbl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0" y="0"/>
            <a:ext cx="12192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400" b="1" dirty="0"/>
              <a:t>Answer 11 – Percentage Increase and Decrease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5724" t="14079" r="4967" b="70658"/>
          <a:stretch/>
        </p:blipFill>
        <p:spPr>
          <a:xfrm>
            <a:off x="651710" y="890336"/>
            <a:ext cx="10888579" cy="13956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316349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0"/>
            <a:ext cx="12192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400" b="1" dirty="0"/>
              <a:t>Question 12 – Percentage Increase and Decrease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72026" y="1359568"/>
            <a:ext cx="10647947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dirty="0"/>
              <a:t>What is the multiplier need for </a:t>
            </a:r>
          </a:p>
          <a:p>
            <a:pPr algn="ctr"/>
            <a:r>
              <a:rPr lang="en-GB" sz="6000" dirty="0"/>
              <a:t>decreasing by 30%?</a:t>
            </a:r>
          </a:p>
        </p:txBody>
      </p:sp>
    </p:spTree>
    <p:extLst>
      <p:ext uri="{BB962C8B-B14F-4D97-AF65-F5344CB8AC3E}">
        <p14:creationId xmlns:p14="http://schemas.microsoft.com/office/powerpoint/2010/main" val="344474488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340682" y="2731526"/>
          <a:ext cx="11510633" cy="3980724"/>
        </p:xfrm>
        <a:graphic>
          <a:graphicData uri="http://schemas.openxmlformats.org/drawingml/2006/table">
            <a:tbl>
              <a:tblPr/>
              <a:tblGrid>
                <a:gridCol w="3294501">
                  <a:extLst>
                    <a:ext uri="{9D8B030D-6E8A-4147-A177-3AD203B41FA5}">
                      <a16:colId xmlns:a16="http://schemas.microsoft.com/office/drawing/2014/main" val="2525775135"/>
                    </a:ext>
                  </a:extLst>
                </a:gridCol>
                <a:gridCol w="8216132">
                  <a:extLst>
                    <a:ext uri="{9D8B030D-6E8A-4147-A177-3AD203B41FA5}">
                      <a16:colId xmlns:a16="http://schemas.microsoft.com/office/drawing/2014/main" val="562879438"/>
                    </a:ext>
                  </a:extLst>
                </a:gridCol>
              </a:tblGrid>
              <a:tr h="47520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CORRECT ANSWER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CORRECT</a:t>
                      </a:r>
                      <a:r>
                        <a:rPr lang="en-GB" sz="2400" b="1" cap="all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EXPLANATION 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23718772"/>
                  </a:ext>
                </a:extLst>
              </a:tr>
              <a:tr h="32074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baseline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x 0.7</a:t>
                      </a:r>
                      <a:endParaRPr lang="en-GB" sz="3200" b="0" dirty="0">
                        <a:solidFill>
                          <a:schemeClr val="tx1"/>
                        </a:solidFill>
                        <a:effectLst/>
                        <a:latin typeface="robotobold"/>
                      </a:endParaRP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</a:rPr>
                        <a:t>We have 1 - 30% = 1 - 0.3 = 0.7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19887872"/>
                  </a:ext>
                </a:extLst>
              </a:tr>
              <a:tr h="47520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COMMON MISTAKES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FAF"/>
                    </a:solidFill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WHAT</a:t>
                      </a:r>
                      <a:r>
                        <a:rPr lang="en-US" sz="2400" b="1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MIGHT BE YOUR MISTAKE </a:t>
                      </a:r>
                      <a:endParaRPr lang="en-US" sz="2400" b="1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FA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71523938"/>
                  </a:ext>
                </a:extLst>
              </a:tr>
              <a:tr h="39740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x</a:t>
                      </a:r>
                      <a:r>
                        <a:rPr lang="en-GB" sz="3200" b="0" baseline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 1.3</a:t>
                      </a:r>
                      <a:endParaRPr lang="en-GB" sz="3200" b="0" dirty="0">
                        <a:solidFill>
                          <a:schemeClr val="tx1"/>
                        </a:solidFill>
                        <a:effectLst/>
                        <a:latin typeface="robotobold"/>
                      </a:endParaRP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0" dirty="0">
                          <a:solidFill>
                            <a:schemeClr val="tx1"/>
                          </a:solidFill>
                          <a:effectLst/>
                        </a:rPr>
                        <a:t>The student has given the multiplier for increasing by 30%.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76405851"/>
                  </a:ext>
                </a:extLst>
              </a:tr>
              <a:tr h="39740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x</a:t>
                      </a:r>
                      <a:r>
                        <a:rPr lang="en-GB" sz="3200" b="0" baseline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 30</a:t>
                      </a:r>
                      <a:endParaRPr lang="en-GB" sz="3200" b="0" dirty="0">
                        <a:solidFill>
                          <a:schemeClr val="tx1"/>
                        </a:solidFill>
                        <a:effectLst/>
                        <a:latin typeface="robotobold"/>
                      </a:endParaRP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0" dirty="0">
                          <a:solidFill>
                            <a:schemeClr val="tx1"/>
                          </a:solidFill>
                          <a:effectLst/>
                        </a:rPr>
                        <a:t>The student may have repeated the number from the question. </a:t>
                      </a:r>
                    </a:p>
                    <a:p>
                      <a:pPr fontAlgn="ctr"/>
                      <a:r>
                        <a:rPr lang="en-US" sz="2400" b="0" dirty="0">
                          <a:solidFill>
                            <a:schemeClr val="tx1"/>
                          </a:solidFill>
                          <a:effectLst/>
                        </a:rPr>
                        <a:t>They may benefit from revising this topic.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68997206"/>
                  </a:ext>
                </a:extLst>
              </a:tr>
              <a:tr h="586196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baseline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x 0.3</a:t>
                      </a:r>
                      <a:endParaRPr lang="en-GB" sz="3200" b="0" dirty="0">
                        <a:solidFill>
                          <a:schemeClr val="tx1"/>
                        </a:solidFill>
                        <a:effectLst/>
                        <a:latin typeface="robotobold"/>
                      </a:endParaRP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0" dirty="0">
                          <a:solidFill>
                            <a:schemeClr val="tx1"/>
                          </a:solidFill>
                          <a:effectLst/>
                        </a:rPr>
                        <a:t>The student may be finding 30%, but has forgotten to subtract from the original 100%.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33606831"/>
                  </a:ext>
                </a:extLst>
              </a:tr>
            </a:tbl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0" y="0"/>
            <a:ext cx="1219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b="1" dirty="0"/>
              <a:t>Answer 12 – Percentage Increase and Decrease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72024" y="996431"/>
            <a:ext cx="1064794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dirty="0"/>
              <a:t>What is the multiplier need for </a:t>
            </a:r>
          </a:p>
          <a:p>
            <a:pPr algn="ctr"/>
            <a:r>
              <a:rPr lang="en-GB" sz="4800" dirty="0"/>
              <a:t>decreasing by 30%?</a:t>
            </a:r>
          </a:p>
        </p:txBody>
      </p:sp>
    </p:spTree>
    <p:extLst>
      <p:ext uri="{BB962C8B-B14F-4D97-AF65-F5344CB8AC3E}">
        <p14:creationId xmlns:p14="http://schemas.microsoft.com/office/powerpoint/2010/main" val="346698977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0"/>
            <a:ext cx="12192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400" b="1" dirty="0"/>
              <a:t>Question 13 – Percentage Increase and Decrease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72026" y="1359568"/>
            <a:ext cx="10647947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dirty="0"/>
              <a:t>What is the multiplier need for </a:t>
            </a:r>
          </a:p>
          <a:p>
            <a:pPr algn="ctr"/>
            <a:r>
              <a:rPr lang="en-GB" sz="6000" dirty="0"/>
              <a:t>increasing by 45%?</a:t>
            </a:r>
          </a:p>
        </p:txBody>
      </p:sp>
    </p:spTree>
    <p:extLst>
      <p:ext uri="{BB962C8B-B14F-4D97-AF65-F5344CB8AC3E}">
        <p14:creationId xmlns:p14="http://schemas.microsoft.com/office/powerpoint/2010/main" val="23543199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499884" y="2869890"/>
          <a:ext cx="11375284" cy="3736884"/>
        </p:xfrm>
        <a:graphic>
          <a:graphicData uri="http://schemas.openxmlformats.org/drawingml/2006/table">
            <a:tbl>
              <a:tblPr/>
              <a:tblGrid>
                <a:gridCol w="2978910">
                  <a:extLst>
                    <a:ext uri="{9D8B030D-6E8A-4147-A177-3AD203B41FA5}">
                      <a16:colId xmlns:a16="http://schemas.microsoft.com/office/drawing/2014/main" val="2525775135"/>
                    </a:ext>
                  </a:extLst>
                </a:gridCol>
                <a:gridCol w="8396374">
                  <a:extLst>
                    <a:ext uri="{9D8B030D-6E8A-4147-A177-3AD203B41FA5}">
                      <a16:colId xmlns:a16="http://schemas.microsoft.com/office/drawing/2014/main" val="562879438"/>
                    </a:ext>
                  </a:extLst>
                </a:gridCol>
              </a:tblGrid>
              <a:tr h="47520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CORRECT ANSWER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CORRECT</a:t>
                      </a:r>
                      <a:r>
                        <a:rPr lang="en-GB" sz="2400" b="1" cap="all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EXPLANATION 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23718772"/>
                  </a:ext>
                </a:extLst>
              </a:tr>
              <a:tr h="32074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1.45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</a:rPr>
                        <a:t>To increase a number by a percentage, the multiplier is 1 followed by the decimal for that percentage.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19887872"/>
                  </a:ext>
                </a:extLst>
              </a:tr>
              <a:tr h="47520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COMMON MISTAKES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FAF"/>
                    </a:solidFill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WHAT</a:t>
                      </a:r>
                      <a:r>
                        <a:rPr lang="en-US" sz="2400" b="1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MIGHT BE YOUR MISTAKE </a:t>
                      </a:r>
                      <a:endParaRPr lang="en-US" sz="2400" b="1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FA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71523938"/>
                  </a:ext>
                </a:extLst>
              </a:tr>
              <a:tr h="39740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0.45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</a:rPr>
                        <a:t>The student has given the multiplier for finding 45%. </a:t>
                      </a:r>
                    </a:p>
                    <a:p>
                      <a:pPr fontAlgn="ctr"/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</a:rPr>
                        <a:t>They have forgotten to include the 1.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76405851"/>
                  </a:ext>
                </a:extLst>
              </a:tr>
              <a:tr h="39740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145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</a:rPr>
                        <a:t>The student has forgotten to divide by 100.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68997206"/>
                  </a:ext>
                </a:extLst>
              </a:tr>
              <a:tr h="586196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0.55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</a:rPr>
                        <a:t>The student has given the multiplier for decreasing a number by 45%.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33606831"/>
                  </a:ext>
                </a:extLst>
              </a:tr>
            </a:tbl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0" y="0"/>
            <a:ext cx="1219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b="1" dirty="0"/>
              <a:t>Answer 13 – Percentage Increase and Decrease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73444" y="923330"/>
            <a:ext cx="10647947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dirty="0"/>
              <a:t>What is the multiplier need for </a:t>
            </a:r>
          </a:p>
          <a:p>
            <a:pPr algn="ctr"/>
            <a:r>
              <a:rPr lang="en-GB" sz="5400" dirty="0"/>
              <a:t>increasing by 45%?</a:t>
            </a:r>
          </a:p>
        </p:txBody>
      </p:sp>
    </p:spTree>
    <p:extLst>
      <p:ext uri="{BB962C8B-B14F-4D97-AF65-F5344CB8AC3E}">
        <p14:creationId xmlns:p14="http://schemas.microsoft.com/office/powerpoint/2010/main" val="17200497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461536" y="3058637"/>
          <a:ext cx="11268927" cy="3493044"/>
        </p:xfrm>
        <a:graphic>
          <a:graphicData uri="http://schemas.openxmlformats.org/drawingml/2006/table">
            <a:tbl>
              <a:tblPr/>
              <a:tblGrid>
                <a:gridCol w="2889698">
                  <a:extLst>
                    <a:ext uri="{9D8B030D-6E8A-4147-A177-3AD203B41FA5}">
                      <a16:colId xmlns:a16="http://schemas.microsoft.com/office/drawing/2014/main" val="2525775135"/>
                    </a:ext>
                  </a:extLst>
                </a:gridCol>
                <a:gridCol w="8379229">
                  <a:extLst>
                    <a:ext uri="{9D8B030D-6E8A-4147-A177-3AD203B41FA5}">
                      <a16:colId xmlns:a16="http://schemas.microsoft.com/office/drawing/2014/main" val="562879438"/>
                    </a:ext>
                  </a:extLst>
                </a:gridCol>
              </a:tblGrid>
              <a:tr h="47520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CORRECT ANSWER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CORRECT</a:t>
                      </a:r>
                      <a:r>
                        <a:rPr lang="en-GB" sz="2400" b="1" cap="all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EXPLANATION 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23718772"/>
                  </a:ext>
                </a:extLst>
              </a:tr>
              <a:tr h="32074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D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0" dirty="0">
                          <a:solidFill>
                            <a:schemeClr val="tx1"/>
                          </a:solidFill>
                          <a:effectLst/>
                        </a:rPr>
                        <a:t>Both of these numbers round to 7.46 to 2 </a:t>
                      </a:r>
                      <a:r>
                        <a:rPr lang="en-US" sz="2400" b="0" dirty="0" err="1">
                          <a:solidFill>
                            <a:schemeClr val="tx1"/>
                          </a:solidFill>
                          <a:effectLst/>
                        </a:rPr>
                        <a:t>d.p.</a:t>
                      </a:r>
                      <a:endParaRPr lang="en-US" sz="2400" b="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19887872"/>
                  </a:ext>
                </a:extLst>
              </a:tr>
              <a:tr h="47520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COMMON MISTAKES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FAF"/>
                    </a:solidFill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WHAT</a:t>
                      </a:r>
                      <a:r>
                        <a:rPr lang="en-US" sz="2400" b="1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MIGHT BE YOUR MISTAKE </a:t>
                      </a:r>
                      <a:endParaRPr lang="en-US" sz="2400" b="1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FA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71523938"/>
                  </a:ext>
                </a:extLst>
              </a:tr>
              <a:tr h="39740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A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0" dirty="0">
                          <a:solidFill>
                            <a:schemeClr val="tx1"/>
                          </a:solidFill>
                          <a:effectLst/>
                        </a:rPr>
                        <a:t>The student has rounded the first number incorrectly.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76405851"/>
                  </a:ext>
                </a:extLst>
              </a:tr>
              <a:tr h="39740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B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0" dirty="0">
                          <a:solidFill>
                            <a:schemeClr val="tx1"/>
                          </a:solidFill>
                          <a:effectLst/>
                        </a:rPr>
                        <a:t>The student has rounded the second number up, instead of down.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68997206"/>
                  </a:ext>
                </a:extLst>
              </a:tr>
              <a:tr h="586196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C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0" dirty="0">
                          <a:solidFill>
                            <a:schemeClr val="tx1"/>
                          </a:solidFill>
                          <a:effectLst/>
                        </a:rPr>
                        <a:t>The student has rounded the ones in the second number.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33606831"/>
                  </a:ext>
                </a:extLst>
              </a:tr>
            </a:tbl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0" y="0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/>
              <a:t>Answer 1 – Rounding Decimals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7270" t="50901" r="6193" b="13347"/>
          <a:stretch/>
        </p:blipFill>
        <p:spPr>
          <a:xfrm>
            <a:off x="5908430" y="923330"/>
            <a:ext cx="5880296" cy="182206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l="15491" t="19577" r="15828" b="55608"/>
          <a:stretch/>
        </p:blipFill>
        <p:spPr>
          <a:xfrm>
            <a:off x="562709" y="1236577"/>
            <a:ext cx="4839285" cy="13113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29789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0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/>
              <a:t>Question 2 – Rounding </a:t>
            </a:r>
            <a:r>
              <a:rPr lang="en-GB" sz="5400" b="1" dirty="0" err="1"/>
              <a:t>Deciamls</a:t>
            </a:r>
            <a:r>
              <a:rPr lang="en-GB" sz="5400" b="1" dirty="0"/>
              <a:t> 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25536" t="28690" r="24643" b="53929"/>
          <a:stretch/>
        </p:blipFill>
        <p:spPr>
          <a:xfrm>
            <a:off x="895461" y="2133600"/>
            <a:ext cx="10401077" cy="27214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2800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641262" y="3062395"/>
          <a:ext cx="10909475" cy="3493044"/>
        </p:xfrm>
        <a:graphic>
          <a:graphicData uri="http://schemas.openxmlformats.org/drawingml/2006/table">
            <a:tbl>
              <a:tblPr/>
              <a:tblGrid>
                <a:gridCol w="3122441">
                  <a:extLst>
                    <a:ext uri="{9D8B030D-6E8A-4147-A177-3AD203B41FA5}">
                      <a16:colId xmlns:a16="http://schemas.microsoft.com/office/drawing/2014/main" val="2525775135"/>
                    </a:ext>
                  </a:extLst>
                </a:gridCol>
                <a:gridCol w="7787034">
                  <a:extLst>
                    <a:ext uri="{9D8B030D-6E8A-4147-A177-3AD203B41FA5}">
                      <a16:colId xmlns:a16="http://schemas.microsoft.com/office/drawing/2014/main" val="562879438"/>
                    </a:ext>
                  </a:extLst>
                </a:gridCol>
              </a:tblGrid>
              <a:tr h="47520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CORRECT ANSWER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CORRECT</a:t>
                      </a:r>
                      <a:r>
                        <a:rPr lang="en-GB" sz="2400" b="1" cap="all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EXPLANATION 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23718772"/>
                  </a:ext>
                </a:extLst>
              </a:tr>
              <a:tr h="32074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154.2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0" dirty="0">
                          <a:solidFill>
                            <a:schemeClr val="tx1"/>
                          </a:solidFill>
                          <a:effectLst/>
                        </a:rPr>
                        <a:t>The 2nd decimal digit is 7, so we have round up to 154.2.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19887872"/>
                  </a:ext>
                </a:extLst>
              </a:tr>
              <a:tr h="47520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COMMON MISTAKES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FAF"/>
                    </a:solidFill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WHAT</a:t>
                      </a:r>
                      <a:r>
                        <a:rPr lang="en-US" sz="2400" b="1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MIGHT BE YOUR MISTAKE </a:t>
                      </a:r>
                      <a:endParaRPr lang="en-US" sz="2400" b="1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FA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71523938"/>
                  </a:ext>
                </a:extLst>
              </a:tr>
              <a:tr h="39740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154.1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0" dirty="0">
                          <a:solidFill>
                            <a:schemeClr val="tx1"/>
                          </a:solidFill>
                          <a:effectLst/>
                        </a:rPr>
                        <a:t>The student has rounded down, instead of up.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76405851"/>
                  </a:ext>
                </a:extLst>
              </a:tr>
              <a:tr h="39740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155.2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0" dirty="0">
                          <a:solidFill>
                            <a:schemeClr val="tx1"/>
                          </a:solidFill>
                          <a:effectLst/>
                        </a:rPr>
                        <a:t>The student has rounded the ones, as well as the tenths.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68997206"/>
                  </a:ext>
                </a:extLst>
              </a:tr>
              <a:tr h="586196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155.1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0" dirty="0">
                          <a:solidFill>
                            <a:schemeClr val="tx1"/>
                          </a:solidFill>
                          <a:effectLst/>
                        </a:rPr>
                        <a:t>The student has rounded the ones, instead of the tenths.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33606831"/>
                  </a:ext>
                </a:extLst>
              </a:tr>
            </a:tbl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0" y="0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/>
              <a:t>Answer 2 – Rounding Decimals  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l="25536" t="31471" r="24643" b="58657"/>
          <a:stretch/>
        </p:blipFill>
        <p:spPr>
          <a:xfrm>
            <a:off x="1281842" y="923330"/>
            <a:ext cx="10401077" cy="15457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00673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0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/>
              <a:t>Question 3 – Rounding Decimals 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16283" t="18289" r="15724" b="67717"/>
          <a:stretch/>
        </p:blipFill>
        <p:spPr>
          <a:xfrm>
            <a:off x="493294" y="923330"/>
            <a:ext cx="11010828" cy="1699554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l="7994" t="35263" r="8619" b="14605"/>
          <a:stretch/>
        </p:blipFill>
        <p:spPr>
          <a:xfrm>
            <a:off x="1753627" y="2779295"/>
            <a:ext cx="8557436" cy="38584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96677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641262" y="2881921"/>
          <a:ext cx="10909475" cy="3493044"/>
        </p:xfrm>
        <a:graphic>
          <a:graphicData uri="http://schemas.openxmlformats.org/drawingml/2006/table">
            <a:tbl>
              <a:tblPr/>
              <a:tblGrid>
                <a:gridCol w="3122441">
                  <a:extLst>
                    <a:ext uri="{9D8B030D-6E8A-4147-A177-3AD203B41FA5}">
                      <a16:colId xmlns:a16="http://schemas.microsoft.com/office/drawing/2014/main" val="2525775135"/>
                    </a:ext>
                  </a:extLst>
                </a:gridCol>
                <a:gridCol w="7787034">
                  <a:extLst>
                    <a:ext uri="{9D8B030D-6E8A-4147-A177-3AD203B41FA5}">
                      <a16:colId xmlns:a16="http://schemas.microsoft.com/office/drawing/2014/main" val="562879438"/>
                    </a:ext>
                  </a:extLst>
                </a:gridCol>
              </a:tblGrid>
              <a:tr h="47520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CORRECT ANSWER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CORRECT</a:t>
                      </a:r>
                      <a:r>
                        <a:rPr lang="en-GB" sz="2400" b="1" cap="all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EXPLANATION 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23718772"/>
                  </a:ext>
                </a:extLst>
              </a:tr>
              <a:tr h="32074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A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0" dirty="0">
                          <a:solidFill>
                            <a:schemeClr val="tx1"/>
                          </a:solidFill>
                          <a:effectLst/>
                        </a:rPr>
                        <a:t>Both of the numbers round to 4.37 to two decimal places.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19887872"/>
                  </a:ext>
                </a:extLst>
              </a:tr>
              <a:tr h="47520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COMMON MISTAKES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FAF"/>
                    </a:solidFill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WHAT</a:t>
                      </a:r>
                      <a:r>
                        <a:rPr lang="en-US" sz="2400" b="1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MIGHT BE YOUR MISTAKE </a:t>
                      </a:r>
                      <a:endParaRPr lang="en-US" sz="2400" b="1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FA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71523938"/>
                  </a:ext>
                </a:extLst>
              </a:tr>
              <a:tr h="39740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B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0" dirty="0">
                          <a:solidFill>
                            <a:schemeClr val="tx1"/>
                          </a:solidFill>
                          <a:effectLst/>
                        </a:rPr>
                        <a:t>The student has rounded the second number incorrectly.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76405851"/>
                  </a:ext>
                </a:extLst>
              </a:tr>
              <a:tr h="39740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C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0" dirty="0">
                          <a:solidFill>
                            <a:schemeClr val="tx1"/>
                          </a:solidFill>
                          <a:effectLst/>
                        </a:rPr>
                        <a:t>The student has rounded the second number incorrectly.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68997206"/>
                  </a:ext>
                </a:extLst>
              </a:tr>
              <a:tr h="586196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D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0" dirty="0">
                          <a:solidFill>
                            <a:schemeClr val="tx1"/>
                          </a:solidFill>
                          <a:effectLst/>
                        </a:rPr>
                        <a:t>The student has rounded the first number incorrectly.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33606831"/>
                  </a:ext>
                </a:extLst>
              </a:tr>
            </a:tbl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0" y="0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/>
              <a:t>Answer 3 – Rounding Decimals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16283" t="18289" r="15724" b="68312"/>
          <a:stretch/>
        </p:blipFill>
        <p:spPr>
          <a:xfrm>
            <a:off x="641262" y="1332403"/>
            <a:ext cx="4823954" cy="712965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/>
          <a:srcRect t="34412"/>
          <a:stretch/>
        </p:blipFill>
        <p:spPr>
          <a:xfrm>
            <a:off x="5729970" y="923330"/>
            <a:ext cx="5820767" cy="17224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824316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0"/>
            <a:ext cx="1219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b="1" dirty="0"/>
              <a:t>Question 4 – Adding and Subtracting Decimals 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4835" t="23552" r="4178" b="55658"/>
          <a:stretch/>
        </p:blipFill>
        <p:spPr>
          <a:xfrm>
            <a:off x="709863" y="1540042"/>
            <a:ext cx="11093116" cy="1900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212100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328569" y="2918016"/>
          <a:ext cx="11534861" cy="3614964"/>
        </p:xfrm>
        <a:graphic>
          <a:graphicData uri="http://schemas.openxmlformats.org/drawingml/2006/table">
            <a:tbl>
              <a:tblPr/>
              <a:tblGrid>
                <a:gridCol w="3074933">
                  <a:extLst>
                    <a:ext uri="{9D8B030D-6E8A-4147-A177-3AD203B41FA5}">
                      <a16:colId xmlns:a16="http://schemas.microsoft.com/office/drawing/2014/main" val="2525775135"/>
                    </a:ext>
                  </a:extLst>
                </a:gridCol>
                <a:gridCol w="8459928">
                  <a:extLst>
                    <a:ext uri="{9D8B030D-6E8A-4147-A177-3AD203B41FA5}">
                      <a16:colId xmlns:a16="http://schemas.microsoft.com/office/drawing/2014/main" val="562879438"/>
                    </a:ext>
                  </a:extLst>
                </a:gridCol>
              </a:tblGrid>
              <a:tr h="47520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CORRECT ANSWER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CORRECT</a:t>
                      </a:r>
                      <a:r>
                        <a:rPr lang="en-GB" sz="2400" b="1" cap="all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EXPLANATION 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23718772"/>
                  </a:ext>
                </a:extLst>
              </a:tr>
              <a:tr h="32074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£7.78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</a:rPr>
                        <a:t>We have 13.77 - 5.99 = 7.78. This is easiest done by subtracting 6 and adding 1.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19887872"/>
                  </a:ext>
                </a:extLst>
              </a:tr>
              <a:tr h="47520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COMMON MISTAKES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FAF"/>
                    </a:solidFill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WHAT</a:t>
                      </a:r>
                      <a:r>
                        <a:rPr lang="en-US" sz="2400" b="1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MIGHT BE YOUR MISTAKE </a:t>
                      </a:r>
                      <a:endParaRPr lang="en-US" sz="2400" b="1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FA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71523938"/>
                  </a:ext>
                </a:extLst>
              </a:tr>
              <a:tr h="39740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£19.76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</a:rPr>
                        <a:t>The student has added the two values, rather than subtracting.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76405851"/>
                  </a:ext>
                </a:extLst>
              </a:tr>
              <a:tr h="39740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£8.22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</a:rPr>
                        <a:t>The student has subtracted the smaller digits from the larger digits.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68997206"/>
                  </a:ext>
                </a:extLst>
              </a:tr>
              <a:tr h="586196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£7.88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</a:rPr>
                        <a:t>The student hasn't exchanged a hundred from the column when using column subtraction.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33606831"/>
                  </a:ext>
                </a:extLst>
              </a:tr>
            </a:tbl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0" y="0"/>
            <a:ext cx="1219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/>
              <a:t>Answer 4 – Adding and Subtracting Decimals 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l="4835" t="23552" r="4178" b="55658"/>
          <a:stretch/>
        </p:blipFill>
        <p:spPr>
          <a:xfrm>
            <a:off x="1335504" y="1008630"/>
            <a:ext cx="9520990" cy="16315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9280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460</TotalTime>
  <Words>1204</Words>
  <Application>Microsoft Office PowerPoint</Application>
  <PresentationFormat>Widescreen</PresentationFormat>
  <Paragraphs>205</Paragraphs>
  <Slides>27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32" baseType="lpstr">
      <vt:lpstr>Arial</vt:lpstr>
      <vt:lpstr>Calibri</vt:lpstr>
      <vt:lpstr>Calibri Light</vt:lpstr>
      <vt:lpstr>robotobold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DCSCCM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Stewart Gale</dc:creator>
  <cp:lastModifiedBy>Stewart Gale</cp:lastModifiedBy>
  <cp:revision>42</cp:revision>
  <dcterms:created xsi:type="dcterms:W3CDTF">2020-06-17T17:33:36Z</dcterms:created>
  <dcterms:modified xsi:type="dcterms:W3CDTF">2022-08-22T17:47:14Z</dcterms:modified>
</cp:coreProperties>
</file>