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2"/>
  </p:handoutMasterIdLst>
  <p:sldIdLst>
    <p:sldId id="257" r:id="rId2"/>
    <p:sldId id="269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930" y="4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3470EA-CC45-4D26-8F3A-C0AC6F0B004A}" type="datetimeFigureOut">
              <a:rPr lang="en-GB" smtClean="0"/>
              <a:t>08/05/2020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0B9E9E-295F-405D-A477-7E04DB0544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33712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1A57F-8612-4FDC-9A66-BC8689E60512}" type="datetimeFigureOut">
              <a:rPr lang="en-GB" smtClean="0"/>
              <a:pPr/>
              <a:t>08/05/2020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1C3F-0F17-47DA-A131-FD71E254206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1A57F-8612-4FDC-9A66-BC8689E60512}" type="datetimeFigureOut">
              <a:rPr lang="en-GB" smtClean="0"/>
              <a:pPr/>
              <a:t>08/05/2020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1C3F-0F17-47DA-A131-FD71E254206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1A57F-8612-4FDC-9A66-BC8689E60512}" type="datetimeFigureOut">
              <a:rPr lang="en-GB" smtClean="0"/>
              <a:pPr/>
              <a:t>08/05/2020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1C3F-0F17-47DA-A131-FD71E254206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1A57F-8612-4FDC-9A66-BC8689E60512}" type="datetimeFigureOut">
              <a:rPr lang="en-GB" smtClean="0"/>
              <a:pPr/>
              <a:t>08/05/2020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1C3F-0F17-47DA-A131-FD71E254206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1A57F-8612-4FDC-9A66-BC8689E60512}" type="datetimeFigureOut">
              <a:rPr lang="en-GB" smtClean="0"/>
              <a:pPr/>
              <a:t>08/05/2020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1C3F-0F17-47DA-A131-FD71E254206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1A57F-8612-4FDC-9A66-BC8689E60512}" type="datetimeFigureOut">
              <a:rPr lang="en-GB" smtClean="0"/>
              <a:pPr/>
              <a:t>08/05/2020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1C3F-0F17-47DA-A131-FD71E254206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1A57F-8612-4FDC-9A66-BC8689E60512}" type="datetimeFigureOut">
              <a:rPr lang="en-GB" smtClean="0"/>
              <a:pPr/>
              <a:t>08/05/2020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1C3F-0F17-47DA-A131-FD71E254206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1A57F-8612-4FDC-9A66-BC8689E60512}" type="datetimeFigureOut">
              <a:rPr lang="en-GB" smtClean="0"/>
              <a:pPr/>
              <a:t>08/05/2020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1C3F-0F17-47DA-A131-FD71E254206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1A57F-8612-4FDC-9A66-BC8689E60512}" type="datetimeFigureOut">
              <a:rPr lang="en-GB" smtClean="0"/>
              <a:pPr/>
              <a:t>08/05/2020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1C3F-0F17-47DA-A131-FD71E254206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1A57F-8612-4FDC-9A66-BC8689E60512}" type="datetimeFigureOut">
              <a:rPr lang="en-GB" smtClean="0"/>
              <a:pPr/>
              <a:t>08/05/2020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1C3F-0F17-47DA-A131-FD71E254206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1A57F-8612-4FDC-9A66-BC8689E60512}" type="datetimeFigureOut">
              <a:rPr lang="en-GB" smtClean="0"/>
              <a:pPr/>
              <a:t>08/05/2020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1C3F-0F17-47DA-A131-FD71E254206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D1A57F-8612-4FDC-9A66-BC8689E60512}" type="datetimeFigureOut">
              <a:rPr lang="en-GB" smtClean="0"/>
              <a:pPr/>
              <a:t>08/05/2020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D21C3F-0F17-47DA-A131-FD71E2542065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250825" y="333375"/>
            <a:ext cx="4176713" cy="6191250"/>
            <a:chOff x="158" y="210"/>
            <a:chExt cx="2631" cy="3900"/>
          </a:xfrm>
        </p:grpSpPr>
        <p:sp>
          <p:nvSpPr>
            <p:cNvPr id="3080" name="Text Box 14"/>
            <p:cNvSpPr txBox="1">
              <a:spLocks noChangeArrowheads="1"/>
            </p:cNvSpPr>
            <p:nvPr/>
          </p:nvSpPr>
          <p:spPr bwMode="auto">
            <a:xfrm>
              <a:off x="204" y="482"/>
              <a:ext cx="25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endParaRPr lang="en-US" sz="1800">
                <a:latin typeface="Arial" charset="0"/>
              </a:endParaRPr>
            </a:p>
          </p:txBody>
        </p:sp>
        <p:sp>
          <p:nvSpPr>
            <p:cNvPr id="3081" name="AutoShape 15"/>
            <p:cNvSpPr>
              <a:spLocks noChangeArrowheads="1"/>
            </p:cNvSpPr>
            <p:nvPr/>
          </p:nvSpPr>
          <p:spPr bwMode="auto">
            <a:xfrm>
              <a:off x="158" y="210"/>
              <a:ext cx="2631" cy="3900"/>
            </a:xfrm>
            <a:prstGeom prst="roundRect">
              <a:avLst>
                <a:gd name="adj" fmla="val 16667"/>
              </a:avLst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" name="Line 16"/>
            <p:cNvSpPr>
              <a:spLocks noChangeShapeType="1"/>
            </p:cNvSpPr>
            <p:nvPr/>
          </p:nvSpPr>
          <p:spPr bwMode="auto">
            <a:xfrm>
              <a:off x="158" y="935"/>
              <a:ext cx="2631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83" name="Text Box 17"/>
            <p:cNvSpPr txBox="1">
              <a:spLocks noChangeArrowheads="1"/>
            </p:cNvSpPr>
            <p:nvPr/>
          </p:nvSpPr>
          <p:spPr bwMode="auto">
            <a:xfrm>
              <a:off x="1383" y="255"/>
              <a:ext cx="1361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GB" sz="2000" dirty="0" smtClean="0"/>
                <a:t>Standard Form Treasure Hunt</a:t>
              </a:r>
              <a:endParaRPr lang="en-GB" sz="2000" dirty="0"/>
            </a:p>
          </p:txBody>
        </p:sp>
        <p:sp>
          <p:nvSpPr>
            <p:cNvPr id="3084" name="Line 18"/>
            <p:cNvSpPr>
              <a:spLocks noChangeShapeType="1"/>
            </p:cNvSpPr>
            <p:nvPr/>
          </p:nvSpPr>
          <p:spPr bwMode="auto">
            <a:xfrm>
              <a:off x="295" y="549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85" name="Oval 19"/>
            <p:cNvSpPr>
              <a:spLocks noChangeArrowheads="1"/>
            </p:cNvSpPr>
            <p:nvPr/>
          </p:nvSpPr>
          <p:spPr bwMode="auto">
            <a:xfrm>
              <a:off x="606" y="300"/>
              <a:ext cx="695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3086" name="WordArt 20"/>
            <p:cNvSpPr>
              <a:spLocks noChangeArrowheads="1" noChangeShapeType="1" noTextEdit="1"/>
            </p:cNvSpPr>
            <p:nvPr/>
          </p:nvSpPr>
          <p:spPr bwMode="auto">
            <a:xfrm>
              <a:off x="567" y="482"/>
              <a:ext cx="782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61115"/>
                </a:avLst>
              </a:prstTxWarp>
            </a:bodyPr>
            <a:lstStyle/>
            <a:p>
              <a:r>
                <a:rPr lang="en-GB" sz="1200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Previous Answer</a:t>
              </a:r>
            </a:p>
          </p:txBody>
        </p:sp>
        <p:sp>
          <p:nvSpPr>
            <p:cNvPr id="3087" name="Line 21"/>
            <p:cNvSpPr>
              <a:spLocks noChangeShapeType="1"/>
            </p:cNvSpPr>
            <p:nvPr/>
          </p:nvSpPr>
          <p:spPr bwMode="auto">
            <a:xfrm>
              <a:off x="2426" y="3748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88" name="Oval 22"/>
            <p:cNvSpPr>
              <a:spLocks noChangeArrowheads="1"/>
            </p:cNvSpPr>
            <p:nvPr/>
          </p:nvSpPr>
          <p:spPr bwMode="auto">
            <a:xfrm>
              <a:off x="1882" y="3498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en-GB" sz="3600" dirty="0">
                  <a:latin typeface="Times New Roman" pitchFamily="18" charset="0"/>
                </a:rPr>
                <a:t>?</a:t>
              </a:r>
            </a:p>
          </p:txBody>
        </p:sp>
        <p:sp>
          <p:nvSpPr>
            <p:cNvPr id="3089" name="WordArt 23"/>
            <p:cNvSpPr>
              <a:spLocks noChangeArrowheads="1" noChangeShapeType="1" noTextEdit="1"/>
            </p:cNvSpPr>
            <p:nvPr/>
          </p:nvSpPr>
          <p:spPr bwMode="auto">
            <a:xfrm>
              <a:off x="1843" y="3680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To the next clue</a:t>
              </a:r>
            </a:p>
          </p:txBody>
        </p:sp>
      </p:grp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ontent Placeholder 2"/>
              <p:cNvSpPr txBox="1">
                <a:spLocks/>
              </p:cNvSpPr>
              <p:nvPr/>
            </p:nvSpPr>
            <p:spPr>
              <a:xfrm>
                <a:off x="395536" y="2708920"/>
                <a:ext cx="3888432" cy="1656184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>
                <a:normAutofit/>
              </a:bodyPr>
              <a:lstStyle/>
              <a:p>
                <a:pPr marL="342900" marR="0" lvl="0" indent="-342900" algn="ctr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kumimoji="0" lang="en-GB" sz="3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3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kumimoji="0" lang="en-GB" sz="3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×3×</m:t>
                      </m:r>
                      <m:sSup>
                        <m:sSupPr>
                          <m:ctrlPr>
                            <a:rPr kumimoji="0" lang="en-GB" sz="3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3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kumimoji="0" lang="en-GB" sz="3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kumimoji="0" lang="en-GB" sz="7200" b="0" i="0" u="none" strike="noStrike" kern="1200" cap="none" spc="0" normalizeH="0" baseline="0" noProof="0" dirty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Showcard Gothic" pitchFamily="8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2708920"/>
                <a:ext cx="3888432" cy="165618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729985" y="5608312"/>
            <a:ext cx="12562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Card 1</a:t>
            </a:r>
            <a:endParaRPr lang="en-GB" sz="32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035292" y="656099"/>
                <a:ext cx="1029384" cy="3748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en-GB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sup>
                      </m:sSup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5292" y="656099"/>
                <a:ext cx="1029384" cy="37484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4" name="Group 13"/>
          <p:cNvGrpSpPr>
            <a:grpSpLocks/>
          </p:cNvGrpSpPr>
          <p:nvPr/>
        </p:nvGrpSpPr>
        <p:grpSpPr bwMode="auto">
          <a:xfrm>
            <a:off x="4690549" y="321710"/>
            <a:ext cx="4176713" cy="6191250"/>
            <a:chOff x="158" y="210"/>
            <a:chExt cx="2631" cy="3900"/>
          </a:xfrm>
        </p:grpSpPr>
        <p:sp>
          <p:nvSpPr>
            <p:cNvPr id="35" name="Text Box 14"/>
            <p:cNvSpPr txBox="1">
              <a:spLocks noChangeArrowheads="1"/>
            </p:cNvSpPr>
            <p:nvPr/>
          </p:nvSpPr>
          <p:spPr bwMode="auto">
            <a:xfrm>
              <a:off x="204" y="482"/>
              <a:ext cx="25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endParaRPr lang="en-US" sz="1800">
                <a:latin typeface="Arial" charset="0"/>
              </a:endParaRPr>
            </a:p>
          </p:txBody>
        </p:sp>
        <p:sp>
          <p:nvSpPr>
            <p:cNvPr id="36" name="AutoShape 15"/>
            <p:cNvSpPr>
              <a:spLocks noChangeArrowheads="1"/>
            </p:cNvSpPr>
            <p:nvPr/>
          </p:nvSpPr>
          <p:spPr bwMode="auto">
            <a:xfrm>
              <a:off x="158" y="210"/>
              <a:ext cx="2631" cy="3900"/>
            </a:xfrm>
            <a:prstGeom prst="roundRect">
              <a:avLst>
                <a:gd name="adj" fmla="val 16667"/>
              </a:avLst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" name="Line 16"/>
            <p:cNvSpPr>
              <a:spLocks noChangeShapeType="1"/>
            </p:cNvSpPr>
            <p:nvPr/>
          </p:nvSpPr>
          <p:spPr bwMode="auto">
            <a:xfrm>
              <a:off x="158" y="935"/>
              <a:ext cx="2631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8" name="Text Box 17"/>
            <p:cNvSpPr txBox="1">
              <a:spLocks noChangeArrowheads="1"/>
            </p:cNvSpPr>
            <p:nvPr/>
          </p:nvSpPr>
          <p:spPr bwMode="auto">
            <a:xfrm>
              <a:off x="1383" y="255"/>
              <a:ext cx="1361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GB" sz="2000" dirty="0" smtClean="0"/>
                <a:t>Standard Form Treasure Hunt</a:t>
              </a:r>
              <a:endParaRPr lang="en-GB" sz="2000" dirty="0"/>
            </a:p>
          </p:txBody>
        </p:sp>
        <p:sp>
          <p:nvSpPr>
            <p:cNvPr id="39" name="Line 18"/>
            <p:cNvSpPr>
              <a:spLocks noChangeShapeType="1"/>
            </p:cNvSpPr>
            <p:nvPr/>
          </p:nvSpPr>
          <p:spPr bwMode="auto">
            <a:xfrm>
              <a:off x="295" y="549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Oval 19"/>
            <p:cNvSpPr>
              <a:spLocks noChangeArrowheads="1"/>
            </p:cNvSpPr>
            <p:nvPr/>
          </p:nvSpPr>
          <p:spPr bwMode="auto">
            <a:xfrm>
              <a:off x="606" y="300"/>
              <a:ext cx="695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41" name="WordArt 20"/>
            <p:cNvSpPr>
              <a:spLocks noChangeArrowheads="1" noChangeShapeType="1" noTextEdit="1"/>
            </p:cNvSpPr>
            <p:nvPr/>
          </p:nvSpPr>
          <p:spPr bwMode="auto">
            <a:xfrm>
              <a:off x="567" y="482"/>
              <a:ext cx="782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61115"/>
                </a:avLst>
              </a:prstTxWarp>
            </a:bodyPr>
            <a:lstStyle/>
            <a:p>
              <a:r>
                <a:rPr lang="en-GB" sz="1200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Previous Answer</a:t>
              </a:r>
            </a:p>
          </p:txBody>
        </p:sp>
        <p:sp>
          <p:nvSpPr>
            <p:cNvPr id="42" name="Line 21"/>
            <p:cNvSpPr>
              <a:spLocks noChangeShapeType="1"/>
            </p:cNvSpPr>
            <p:nvPr/>
          </p:nvSpPr>
          <p:spPr bwMode="auto">
            <a:xfrm>
              <a:off x="2426" y="3748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Oval 22"/>
            <p:cNvSpPr>
              <a:spLocks noChangeArrowheads="1"/>
            </p:cNvSpPr>
            <p:nvPr/>
          </p:nvSpPr>
          <p:spPr bwMode="auto">
            <a:xfrm>
              <a:off x="1882" y="3498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en-GB" sz="3600" dirty="0">
                  <a:latin typeface="Times New Roman" pitchFamily="18" charset="0"/>
                </a:rPr>
                <a:t>?</a:t>
              </a:r>
            </a:p>
          </p:txBody>
        </p:sp>
        <p:sp>
          <p:nvSpPr>
            <p:cNvPr id="44" name="WordArt 23"/>
            <p:cNvSpPr>
              <a:spLocks noChangeArrowheads="1" noChangeShapeType="1" noTextEdit="1"/>
            </p:cNvSpPr>
            <p:nvPr/>
          </p:nvSpPr>
          <p:spPr bwMode="auto">
            <a:xfrm>
              <a:off x="1843" y="3680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To the next clue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ontent Placeholder 2"/>
              <p:cNvSpPr txBox="1">
                <a:spLocks/>
              </p:cNvSpPr>
              <p:nvPr/>
            </p:nvSpPr>
            <p:spPr>
              <a:xfrm>
                <a:off x="4835260" y="2697255"/>
                <a:ext cx="3888432" cy="1656184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>
                <a:normAutofit/>
              </a:bodyPr>
              <a:lstStyle/>
              <a:p>
                <a:pPr marL="342900" marR="0" lvl="0" indent="-342900" algn="ctr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kumimoji="0" lang="en-GB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kumimoji="0" lang="en-GB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kumimoji="0" lang="en-GB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r>
                        <a:rPr kumimoji="0" lang="en-GB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×2×</m:t>
                      </m:r>
                      <m:sSup>
                        <m:sSupPr>
                          <m:ctrlPr>
                            <a:rPr kumimoji="0" lang="en-GB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kumimoji="0" lang="en-GB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kumimoji="0" lang="en-GB" sz="6600" b="0" i="0" u="none" strike="noStrike" kern="1200" cap="none" spc="0" normalizeH="0" baseline="0" noProof="0" dirty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Showcard Gothic" pitchFamily="8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5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5260" y="2697255"/>
                <a:ext cx="3888432" cy="165618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TextBox 45"/>
          <p:cNvSpPr txBox="1"/>
          <p:nvPr/>
        </p:nvSpPr>
        <p:spPr>
          <a:xfrm>
            <a:off x="5169709" y="5596647"/>
            <a:ext cx="12665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Card 2</a:t>
            </a:r>
            <a:endParaRPr lang="en-GB" sz="32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5531860" y="656099"/>
                <a:ext cx="904350" cy="3755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b="1" dirty="0" smtClean="0">
                    <a:ea typeface="Cambria Math" panose="02040503050406030204" pitchFamily="18" charset="0"/>
                  </a:rPr>
                  <a:t>6</a:t>
                </a:r>
                <a14:m>
                  <m:oMath xmlns:m="http://schemas.openxmlformats.org/officeDocument/2006/math">
                    <m:r>
                      <a:rPr lang="en-GB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GB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en-GB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𝟔</m:t>
                        </m:r>
                      </m:sup>
                    </m:sSup>
                  </m:oMath>
                </a14:m>
                <a:endParaRPr lang="en-GB" b="1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1860" y="656099"/>
                <a:ext cx="904350" cy="375552"/>
              </a:xfrm>
              <a:prstGeom prst="rect">
                <a:avLst/>
              </a:prstGeom>
              <a:blipFill rotWithShape="0">
                <a:blip r:embed="rId6"/>
                <a:stretch>
                  <a:fillRect l="-5369" t="-8197" b="-262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250825" y="333375"/>
            <a:ext cx="4176713" cy="6191250"/>
            <a:chOff x="158" y="210"/>
            <a:chExt cx="2631" cy="3900"/>
          </a:xfrm>
        </p:grpSpPr>
        <p:sp>
          <p:nvSpPr>
            <p:cNvPr id="3080" name="Text Box 14"/>
            <p:cNvSpPr txBox="1">
              <a:spLocks noChangeArrowheads="1"/>
            </p:cNvSpPr>
            <p:nvPr/>
          </p:nvSpPr>
          <p:spPr bwMode="auto">
            <a:xfrm>
              <a:off x="204" y="482"/>
              <a:ext cx="25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endParaRPr lang="en-US" sz="1800">
                <a:latin typeface="Arial" charset="0"/>
              </a:endParaRPr>
            </a:p>
          </p:txBody>
        </p:sp>
        <p:sp>
          <p:nvSpPr>
            <p:cNvPr id="3081" name="AutoShape 15"/>
            <p:cNvSpPr>
              <a:spLocks noChangeArrowheads="1"/>
            </p:cNvSpPr>
            <p:nvPr/>
          </p:nvSpPr>
          <p:spPr bwMode="auto">
            <a:xfrm>
              <a:off x="158" y="210"/>
              <a:ext cx="2631" cy="3900"/>
            </a:xfrm>
            <a:prstGeom prst="roundRect">
              <a:avLst>
                <a:gd name="adj" fmla="val 16667"/>
              </a:avLst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" name="Line 16"/>
            <p:cNvSpPr>
              <a:spLocks noChangeShapeType="1"/>
            </p:cNvSpPr>
            <p:nvPr/>
          </p:nvSpPr>
          <p:spPr bwMode="auto">
            <a:xfrm>
              <a:off x="158" y="935"/>
              <a:ext cx="2631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83" name="Text Box 17"/>
            <p:cNvSpPr txBox="1">
              <a:spLocks noChangeArrowheads="1"/>
            </p:cNvSpPr>
            <p:nvPr/>
          </p:nvSpPr>
          <p:spPr bwMode="auto">
            <a:xfrm>
              <a:off x="1383" y="255"/>
              <a:ext cx="1361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GB" sz="2000" dirty="0" smtClean="0"/>
                <a:t>Standard Form Treasure Hunt</a:t>
              </a:r>
              <a:endParaRPr lang="en-GB" sz="2000" dirty="0"/>
            </a:p>
          </p:txBody>
        </p:sp>
        <p:sp>
          <p:nvSpPr>
            <p:cNvPr id="3084" name="Line 18"/>
            <p:cNvSpPr>
              <a:spLocks noChangeShapeType="1"/>
            </p:cNvSpPr>
            <p:nvPr/>
          </p:nvSpPr>
          <p:spPr bwMode="auto">
            <a:xfrm>
              <a:off x="295" y="549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85" name="Oval 19"/>
            <p:cNvSpPr>
              <a:spLocks noChangeArrowheads="1"/>
            </p:cNvSpPr>
            <p:nvPr/>
          </p:nvSpPr>
          <p:spPr bwMode="auto">
            <a:xfrm>
              <a:off x="606" y="300"/>
              <a:ext cx="695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3086" name="WordArt 20"/>
            <p:cNvSpPr>
              <a:spLocks noChangeArrowheads="1" noChangeShapeType="1" noTextEdit="1"/>
            </p:cNvSpPr>
            <p:nvPr/>
          </p:nvSpPr>
          <p:spPr bwMode="auto">
            <a:xfrm>
              <a:off x="567" y="482"/>
              <a:ext cx="782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61115"/>
                </a:avLst>
              </a:prstTxWarp>
            </a:bodyPr>
            <a:lstStyle/>
            <a:p>
              <a:r>
                <a:rPr lang="en-GB" sz="1200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Previous Answer</a:t>
              </a:r>
            </a:p>
          </p:txBody>
        </p:sp>
        <p:sp>
          <p:nvSpPr>
            <p:cNvPr id="3087" name="Line 21"/>
            <p:cNvSpPr>
              <a:spLocks noChangeShapeType="1"/>
            </p:cNvSpPr>
            <p:nvPr/>
          </p:nvSpPr>
          <p:spPr bwMode="auto">
            <a:xfrm>
              <a:off x="2426" y="3748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88" name="Oval 22"/>
            <p:cNvSpPr>
              <a:spLocks noChangeArrowheads="1"/>
            </p:cNvSpPr>
            <p:nvPr/>
          </p:nvSpPr>
          <p:spPr bwMode="auto">
            <a:xfrm>
              <a:off x="1882" y="3498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en-GB" sz="3600" dirty="0">
                  <a:latin typeface="Times New Roman" pitchFamily="18" charset="0"/>
                </a:rPr>
                <a:t>?</a:t>
              </a:r>
            </a:p>
          </p:txBody>
        </p:sp>
        <p:sp>
          <p:nvSpPr>
            <p:cNvPr id="3089" name="WordArt 23"/>
            <p:cNvSpPr>
              <a:spLocks noChangeArrowheads="1" noChangeShapeType="1" noTextEdit="1"/>
            </p:cNvSpPr>
            <p:nvPr/>
          </p:nvSpPr>
          <p:spPr bwMode="auto">
            <a:xfrm>
              <a:off x="1843" y="3680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To the next clue</a:t>
              </a:r>
            </a:p>
          </p:txBody>
        </p:sp>
      </p:grp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ontent Placeholder 2"/>
              <p:cNvSpPr txBox="1">
                <a:spLocks/>
              </p:cNvSpPr>
              <p:nvPr/>
            </p:nvSpPr>
            <p:spPr>
              <a:xfrm>
                <a:off x="395536" y="2708920"/>
                <a:ext cx="3888432" cy="1656184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>
                <a:normAutofit/>
              </a:bodyPr>
              <a:lstStyle/>
              <a:p>
                <a:pPr marL="342900" marR="0" lvl="0" indent="-342900" algn="ctr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(6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)÷(2×</m:t>
                      </m:r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kumimoji="0" lang="en-GB" sz="6000" b="0" i="0" u="none" strike="noStrike" kern="1200" cap="none" spc="0" normalizeH="0" baseline="0" noProof="0" dirty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Showcard Gothic" pitchFamily="8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2708920"/>
                <a:ext cx="3888432" cy="165618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729985" y="5608312"/>
            <a:ext cx="12665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Card 3</a:t>
            </a:r>
            <a:endParaRPr lang="en-GB" sz="32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035292" y="656099"/>
                <a:ext cx="1082284" cy="3755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b="1" dirty="0" smtClean="0">
                    <a:ea typeface="Cambria Math" panose="02040503050406030204" pitchFamily="18" charset="0"/>
                  </a:rPr>
                  <a:t>7.5</a:t>
                </a:r>
                <a14:m>
                  <m:oMath xmlns:m="http://schemas.openxmlformats.org/officeDocument/2006/math">
                    <m:r>
                      <a:rPr lang="en-GB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GB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en-GB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GB" b="1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5292" y="656099"/>
                <a:ext cx="1082284" cy="375552"/>
              </a:xfrm>
              <a:prstGeom prst="rect">
                <a:avLst/>
              </a:prstGeom>
              <a:blipFill rotWithShape="0">
                <a:blip r:embed="rId4"/>
                <a:stretch>
                  <a:fillRect l="-5085" t="-8197" b="-262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4" name="Group 13"/>
          <p:cNvGrpSpPr>
            <a:grpSpLocks/>
          </p:cNvGrpSpPr>
          <p:nvPr/>
        </p:nvGrpSpPr>
        <p:grpSpPr bwMode="auto">
          <a:xfrm>
            <a:off x="4690549" y="321710"/>
            <a:ext cx="4176713" cy="6191250"/>
            <a:chOff x="158" y="210"/>
            <a:chExt cx="2631" cy="3900"/>
          </a:xfrm>
        </p:grpSpPr>
        <p:sp>
          <p:nvSpPr>
            <p:cNvPr id="35" name="Text Box 14"/>
            <p:cNvSpPr txBox="1">
              <a:spLocks noChangeArrowheads="1"/>
            </p:cNvSpPr>
            <p:nvPr/>
          </p:nvSpPr>
          <p:spPr bwMode="auto">
            <a:xfrm>
              <a:off x="204" y="482"/>
              <a:ext cx="25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endParaRPr lang="en-US" sz="1800">
                <a:latin typeface="Arial" charset="0"/>
              </a:endParaRPr>
            </a:p>
          </p:txBody>
        </p:sp>
        <p:sp>
          <p:nvSpPr>
            <p:cNvPr id="36" name="AutoShape 15"/>
            <p:cNvSpPr>
              <a:spLocks noChangeArrowheads="1"/>
            </p:cNvSpPr>
            <p:nvPr/>
          </p:nvSpPr>
          <p:spPr bwMode="auto">
            <a:xfrm>
              <a:off x="158" y="210"/>
              <a:ext cx="2631" cy="3900"/>
            </a:xfrm>
            <a:prstGeom prst="roundRect">
              <a:avLst>
                <a:gd name="adj" fmla="val 16667"/>
              </a:avLst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" name="Line 16"/>
            <p:cNvSpPr>
              <a:spLocks noChangeShapeType="1"/>
            </p:cNvSpPr>
            <p:nvPr/>
          </p:nvSpPr>
          <p:spPr bwMode="auto">
            <a:xfrm>
              <a:off x="158" y="935"/>
              <a:ext cx="2631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8" name="Text Box 17"/>
            <p:cNvSpPr txBox="1">
              <a:spLocks noChangeArrowheads="1"/>
            </p:cNvSpPr>
            <p:nvPr/>
          </p:nvSpPr>
          <p:spPr bwMode="auto">
            <a:xfrm>
              <a:off x="1383" y="255"/>
              <a:ext cx="1361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GB" sz="2000" dirty="0" smtClean="0"/>
                <a:t>Standard Form Treasure Hunt</a:t>
              </a:r>
              <a:endParaRPr lang="en-GB" sz="2000" dirty="0"/>
            </a:p>
          </p:txBody>
        </p:sp>
        <p:sp>
          <p:nvSpPr>
            <p:cNvPr id="39" name="Line 18"/>
            <p:cNvSpPr>
              <a:spLocks noChangeShapeType="1"/>
            </p:cNvSpPr>
            <p:nvPr/>
          </p:nvSpPr>
          <p:spPr bwMode="auto">
            <a:xfrm>
              <a:off x="295" y="549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Oval 19"/>
            <p:cNvSpPr>
              <a:spLocks noChangeArrowheads="1"/>
            </p:cNvSpPr>
            <p:nvPr/>
          </p:nvSpPr>
          <p:spPr bwMode="auto">
            <a:xfrm>
              <a:off x="606" y="300"/>
              <a:ext cx="695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41" name="WordArt 20"/>
            <p:cNvSpPr>
              <a:spLocks noChangeArrowheads="1" noChangeShapeType="1" noTextEdit="1"/>
            </p:cNvSpPr>
            <p:nvPr/>
          </p:nvSpPr>
          <p:spPr bwMode="auto">
            <a:xfrm>
              <a:off x="567" y="482"/>
              <a:ext cx="782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61115"/>
                </a:avLst>
              </a:prstTxWarp>
            </a:bodyPr>
            <a:lstStyle/>
            <a:p>
              <a:r>
                <a:rPr lang="en-GB" sz="1200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Previous Answer</a:t>
              </a:r>
            </a:p>
          </p:txBody>
        </p:sp>
        <p:sp>
          <p:nvSpPr>
            <p:cNvPr id="42" name="Line 21"/>
            <p:cNvSpPr>
              <a:spLocks noChangeShapeType="1"/>
            </p:cNvSpPr>
            <p:nvPr/>
          </p:nvSpPr>
          <p:spPr bwMode="auto">
            <a:xfrm>
              <a:off x="2426" y="3748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Oval 22"/>
            <p:cNvSpPr>
              <a:spLocks noChangeArrowheads="1"/>
            </p:cNvSpPr>
            <p:nvPr/>
          </p:nvSpPr>
          <p:spPr bwMode="auto">
            <a:xfrm>
              <a:off x="1882" y="3498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en-GB" sz="3600" dirty="0">
                  <a:latin typeface="Times New Roman" pitchFamily="18" charset="0"/>
                </a:rPr>
                <a:t>?</a:t>
              </a:r>
            </a:p>
          </p:txBody>
        </p:sp>
        <p:sp>
          <p:nvSpPr>
            <p:cNvPr id="44" name="WordArt 23"/>
            <p:cNvSpPr>
              <a:spLocks noChangeArrowheads="1" noChangeShapeType="1" noTextEdit="1"/>
            </p:cNvSpPr>
            <p:nvPr/>
          </p:nvSpPr>
          <p:spPr bwMode="auto">
            <a:xfrm>
              <a:off x="1843" y="3680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To the next clue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ontent Placeholder 2"/>
              <p:cNvSpPr txBox="1">
                <a:spLocks/>
              </p:cNvSpPr>
              <p:nvPr/>
            </p:nvSpPr>
            <p:spPr>
              <a:xfrm>
                <a:off x="4835260" y="2697255"/>
                <a:ext cx="3888432" cy="1656184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>
                <a:normAutofit/>
              </a:bodyPr>
              <a:lstStyle/>
              <a:p>
                <a:pPr marL="342900" marR="0" lvl="0" indent="-342900" algn="ctr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(4.5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−8</m:t>
                          </m:r>
                        </m:sup>
                      </m:sSup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)÷(3×</m:t>
                      </m:r>
                      <m:sSup>
                        <m:sSup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kumimoji="0" lang="en-GB" sz="5400" b="0" i="0" u="none" strike="noStrike" kern="1200" cap="none" spc="0" normalizeH="0" baseline="0" noProof="0" dirty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Showcard Gothic" pitchFamily="8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5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5260" y="2697255"/>
                <a:ext cx="3888432" cy="165618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TextBox 45"/>
          <p:cNvSpPr txBox="1"/>
          <p:nvPr/>
        </p:nvSpPr>
        <p:spPr>
          <a:xfrm>
            <a:off x="5169709" y="5596647"/>
            <a:ext cx="12665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Card 4</a:t>
            </a:r>
            <a:endParaRPr lang="en-GB" sz="32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5475016" y="644434"/>
                <a:ext cx="1082284" cy="3796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b="1" dirty="0" smtClean="0">
                    <a:ea typeface="Cambria Math" panose="02040503050406030204" pitchFamily="18" charset="0"/>
                  </a:rPr>
                  <a:t>1.7</a:t>
                </a:r>
                <a14:m>
                  <m:oMath xmlns:m="http://schemas.openxmlformats.org/officeDocument/2006/math">
                    <m:r>
                      <a:rPr lang="en-GB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GB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en-GB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𝟓</m:t>
                        </m:r>
                      </m:sup>
                    </m:sSup>
                  </m:oMath>
                </a14:m>
                <a:endParaRPr lang="en-GB" b="1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5016" y="644434"/>
                <a:ext cx="1082284" cy="379656"/>
              </a:xfrm>
              <a:prstGeom prst="rect">
                <a:avLst/>
              </a:prstGeom>
              <a:blipFill rotWithShape="0">
                <a:blip r:embed="rId6"/>
                <a:stretch>
                  <a:fillRect l="-4494" t="-6452" b="-258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831842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250825" y="333375"/>
            <a:ext cx="4176713" cy="6191250"/>
            <a:chOff x="158" y="210"/>
            <a:chExt cx="2631" cy="3900"/>
          </a:xfrm>
        </p:grpSpPr>
        <p:sp>
          <p:nvSpPr>
            <p:cNvPr id="3080" name="Text Box 14"/>
            <p:cNvSpPr txBox="1">
              <a:spLocks noChangeArrowheads="1"/>
            </p:cNvSpPr>
            <p:nvPr/>
          </p:nvSpPr>
          <p:spPr bwMode="auto">
            <a:xfrm>
              <a:off x="204" y="482"/>
              <a:ext cx="25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endParaRPr lang="en-US" sz="1800">
                <a:latin typeface="Arial" charset="0"/>
              </a:endParaRPr>
            </a:p>
          </p:txBody>
        </p:sp>
        <p:sp>
          <p:nvSpPr>
            <p:cNvPr id="3081" name="AutoShape 15"/>
            <p:cNvSpPr>
              <a:spLocks noChangeArrowheads="1"/>
            </p:cNvSpPr>
            <p:nvPr/>
          </p:nvSpPr>
          <p:spPr bwMode="auto">
            <a:xfrm>
              <a:off x="158" y="210"/>
              <a:ext cx="2631" cy="3900"/>
            </a:xfrm>
            <a:prstGeom prst="roundRect">
              <a:avLst>
                <a:gd name="adj" fmla="val 16667"/>
              </a:avLst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" name="Line 16"/>
            <p:cNvSpPr>
              <a:spLocks noChangeShapeType="1"/>
            </p:cNvSpPr>
            <p:nvPr/>
          </p:nvSpPr>
          <p:spPr bwMode="auto">
            <a:xfrm>
              <a:off x="158" y="935"/>
              <a:ext cx="2631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83" name="Text Box 17"/>
            <p:cNvSpPr txBox="1">
              <a:spLocks noChangeArrowheads="1"/>
            </p:cNvSpPr>
            <p:nvPr/>
          </p:nvSpPr>
          <p:spPr bwMode="auto">
            <a:xfrm>
              <a:off x="1383" y="255"/>
              <a:ext cx="1361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GB" sz="2000" dirty="0" smtClean="0"/>
                <a:t>Standard Form Treasure Hunt</a:t>
              </a:r>
              <a:endParaRPr lang="en-GB" sz="2000" dirty="0"/>
            </a:p>
          </p:txBody>
        </p:sp>
        <p:sp>
          <p:nvSpPr>
            <p:cNvPr id="3084" name="Line 18"/>
            <p:cNvSpPr>
              <a:spLocks noChangeShapeType="1"/>
            </p:cNvSpPr>
            <p:nvPr/>
          </p:nvSpPr>
          <p:spPr bwMode="auto">
            <a:xfrm>
              <a:off x="295" y="549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85" name="Oval 19"/>
            <p:cNvSpPr>
              <a:spLocks noChangeArrowheads="1"/>
            </p:cNvSpPr>
            <p:nvPr/>
          </p:nvSpPr>
          <p:spPr bwMode="auto">
            <a:xfrm>
              <a:off x="606" y="300"/>
              <a:ext cx="695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3086" name="WordArt 20"/>
            <p:cNvSpPr>
              <a:spLocks noChangeArrowheads="1" noChangeShapeType="1" noTextEdit="1"/>
            </p:cNvSpPr>
            <p:nvPr/>
          </p:nvSpPr>
          <p:spPr bwMode="auto">
            <a:xfrm>
              <a:off x="567" y="482"/>
              <a:ext cx="782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61115"/>
                </a:avLst>
              </a:prstTxWarp>
            </a:bodyPr>
            <a:lstStyle/>
            <a:p>
              <a:r>
                <a:rPr lang="en-GB" sz="1200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Previous Answer</a:t>
              </a:r>
            </a:p>
          </p:txBody>
        </p:sp>
        <p:sp>
          <p:nvSpPr>
            <p:cNvPr id="3087" name="Line 21"/>
            <p:cNvSpPr>
              <a:spLocks noChangeShapeType="1"/>
            </p:cNvSpPr>
            <p:nvPr/>
          </p:nvSpPr>
          <p:spPr bwMode="auto">
            <a:xfrm>
              <a:off x="2426" y="3748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88" name="Oval 22"/>
            <p:cNvSpPr>
              <a:spLocks noChangeArrowheads="1"/>
            </p:cNvSpPr>
            <p:nvPr/>
          </p:nvSpPr>
          <p:spPr bwMode="auto">
            <a:xfrm>
              <a:off x="1882" y="3498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en-GB" sz="3600" dirty="0">
                  <a:latin typeface="Times New Roman" pitchFamily="18" charset="0"/>
                </a:rPr>
                <a:t>?</a:t>
              </a:r>
            </a:p>
          </p:txBody>
        </p:sp>
        <p:sp>
          <p:nvSpPr>
            <p:cNvPr id="3089" name="WordArt 23"/>
            <p:cNvSpPr>
              <a:spLocks noChangeArrowheads="1" noChangeShapeType="1" noTextEdit="1"/>
            </p:cNvSpPr>
            <p:nvPr/>
          </p:nvSpPr>
          <p:spPr bwMode="auto">
            <a:xfrm>
              <a:off x="1843" y="3680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To the next clue</a:t>
              </a:r>
            </a:p>
          </p:txBody>
        </p:sp>
      </p:grp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ontent Placeholder 2"/>
              <p:cNvSpPr txBox="1">
                <a:spLocks/>
              </p:cNvSpPr>
              <p:nvPr/>
            </p:nvSpPr>
            <p:spPr>
              <a:xfrm>
                <a:off x="395536" y="2708920"/>
                <a:ext cx="3888432" cy="1656184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>
                <a:normAutofit/>
              </a:bodyPr>
              <a:lstStyle/>
              <a:p>
                <a:pPr marL="342900" marR="0" lvl="0" indent="-342900" algn="ctr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kumimoji="0" lang="en-GB" sz="3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3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kumimoji="0" lang="en-GB" sz="3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×2×</m:t>
                      </m:r>
                      <m:sSup>
                        <m:sSupPr>
                          <m:ctrlPr>
                            <a:rPr kumimoji="0" lang="en-GB" sz="3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3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kumimoji="0" lang="en-GB" sz="3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kumimoji="0" lang="en-GB" sz="7200" b="0" i="0" u="none" strike="noStrike" kern="1200" cap="none" spc="0" normalizeH="0" baseline="0" noProof="0" dirty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Showcard Gothic" pitchFamily="8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2708920"/>
                <a:ext cx="3888432" cy="165618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729985" y="5608312"/>
            <a:ext cx="12665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Card 5</a:t>
            </a:r>
            <a:endParaRPr lang="en-GB" sz="32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938074" y="670852"/>
                <a:ext cx="1029384" cy="3742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en-GB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en-GB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𝟕</m:t>
                          </m:r>
                        </m:sup>
                      </m:sSup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8074" y="670852"/>
                <a:ext cx="1029384" cy="37427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4" name="Group 13"/>
          <p:cNvGrpSpPr>
            <a:grpSpLocks/>
          </p:cNvGrpSpPr>
          <p:nvPr/>
        </p:nvGrpSpPr>
        <p:grpSpPr bwMode="auto">
          <a:xfrm>
            <a:off x="4690549" y="321710"/>
            <a:ext cx="4176713" cy="6191250"/>
            <a:chOff x="158" y="210"/>
            <a:chExt cx="2631" cy="3900"/>
          </a:xfrm>
        </p:grpSpPr>
        <p:sp>
          <p:nvSpPr>
            <p:cNvPr id="35" name="Text Box 14"/>
            <p:cNvSpPr txBox="1">
              <a:spLocks noChangeArrowheads="1"/>
            </p:cNvSpPr>
            <p:nvPr/>
          </p:nvSpPr>
          <p:spPr bwMode="auto">
            <a:xfrm>
              <a:off x="204" y="482"/>
              <a:ext cx="25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endParaRPr lang="en-US" sz="1800">
                <a:latin typeface="Arial" charset="0"/>
              </a:endParaRPr>
            </a:p>
          </p:txBody>
        </p:sp>
        <p:sp>
          <p:nvSpPr>
            <p:cNvPr id="36" name="AutoShape 15"/>
            <p:cNvSpPr>
              <a:spLocks noChangeArrowheads="1"/>
            </p:cNvSpPr>
            <p:nvPr/>
          </p:nvSpPr>
          <p:spPr bwMode="auto">
            <a:xfrm>
              <a:off x="158" y="210"/>
              <a:ext cx="2631" cy="3900"/>
            </a:xfrm>
            <a:prstGeom prst="roundRect">
              <a:avLst>
                <a:gd name="adj" fmla="val 16667"/>
              </a:avLst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" name="Line 16"/>
            <p:cNvSpPr>
              <a:spLocks noChangeShapeType="1"/>
            </p:cNvSpPr>
            <p:nvPr/>
          </p:nvSpPr>
          <p:spPr bwMode="auto">
            <a:xfrm>
              <a:off x="158" y="935"/>
              <a:ext cx="2631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8" name="Text Box 17"/>
            <p:cNvSpPr txBox="1">
              <a:spLocks noChangeArrowheads="1"/>
            </p:cNvSpPr>
            <p:nvPr/>
          </p:nvSpPr>
          <p:spPr bwMode="auto">
            <a:xfrm>
              <a:off x="1383" y="255"/>
              <a:ext cx="1361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GB" sz="2000" dirty="0" smtClean="0"/>
                <a:t>Standard Form Treasure Hunt</a:t>
              </a:r>
              <a:endParaRPr lang="en-GB" sz="2000" dirty="0"/>
            </a:p>
          </p:txBody>
        </p:sp>
        <p:sp>
          <p:nvSpPr>
            <p:cNvPr id="39" name="Line 18"/>
            <p:cNvSpPr>
              <a:spLocks noChangeShapeType="1"/>
            </p:cNvSpPr>
            <p:nvPr/>
          </p:nvSpPr>
          <p:spPr bwMode="auto">
            <a:xfrm>
              <a:off x="295" y="549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Oval 19"/>
            <p:cNvSpPr>
              <a:spLocks noChangeArrowheads="1"/>
            </p:cNvSpPr>
            <p:nvPr/>
          </p:nvSpPr>
          <p:spPr bwMode="auto">
            <a:xfrm>
              <a:off x="606" y="300"/>
              <a:ext cx="695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41" name="WordArt 20"/>
            <p:cNvSpPr>
              <a:spLocks noChangeArrowheads="1" noChangeShapeType="1" noTextEdit="1"/>
            </p:cNvSpPr>
            <p:nvPr/>
          </p:nvSpPr>
          <p:spPr bwMode="auto">
            <a:xfrm>
              <a:off x="567" y="482"/>
              <a:ext cx="782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61115"/>
                </a:avLst>
              </a:prstTxWarp>
            </a:bodyPr>
            <a:lstStyle/>
            <a:p>
              <a:r>
                <a:rPr lang="en-GB" sz="1200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Previous Answer</a:t>
              </a:r>
            </a:p>
          </p:txBody>
        </p:sp>
        <p:sp>
          <p:nvSpPr>
            <p:cNvPr id="42" name="Line 21"/>
            <p:cNvSpPr>
              <a:spLocks noChangeShapeType="1"/>
            </p:cNvSpPr>
            <p:nvPr/>
          </p:nvSpPr>
          <p:spPr bwMode="auto">
            <a:xfrm>
              <a:off x="2426" y="3748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Oval 22"/>
            <p:cNvSpPr>
              <a:spLocks noChangeArrowheads="1"/>
            </p:cNvSpPr>
            <p:nvPr/>
          </p:nvSpPr>
          <p:spPr bwMode="auto">
            <a:xfrm>
              <a:off x="1882" y="3498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en-GB" sz="3600" dirty="0">
                  <a:latin typeface="Times New Roman" pitchFamily="18" charset="0"/>
                </a:rPr>
                <a:t>?</a:t>
              </a:r>
            </a:p>
          </p:txBody>
        </p:sp>
        <p:sp>
          <p:nvSpPr>
            <p:cNvPr id="44" name="WordArt 23"/>
            <p:cNvSpPr>
              <a:spLocks noChangeArrowheads="1" noChangeShapeType="1" noTextEdit="1"/>
            </p:cNvSpPr>
            <p:nvPr/>
          </p:nvSpPr>
          <p:spPr bwMode="auto">
            <a:xfrm>
              <a:off x="1843" y="3680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To the next clue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ontent Placeholder 2"/>
              <p:cNvSpPr txBox="1">
                <a:spLocks/>
              </p:cNvSpPr>
              <p:nvPr/>
            </p:nvSpPr>
            <p:spPr>
              <a:xfrm>
                <a:off x="4835260" y="2697255"/>
                <a:ext cx="3888432" cy="1656184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>
                <a:normAutofit/>
              </a:bodyPr>
              <a:lstStyle/>
              <a:p>
                <a:pPr marL="342900" marR="0" lvl="0" indent="-342900" algn="ctr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(3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11</m:t>
                          </m:r>
                        </m:sup>
                      </m:sSup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r>
                        <a:rPr lang="en-GB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(5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kumimoji="0" lang="en-GB" sz="6000" b="0" i="0" u="none" strike="noStrike" kern="1200" cap="none" spc="0" normalizeH="0" baseline="0" noProof="0" dirty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Showcard Gothic" pitchFamily="8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5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5260" y="2697255"/>
                <a:ext cx="3888432" cy="165618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TextBox 45"/>
          <p:cNvSpPr txBox="1"/>
          <p:nvPr/>
        </p:nvSpPr>
        <p:spPr>
          <a:xfrm>
            <a:off x="5169709" y="5596647"/>
            <a:ext cx="12665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Card 6</a:t>
            </a:r>
            <a:endParaRPr lang="en-GB" sz="32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5475016" y="644434"/>
                <a:ext cx="1005340" cy="3755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b="1" dirty="0" smtClean="0">
                    <a:ea typeface="Cambria Math" panose="02040503050406030204" pitchFamily="18" charset="0"/>
                  </a:rPr>
                  <a:t>3</a:t>
                </a:r>
                <a14:m>
                  <m:oMath xmlns:m="http://schemas.openxmlformats.org/officeDocument/2006/math">
                    <m:r>
                      <a:rPr lang="en-GB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GB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en-GB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𝟏𝟔</m:t>
                        </m:r>
                      </m:sup>
                    </m:sSup>
                  </m:oMath>
                </a14:m>
                <a:endParaRPr lang="en-GB" b="1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5016" y="644434"/>
                <a:ext cx="1005340" cy="375552"/>
              </a:xfrm>
              <a:prstGeom prst="rect">
                <a:avLst/>
              </a:prstGeom>
              <a:blipFill rotWithShape="0">
                <a:blip r:embed="rId6"/>
                <a:stretch>
                  <a:fillRect l="-4848" t="-8197" b="-262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6168766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250825" y="333375"/>
            <a:ext cx="4176713" cy="6191250"/>
            <a:chOff x="158" y="210"/>
            <a:chExt cx="2631" cy="3900"/>
          </a:xfrm>
        </p:grpSpPr>
        <p:sp>
          <p:nvSpPr>
            <p:cNvPr id="3080" name="Text Box 14"/>
            <p:cNvSpPr txBox="1">
              <a:spLocks noChangeArrowheads="1"/>
            </p:cNvSpPr>
            <p:nvPr/>
          </p:nvSpPr>
          <p:spPr bwMode="auto">
            <a:xfrm>
              <a:off x="204" y="482"/>
              <a:ext cx="25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endParaRPr lang="en-US" sz="1800">
                <a:latin typeface="Arial" charset="0"/>
              </a:endParaRPr>
            </a:p>
          </p:txBody>
        </p:sp>
        <p:sp>
          <p:nvSpPr>
            <p:cNvPr id="3081" name="AutoShape 15"/>
            <p:cNvSpPr>
              <a:spLocks noChangeArrowheads="1"/>
            </p:cNvSpPr>
            <p:nvPr/>
          </p:nvSpPr>
          <p:spPr bwMode="auto">
            <a:xfrm>
              <a:off x="158" y="210"/>
              <a:ext cx="2631" cy="3900"/>
            </a:xfrm>
            <a:prstGeom prst="roundRect">
              <a:avLst>
                <a:gd name="adj" fmla="val 16667"/>
              </a:avLst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" name="Line 16"/>
            <p:cNvSpPr>
              <a:spLocks noChangeShapeType="1"/>
            </p:cNvSpPr>
            <p:nvPr/>
          </p:nvSpPr>
          <p:spPr bwMode="auto">
            <a:xfrm>
              <a:off x="158" y="935"/>
              <a:ext cx="2631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83" name="Text Box 17"/>
            <p:cNvSpPr txBox="1">
              <a:spLocks noChangeArrowheads="1"/>
            </p:cNvSpPr>
            <p:nvPr/>
          </p:nvSpPr>
          <p:spPr bwMode="auto">
            <a:xfrm>
              <a:off x="1383" y="255"/>
              <a:ext cx="1361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GB" sz="2000" dirty="0" smtClean="0"/>
                <a:t>Standard Form Treasure Hunt</a:t>
              </a:r>
              <a:endParaRPr lang="en-GB" sz="2000" dirty="0"/>
            </a:p>
          </p:txBody>
        </p:sp>
        <p:sp>
          <p:nvSpPr>
            <p:cNvPr id="3084" name="Line 18"/>
            <p:cNvSpPr>
              <a:spLocks noChangeShapeType="1"/>
            </p:cNvSpPr>
            <p:nvPr/>
          </p:nvSpPr>
          <p:spPr bwMode="auto">
            <a:xfrm>
              <a:off x="295" y="549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85" name="Oval 19"/>
            <p:cNvSpPr>
              <a:spLocks noChangeArrowheads="1"/>
            </p:cNvSpPr>
            <p:nvPr/>
          </p:nvSpPr>
          <p:spPr bwMode="auto">
            <a:xfrm>
              <a:off x="606" y="300"/>
              <a:ext cx="695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3086" name="WordArt 20"/>
            <p:cNvSpPr>
              <a:spLocks noChangeArrowheads="1" noChangeShapeType="1" noTextEdit="1"/>
            </p:cNvSpPr>
            <p:nvPr/>
          </p:nvSpPr>
          <p:spPr bwMode="auto">
            <a:xfrm>
              <a:off x="567" y="482"/>
              <a:ext cx="782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61115"/>
                </a:avLst>
              </a:prstTxWarp>
            </a:bodyPr>
            <a:lstStyle/>
            <a:p>
              <a:r>
                <a:rPr lang="en-GB" sz="1200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Previous Answer</a:t>
              </a:r>
            </a:p>
          </p:txBody>
        </p:sp>
        <p:sp>
          <p:nvSpPr>
            <p:cNvPr id="3087" name="Line 21"/>
            <p:cNvSpPr>
              <a:spLocks noChangeShapeType="1"/>
            </p:cNvSpPr>
            <p:nvPr/>
          </p:nvSpPr>
          <p:spPr bwMode="auto">
            <a:xfrm>
              <a:off x="2426" y="3748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88" name="Oval 22"/>
            <p:cNvSpPr>
              <a:spLocks noChangeArrowheads="1"/>
            </p:cNvSpPr>
            <p:nvPr/>
          </p:nvSpPr>
          <p:spPr bwMode="auto">
            <a:xfrm>
              <a:off x="1882" y="3498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en-GB" sz="3600" dirty="0">
                  <a:latin typeface="Times New Roman" pitchFamily="18" charset="0"/>
                </a:rPr>
                <a:t>?</a:t>
              </a:r>
            </a:p>
          </p:txBody>
        </p:sp>
        <p:sp>
          <p:nvSpPr>
            <p:cNvPr id="3089" name="WordArt 23"/>
            <p:cNvSpPr>
              <a:spLocks noChangeArrowheads="1" noChangeShapeType="1" noTextEdit="1"/>
            </p:cNvSpPr>
            <p:nvPr/>
          </p:nvSpPr>
          <p:spPr bwMode="auto">
            <a:xfrm>
              <a:off x="1843" y="3680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To the next clue</a:t>
              </a:r>
            </a:p>
          </p:txBody>
        </p:sp>
      </p:grp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ontent Placeholder 2"/>
              <p:cNvSpPr txBox="1">
                <a:spLocks/>
              </p:cNvSpPr>
              <p:nvPr/>
            </p:nvSpPr>
            <p:spPr>
              <a:xfrm>
                <a:off x="395536" y="2708920"/>
                <a:ext cx="3888432" cy="1656184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>
                <a:normAutofit/>
              </a:bodyPr>
              <a:lstStyle/>
              <a:p>
                <a:pPr marL="342900" marR="0" lvl="0" indent="-342900" algn="ctr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kumimoji="0" lang="en-GB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kumimoji="0" lang="en-GB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kumimoji="0" lang="en-GB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−8</m:t>
                          </m:r>
                        </m:sup>
                      </m:sSup>
                      <m:r>
                        <a:rPr kumimoji="0" lang="en-GB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×3×</m:t>
                      </m:r>
                      <m:sSup>
                        <m:sSupPr>
                          <m:ctrlPr>
                            <a:rPr kumimoji="0" lang="en-GB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kumimoji="0" lang="en-GB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</m:oMath>
                  </m:oMathPara>
                </a14:m>
                <a:endParaRPr kumimoji="0" lang="en-GB" sz="6600" b="0" i="0" u="none" strike="noStrike" kern="1200" cap="none" spc="0" normalizeH="0" baseline="0" noProof="0" dirty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Showcard Gothic" pitchFamily="8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2708920"/>
                <a:ext cx="3888432" cy="165618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729985" y="5608312"/>
            <a:ext cx="12665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Card 7</a:t>
            </a:r>
            <a:endParaRPr lang="en-GB" sz="32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035292" y="656099"/>
                <a:ext cx="1082284" cy="3755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b="1" dirty="0" smtClean="0">
                    <a:ea typeface="Cambria Math" panose="02040503050406030204" pitchFamily="18" charset="0"/>
                  </a:rPr>
                  <a:t>1.5</a:t>
                </a:r>
                <a14:m>
                  <m:oMath xmlns:m="http://schemas.openxmlformats.org/officeDocument/2006/math">
                    <m:r>
                      <a:rPr lang="en-GB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GB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en-GB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𝟖</m:t>
                        </m:r>
                      </m:sup>
                    </m:sSup>
                  </m:oMath>
                </a14:m>
                <a:endParaRPr lang="en-GB" b="1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5292" y="656099"/>
                <a:ext cx="1082284" cy="375552"/>
              </a:xfrm>
              <a:prstGeom prst="rect">
                <a:avLst/>
              </a:prstGeom>
              <a:blipFill rotWithShape="0">
                <a:blip r:embed="rId4"/>
                <a:stretch>
                  <a:fillRect l="-5085" t="-8197" b="-262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4" name="Group 13"/>
          <p:cNvGrpSpPr>
            <a:grpSpLocks/>
          </p:cNvGrpSpPr>
          <p:nvPr/>
        </p:nvGrpSpPr>
        <p:grpSpPr bwMode="auto">
          <a:xfrm>
            <a:off x="4690549" y="321710"/>
            <a:ext cx="4176713" cy="6191250"/>
            <a:chOff x="158" y="210"/>
            <a:chExt cx="2631" cy="3900"/>
          </a:xfrm>
        </p:grpSpPr>
        <p:sp>
          <p:nvSpPr>
            <p:cNvPr id="35" name="Text Box 14"/>
            <p:cNvSpPr txBox="1">
              <a:spLocks noChangeArrowheads="1"/>
            </p:cNvSpPr>
            <p:nvPr/>
          </p:nvSpPr>
          <p:spPr bwMode="auto">
            <a:xfrm>
              <a:off x="204" y="482"/>
              <a:ext cx="25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endParaRPr lang="en-US" sz="1800">
                <a:latin typeface="Arial" charset="0"/>
              </a:endParaRPr>
            </a:p>
          </p:txBody>
        </p:sp>
        <p:sp>
          <p:nvSpPr>
            <p:cNvPr id="36" name="AutoShape 15"/>
            <p:cNvSpPr>
              <a:spLocks noChangeArrowheads="1"/>
            </p:cNvSpPr>
            <p:nvPr/>
          </p:nvSpPr>
          <p:spPr bwMode="auto">
            <a:xfrm>
              <a:off x="158" y="210"/>
              <a:ext cx="2631" cy="3900"/>
            </a:xfrm>
            <a:prstGeom prst="roundRect">
              <a:avLst>
                <a:gd name="adj" fmla="val 16667"/>
              </a:avLst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" name="Line 16"/>
            <p:cNvSpPr>
              <a:spLocks noChangeShapeType="1"/>
            </p:cNvSpPr>
            <p:nvPr/>
          </p:nvSpPr>
          <p:spPr bwMode="auto">
            <a:xfrm>
              <a:off x="158" y="935"/>
              <a:ext cx="2631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8" name="Text Box 17"/>
            <p:cNvSpPr txBox="1">
              <a:spLocks noChangeArrowheads="1"/>
            </p:cNvSpPr>
            <p:nvPr/>
          </p:nvSpPr>
          <p:spPr bwMode="auto">
            <a:xfrm>
              <a:off x="1383" y="255"/>
              <a:ext cx="1361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GB" sz="2000" dirty="0" smtClean="0"/>
                <a:t>Standard Form Treasure Hunt</a:t>
              </a:r>
              <a:endParaRPr lang="en-GB" sz="2000" dirty="0"/>
            </a:p>
          </p:txBody>
        </p:sp>
        <p:sp>
          <p:nvSpPr>
            <p:cNvPr id="39" name="Line 18"/>
            <p:cNvSpPr>
              <a:spLocks noChangeShapeType="1"/>
            </p:cNvSpPr>
            <p:nvPr/>
          </p:nvSpPr>
          <p:spPr bwMode="auto">
            <a:xfrm>
              <a:off x="295" y="549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Oval 19"/>
            <p:cNvSpPr>
              <a:spLocks noChangeArrowheads="1"/>
            </p:cNvSpPr>
            <p:nvPr/>
          </p:nvSpPr>
          <p:spPr bwMode="auto">
            <a:xfrm>
              <a:off x="606" y="300"/>
              <a:ext cx="695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41" name="WordArt 20"/>
            <p:cNvSpPr>
              <a:spLocks noChangeArrowheads="1" noChangeShapeType="1" noTextEdit="1"/>
            </p:cNvSpPr>
            <p:nvPr/>
          </p:nvSpPr>
          <p:spPr bwMode="auto">
            <a:xfrm>
              <a:off x="567" y="482"/>
              <a:ext cx="782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61115"/>
                </a:avLst>
              </a:prstTxWarp>
            </a:bodyPr>
            <a:lstStyle/>
            <a:p>
              <a:r>
                <a:rPr lang="en-GB" sz="1200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Previous Answer</a:t>
              </a:r>
            </a:p>
          </p:txBody>
        </p:sp>
        <p:sp>
          <p:nvSpPr>
            <p:cNvPr id="42" name="Line 21"/>
            <p:cNvSpPr>
              <a:spLocks noChangeShapeType="1"/>
            </p:cNvSpPr>
            <p:nvPr/>
          </p:nvSpPr>
          <p:spPr bwMode="auto">
            <a:xfrm>
              <a:off x="2426" y="3748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Oval 22"/>
            <p:cNvSpPr>
              <a:spLocks noChangeArrowheads="1"/>
            </p:cNvSpPr>
            <p:nvPr/>
          </p:nvSpPr>
          <p:spPr bwMode="auto">
            <a:xfrm>
              <a:off x="1882" y="3498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en-GB" sz="3600" dirty="0">
                  <a:latin typeface="Times New Roman" pitchFamily="18" charset="0"/>
                </a:rPr>
                <a:t>?</a:t>
              </a:r>
            </a:p>
          </p:txBody>
        </p:sp>
        <p:sp>
          <p:nvSpPr>
            <p:cNvPr id="44" name="WordArt 23"/>
            <p:cNvSpPr>
              <a:spLocks noChangeArrowheads="1" noChangeShapeType="1" noTextEdit="1"/>
            </p:cNvSpPr>
            <p:nvPr/>
          </p:nvSpPr>
          <p:spPr bwMode="auto">
            <a:xfrm>
              <a:off x="1843" y="3680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To the next clue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ontent Placeholder 2"/>
              <p:cNvSpPr txBox="1">
                <a:spLocks/>
              </p:cNvSpPr>
              <p:nvPr/>
            </p:nvSpPr>
            <p:spPr>
              <a:xfrm>
                <a:off x="4835260" y="2697255"/>
                <a:ext cx="3888432" cy="1656184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>
                <a:normAutofit/>
              </a:bodyPr>
              <a:lstStyle/>
              <a:p>
                <a:pPr marL="342900" marR="0" lvl="0" indent="-342900" algn="ctr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:r>
                  <a:rPr lang="en-GB" sz="2800" dirty="0" smtClean="0"/>
                  <a:t>(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3</m:t>
                    </m:r>
                    <m:r>
                      <a:rPr kumimoji="0" lang="en-GB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kumimoji="0" lang="en-GB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dk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0" lang="en-GB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dk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kumimoji="0" lang="en-GB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dk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kumimoji="0" lang="en-GB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)÷(4×</m:t>
                    </m:r>
                    <m:sSup>
                      <m:sSupPr>
                        <m:ctrlPr>
                          <a:rPr kumimoji="0" lang="en-GB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dk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0" lang="en-GB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dk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kumimoji="0" lang="en-GB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dk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kumimoji="0" lang="en-GB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kumimoji="0" lang="en-GB" sz="6000" b="0" i="0" u="none" strike="noStrike" kern="1200" cap="none" spc="0" normalizeH="0" baseline="0" noProof="0" dirty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Showcard Gothic" pitchFamily="8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5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5260" y="2697255"/>
                <a:ext cx="3888432" cy="165618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TextBox 45"/>
          <p:cNvSpPr txBox="1"/>
          <p:nvPr/>
        </p:nvSpPr>
        <p:spPr>
          <a:xfrm>
            <a:off x="5169709" y="5596647"/>
            <a:ext cx="12665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Card 8</a:t>
            </a:r>
            <a:endParaRPr lang="en-GB" sz="32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5380526" y="656099"/>
                <a:ext cx="1183273" cy="3755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b="1" dirty="0" smtClean="0">
                    <a:ea typeface="Cambria Math" panose="02040503050406030204" pitchFamily="18" charset="0"/>
                  </a:rPr>
                  <a:t>7.5</a:t>
                </a:r>
                <a14:m>
                  <m:oMath xmlns:m="http://schemas.openxmlformats.org/officeDocument/2006/math">
                    <m:r>
                      <a:rPr lang="en-GB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GB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en-GB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𝟏𝟑</m:t>
                        </m:r>
                      </m:sup>
                    </m:sSup>
                  </m:oMath>
                </a14:m>
                <a:endParaRPr lang="en-GB" b="1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0526" y="656099"/>
                <a:ext cx="1183273" cy="375552"/>
              </a:xfrm>
              <a:prstGeom prst="rect">
                <a:avLst/>
              </a:prstGeom>
              <a:blipFill rotWithShape="0">
                <a:blip r:embed="rId6"/>
                <a:stretch>
                  <a:fillRect l="-4639" t="-8197" b="-262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06742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250825" y="333375"/>
            <a:ext cx="4176713" cy="6191250"/>
            <a:chOff x="158" y="210"/>
            <a:chExt cx="2631" cy="3900"/>
          </a:xfrm>
        </p:grpSpPr>
        <p:sp>
          <p:nvSpPr>
            <p:cNvPr id="3080" name="Text Box 14"/>
            <p:cNvSpPr txBox="1">
              <a:spLocks noChangeArrowheads="1"/>
            </p:cNvSpPr>
            <p:nvPr/>
          </p:nvSpPr>
          <p:spPr bwMode="auto">
            <a:xfrm>
              <a:off x="204" y="482"/>
              <a:ext cx="25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endParaRPr lang="en-US" sz="1800">
                <a:latin typeface="Arial" charset="0"/>
              </a:endParaRPr>
            </a:p>
          </p:txBody>
        </p:sp>
        <p:sp>
          <p:nvSpPr>
            <p:cNvPr id="3081" name="AutoShape 15"/>
            <p:cNvSpPr>
              <a:spLocks noChangeArrowheads="1"/>
            </p:cNvSpPr>
            <p:nvPr/>
          </p:nvSpPr>
          <p:spPr bwMode="auto">
            <a:xfrm>
              <a:off x="158" y="210"/>
              <a:ext cx="2631" cy="3900"/>
            </a:xfrm>
            <a:prstGeom prst="roundRect">
              <a:avLst>
                <a:gd name="adj" fmla="val 16667"/>
              </a:avLst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" name="Line 16"/>
            <p:cNvSpPr>
              <a:spLocks noChangeShapeType="1"/>
            </p:cNvSpPr>
            <p:nvPr/>
          </p:nvSpPr>
          <p:spPr bwMode="auto">
            <a:xfrm>
              <a:off x="158" y="935"/>
              <a:ext cx="2631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83" name="Text Box 17"/>
            <p:cNvSpPr txBox="1">
              <a:spLocks noChangeArrowheads="1"/>
            </p:cNvSpPr>
            <p:nvPr/>
          </p:nvSpPr>
          <p:spPr bwMode="auto">
            <a:xfrm>
              <a:off x="1383" y="255"/>
              <a:ext cx="1361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GB" sz="2000" dirty="0" smtClean="0"/>
                <a:t>Standard Form Treasure Hunt</a:t>
              </a:r>
              <a:endParaRPr lang="en-GB" sz="2000" dirty="0"/>
            </a:p>
          </p:txBody>
        </p:sp>
        <p:sp>
          <p:nvSpPr>
            <p:cNvPr id="3084" name="Line 18"/>
            <p:cNvSpPr>
              <a:spLocks noChangeShapeType="1"/>
            </p:cNvSpPr>
            <p:nvPr/>
          </p:nvSpPr>
          <p:spPr bwMode="auto">
            <a:xfrm>
              <a:off x="295" y="549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85" name="Oval 19"/>
            <p:cNvSpPr>
              <a:spLocks noChangeArrowheads="1"/>
            </p:cNvSpPr>
            <p:nvPr/>
          </p:nvSpPr>
          <p:spPr bwMode="auto">
            <a:xfrm>
              <a:off x="606" y="300"/>
              <a:ext cx="695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3086" name="WordArt 20"/>
            <p:cNvSpPr>
              <a:spLocks noChangeArrowheads="1" noChangeShapeType="1" noTextEdit="1"/>
            </p:cNvSpPr>
            <p:nvPr/>
          </p:nvSpPr>
          <p:spPr bwMode="auto">
            <a:xfrm>
              <a:off x="567" y="482"/>
              <a:ext cx="782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61115"/>
                </a:avLst>
              </a:prstTxWarp>
            </a:bodyPr>
            <a:lstStyle/>
            <a:p>
              <a:r>
                <a:rPr lang="en-GB" sz="1200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Previous Answer</a:t>
              </a:r>
            </a:p>
          </p:txBody>
        </p:sp>
        <p:sp>
          <p:nvSpPr>
            <p:cNvPr id="3087" name="Line 21"/>
            <p:cNvSpPr>
              <a:spLocks noChangeShapeType="1"/>
            </p:cNvSpPr>
            <p:nvPr/>
          </p:nvSpPr>
          <p:spPr bwMode="auto">
            <a:xfrm>
              <a:off x="2426" y="3748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88" name="Oval 22"/>
            <p:cNvSpPr>
              <a:spLocks noChangeArrowheads="1"/>
            </p:cNvSpPr>
            <p:nvPr/>
          </p:nvSpPr>
          <p:spPr bwMode="auto">
            <a:xfrm>
              <a:off x="1882" y="3498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en-GB" sz="3600" dirty="0">
                  <a:latin typeface="Times New Roman" pitchFamily="18" charset="0"/>
                </a:rPr>
                <a:t>?</a:t>
              </a:r>
            </a:p>
          </p:txBody>
        </p:sp>
        <p:sp>
          <p:nvSpPr>
            <p:cNvPr id="3089" name="WordArt 23"/>
            <p:cNvSpPr>
              <a:spLocks noChangeArrowheads="1" noChangeShapeType="1" noTextEdit="1"/>
            </p:cNvSpPr>
            <p:nvPr/>
          </p:nvSpPr>
          <p:spPr bwMode="auto">
            <a:xfrm>
              <a:off x="1843" y="3680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To the next clue</a:t>
              </a:r>
            </a:p>
          </p:txBody>
        </p:sp>
      </p:grp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ontent Placeholder 2"/>
              <p:cNvSpPr txBox="1">
                <a:spLocks/>
              </p:cNvSpPr>
              <p:nvPr/>
            </p:nvSpPr>
            <p:spPr>
              <a:xfrm>
                <a:off x="395536" y="2708920"/>
                <a:ext cx="3888432" cy="1656184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>
                <a:normAutofit/>
              </a:bodyPr>
              <a:lstStyle/>
              <a:p>
                <a:pPr marL="342900" marR="0" lvl="0" indent="-342900" algn="ctr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kumimoji="0" lang="en-GB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kumimoji="0" lang="en-GB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kumimoji="0" lang="en-GB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r>
                        <a:rPr kumimoji="0" lang="en-GB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×3×</m:t>
                      </m:r>
                      <m:sSup>
                        <m:sSupPr>
                          <m:ctrlPr>
                            <a:rPr kumimoji="0" lang="en-GB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kumimoji="0" lang="en-GB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</m:oMath>
                  </m:oMathPara>
                </a14:m>
                <a:endParaRPr kumimoji="0" lang="en-GB" sz="6600" b="0" i="0" u="none" strike="noStrike" kern="1200" cap="none" spc="0" normalizeH="0" baseline="0" noProof="0" dirty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Showcard Gothic" pitchFamily="8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2708920"/>
                <a:ext cx="3888432" cy="165618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729985" y="5608312"/>
            <a:ext cx="12665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Card 9</a:t>
            </a:r>
            <a:endParaRPr lang="en-GB" sz="32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36284" y="703951"/>
                <a:ext cx="1354794" cy="3755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en-GB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en-GB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en-GB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𝟏𝟏</m:t>
                          </m:r>
                        </m:sup>
                      </m:sSup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284" y="703951"/>
                <a:ext cx="1354794" cy="37555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4" name="Group 13"/>
          <p:cNvGrpSpPr>
            <a:grpSpLocks/>
          </p:cNvGrpSpPr>
          <p:nvPr/>
        </p:nvGrpSpPr>
        <p:grpSpPr bwMode="auto">
          <a:xfrm>
            <a:off x="4690549" y="321710"/>
            <a:ext cx="4176713" cy="6191250"/>
            <a:chOff x="158" y="210"/>
            <a:chExt cx="2631" cy="3900"/>
          </a:xfrm>
        </p:grpSpPr>
        <p:sp>
          <p:nvSpPr>
            <p:cNvPr id="35" name="Text Box 14"/>
            <p:cNvSpPr txBox="1">
              <a:spLocks noChangeArrowheads="1"/>
            </p:cNvSpPr>
            <p:nvPr/>
          </p:nvSpPr>
          <p:spPr bwMode="auto">
            <a:xfrm>
              <a:off x="204" y="482"/>
              <a:ext cx="25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endParaRPr lang="en-US" sz="1800">
                <a:latin typeface="Arial" charset="0"/>
              </a:endParaRPr>
            </a:p>
          </p:txBody>
        </p:sp>
        <p:sp>
          <p:nvSpPr>
            <p:cNvPr id="36" name="AutoShape 15"/>
            <p:cNvSpPr>
              <a:spLocks noChangeArrowheads="1"/>
            </p:cNvSpPr>
            <p:nvPr/>
          </p:nvSpPr>
          <p:spPr bwMode="auto">
            <a:xfrm>
              <a:off x="158" y="210"/>
              <a:ext cx="2631" cy="3900"/>
            </a:xfrm>
            <a:prstGeom prst="roundRect">
              <a:avLst>
                <a:gd name="adj" fmla="val 16667"/>
              </a:avLst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" name="Line 16"/>
            <p:cNvSpPr>
              <a:spLocks noChangeShapeType="1"/>
            </p:cNvSpPr>
            <p:nvPr/>
          </p:nvSpPr>
          <p:spPr bwMode="auto">
            <a:xfrm>
              <a:off x="158" y="935"/>
              <a:ext cx="2631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8" name="Text Box 17"/>
            <p:cNvSpPr txBox="1">
              <a:spLocks noChangeArrowheads="1"/>
            </p:cNvSpPr>
            <p:nvPr/>
          </p:nvSpPr>
          <p:spPr bwMode="auto">
            <a:xfrm>
              <a:off x="1383" y="255"/>
              <a:ext cx="1361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GB" sz="2000" dirty="0" smtClean="0"/>
                <a:t>Standard Form Treasure Hunt</a:t>
              </a:r>
              <a:endParaRPr lang="en-GB" sz="2000" dirty="0"/>
            </a:p>
          </p:txBody>
        </p:sp>
        <p:sp>
          <p:nvSpPr>
            <p:cNvPr id="39" name="Line 18"/>
            <p:cNvSpPr>
              <a:spLocks noChangeShapeType="1"/>
            </p:cNvSpPr>
            <p:nvPr/>
          </p:nvSpPr>
          <p:spPr bwMode="auto">
            <a:xfrm>
              <a:off x="295" y="549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Oval 19"/>
            <p:cNvSpPr>
              <a:spLocks noChangeArrowheads="1"/>
            </p:cNvSpPr>
            <p:nvPr/>
          </p:nvSpPr>
          <p:spPr bwMode="auto">
            <a:xfrm>
              <a:off x="606" y="300"/>
              <a:ext cx="695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41" name="WordArt 20"/>
            <p:cNvSpPr>
              <a:spLocks noChangeArrowheads="1" noChangeShapeType="1" noTextEdit="1"/>
            </p:cNvSpPr>
            <p:nvPr/>
          </p:nvSpPr>
          <p:spPr bwMode="auto">
            <a:xfrm>
              <a:off x="567" y="482"/>
              <a:ext cx="782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61115"/>
                </a:avLst>
              </a:prstTxWarp>
            </a:bodyPr>
            <a:lstStyle/>
            <a:p>
              <a:r>
                <a:rPr lang="en-GB" sz="1200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Previous Answer</a:t>
              </a:r>
            </a:p>
          </p:txBody>
        </p:sp>
        <p:sp>
          <p:nvSpPr>
            <p:cNvPr id="42" name="Line 21"/>
            <p:cNvSpPr>
              <a:spLocks noChangeShapeType="1"/>
            </p:cNvSpPr>
            <p:nvPr/>
          </p:nvSpPr>
          <p:spPr bwMode="auto">
            <a:xfrm>
              <a:off x="2426" y="3748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Oval 22"/>
            <p:cNvSpPr>
              <a:spLocks noChangeArrowheads="1"/>
            </p:cNvSpPr>
            <p:nvPr/>
          </p:nvSpPr>
          <p:spPr bwMode="auto">
            <a:xfrm>
              <a:off x="1882" y="3498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en-GB" sz="3600" dirty="0">
                  <a:latin typeface="Times New Roman" pitchFamily="18" charset="0"/>
                </a:rPr>
                <a:t>?</a:t>
              </a:r>
            </a:p>
          </p:txBody>
        </p:sp>
        <p:sp>
          <p:nvSpPr>
            <p:cNvPr id="44" name="WordArt 23"/>
            <p:cNvSpPr>
              <a:spLocks noChangeArrowheads="1" noChangeShapeType="1" noTextEdit="1"/>
            </p:cNvSpPr>
            <p:nvPr/>
          </p:nvSpPr>
          <p:spPr bwMode="auto">
            <a:xfrm>
              <a:off x="1843" y="3680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To the next clue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ontent Placeholder 2"/>
              <p:cNvSpPr txBox="1">
                <a:spLocks/>
              </p:cNvSpPr>
              <p:nvPr/>
            </p:nvSpPr>
            <p:spPr>
              <a:xfrm>
                <a:off x="4835260" y="2697255"/>
                <a:ext cx="3888432" cy="1656184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>
                <a:normAutofit/>
              </a:bodyPr>
              <a:lstStyle/>
              <a:p>
                <a:pPr marL="342900" marR="0" lvl="0" indent="-342900" algn="ctr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)÷(3×</m:t>
                      </m:r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−4</m:t>
                          </m:r>
                        </m:sup>
                      </m:sSup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kumimoji="0" lang="en-GB" sz="6000" b="0" i="0" u="none" strike="noStrike" kern="1200" cap="none" spc="0" normalizeH="0" baseline="0" noProof="0" dirty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Showcard Gothic" pitchFamily="8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5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5260" y="2697255"/>
                <a:ext cx="3888432" cy="165618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TextBox 45"/>
          <p:cNvSpPr txBox="1"/>
          <p:nvPr/>
        </p:nvSpPr>
        <p:spPr>
          <a:xfrm>
            <a:off x="5169709" y="5596647"/>
            <a:ext cx="14748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Card 10</a:t>
            </a:r>
            <a:endParaRPr lang="en-GB" sz="32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5475016" y="644434"/>
                <a:ext cx="1026178" cy="3755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b="1" dirty="0" smtClean="0">
                    <a:ea typeface="Cambria Math" panose="02040503050406030204" pitchFamily="18" charset="0"/>
                  </a:rPr>
                  <a:t>6</a:t>
                </a:r>
                <a14:m>
                  <m:oMath xmlns:m="http://schemas.openxmlformats.org/officeDocument/2006/math">
                    <m:r>
                      <a:rPr lang="en-GB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GB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en-GB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GB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GB" b="1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5016" y="644434"/>
                <a:ext cx="1026178" cy="375552"/>
              </a:xfrm>
              <a:prstGeom prst="rect">
                <a:avLst/>
              </a:prstGeom>
              <a:blipFill rotWithShape="0">
                <a:blip r:embed="rId6"/>
                <a:stretch>
                  <a:fillRect l="-4762" t="-8197" b="-262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5019256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250825" y="333375"/>
            <a:ext cx="4176713" cy="6191250"/>
            <a:chOff x="158" y="210"/>
            <a:chExt cx="2631" cy="3900"/>
          </a:xfrm>
        </p:grpSpPr>
        <p:sp>
          <p:nvSpPr>
            <p:cNvPr id="3080" name="Text Box 14"/>
            <p:cNvSpPr txBox="1">
              <a:spLocks noChangeArrowheads="1"/>
            </p:cNvSpPr>
            <p:nvPr/>
          </p:nvSpPr>
          <p:spPr bwMode="auto">
            <a:xfrm>
              <a:off x="204" y="482"/>
              <a:ext cx="25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endParaRPr lang="en-US" sz="1800">
                <a:latin typeface="Arial" charset="0"/>
              </a:endParaRPr>
            </a:p>
          </p:txBody>
        </p:sp>
        <p:sp>
          <p:nvSpPr>
            <p:cNvPr id="3081" name="AutoShape 15"/>
            <p:cNvSpPr>
              <a:spLocks noChangeArrowheads="1"/>
            </p:cNvSpPr>
            <p:nvPr/>
          </p:nvSpPr>
          <p:spPr bwMode="auto">
            <a:xfrm>
              <a:off x="158" y="210"/>
              <a:ext cx="2631" cy="3900"/>
            </a:xfrm>
            <a:prstGeom prst="roundRect">
              <a:avLst>
                <a:gd name="adj" fmla="val 16667"/>
              </a:avLst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" name="Line 16"/>
            <p:cNvSpPr>
              <a:spLocks noChangeShapeType="1"/>
            </p:cNvSpPr>
            <p:nvPr/>
          </p:nvSpPr>
          <p:spPr bwMode="auto">
            <a:xfrm>
              <a:off x="158" y="935"/>
              <a:ext cx="2631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83" name="Text Box 17"/>
            <p:cNvSpPr txBox="1">
              <a:spLocks noChangeArrowheads="1"/>
            </p:cNvSpPr>
            <p:nvPr/>
          </p:nvSpPr>
          <p:spPr bwMode="auto">
            <a:xfrm>
              <a:off x="1383" y="255"/>
              <a:ext cx="1361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GB" sz="2000" dirty="0" smtClean="0"/>
                <a:t>Standard Form Treasure Hunt</a:t>
              </a:r>
              <a:endParaRPr lang="en-GB" sz="2000" dirty="0"/>
            </a:p>
          </p:txBody>
        </p:sp>
        <p:sp>
          <p:nvSpPr>
            <p:cNvPr id="3084" name="Line 18"/>
            <p:cNvSpPr>
              <a:spLocks noChangeShapeType="1"/>
            </p:cNvSpPr>
            <p:nvPr/>
          </p:nvSpPr>
          <p:spPr bwMode="auto">
            <a:xfrm>
              <a:off x="295" y="549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85" name="Oval 19"/>
            <p:cNvSpPr>
              <a:spLocks noChangeArrowheads="1"/>
            </p:cNvSpPr>
            <p:nvPr/>
          </p:nvSpPr>
          <p:spPr bwMode="auto">
            <a:xfrm>
              <a:off x="606" y="300"/>
              <a:ext cx="695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3086" name="WordArt 20"/>
            <p:cNvSpPr>
              <a:spLocks noChangeArrowheads="1" noChangeShapeType="1" noTextEdit="1"/>
            </p:cNvSpPr>
            <p:nvPr/>
          </p:nvSpPr>
          <p:spPr bwMode="auto">
            <a:xfrm>
              <a:off x="567" y="482"/>
              <a:ext cx="782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61115"/>
                </a:avLst>
              </a:prstTxWarp>
            </a:bodyPr>
            <a:lstStyle/>
            <a:p>
              <a:r>
                <a:rPr lang="en-GB" sz="1200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Previous Answer</a:t>
              </a:r>
            </a:p>
          </p:txBody>
        </p:sp>
        <p:sp>
          <p:nvSpPr>
            <p:cNvPr id="3087" name="Line 21"/>
            <p:cNvSpPr>
              <a:spLocks noChangeShapeType="1"/>
            </p:cNvSpPr>
            <p:nvPr/>
          </p:nvSpPr>
          <p:spPr bwMode="auto">
            <a:xfrm>
              <a:off x="2426" y="3748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88" name="Oval 22"/>
            <p:cNvSpPr>
              <a:spLocks noChangeArrowheads="1"/>
            </p:cNvSpPr>
            <p:nvPr/>
          </p:nvSpPr>
          <p:spPr bwMode="auto">
            <a:xfrm>
              <a:off x="1882" y="3498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en-GB" sz="3600" dirty="0">
                  <a:latin typeface="Times New Roman" pitchFamily="18" charset="0"/>
                </a:rPr>
                <a:t>?</a:t>
              </a:r>
            </a:p>
          </p:txBody>
        </p:sp>
        <p:sp>
          <p:nvSpPr>
            <p:cNvPr id="3089" name="WordArt 23"/>
            <p:cNvSpPr>
              <a:spLocks noChangeArrowheads="1" noChangeShapeType="1" noTextEdit="1"/>
            </p:cNvSpPr>
            <p:nvPr/>
          </p:nvSpPr>
          <p:spPr bwMode="auto">
            <a:xfrm>
              <a:off x="1843" y="3680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To the next clue</a:t>
              </a:r>
            </a:p>
          </p:txBody>
        </p:sp>
      </p:grp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ontent Placeholder 2"/>
              <p:cNvSpPr txBox="1">
                <a:spLocks/>
              </p:cNvSpPr>
              <p:nvPr/>
            </p:nvSpPr>
            <p:spPr>
              <a:xfrm>
                <a:off x="395536" y="2708920"/>
                <a:ext cx="3888432" cy="1656184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>
                <a:normAutofit/>
              </a:bodyPr>
              <a:lstStyle/>
              <a:p>
                <a:pPr marL="342900" marR="0" lvl="0" indent="-342900" algn="ctr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(9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18</m:t>
                          </m:r>
                        </m:sup>
                      </m:sSup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)÷(3×</m:t>
                      </m:r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kumimoji="0" lang="en-GB" sz="6000" b="0" i="0" u="none" strike="noStrike" kern="1200" cap="none" spc="0" normalizeH="0" baseline="0" noProof="0" dirty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Showcard Gothic" pitchFamily="8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2708920"/>
                <a:ext cx="3888432" cy="165618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729985" y="5608312"/>
            <a:ext cx="14748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Card </a:t>
            </a:r>
            <a:r>
              <a:rPr lang="en-GB" sz="3200" b="1" dirty="0">
                <a:solidFill>
                  <a:srgbClr val="FF0000"/>
                </a:solidFill>
              </a:rPr>
              <a:t>1</a:t>
            </a:r>
            <a:r>
              <a:rPr lang="en-GB" sz="3200" b="1" dirty="0" smtClean="0">
                <a:solidFill>
                  <a:srgbClr val="FF0000"/>
                </a:solidFill>
              </a:rPr>
              <a:t>1</a:t>
            </a:r>
            <a:endParaRPr lang="en-GB" sz="32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87580" y="704209"/>
                <a:ext cx="1252202" cy="3755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</m:t>
                      </m:r>
                      <m:r>
                        <a:rPr lang="en-GB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en-GB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sup>
                      </m:sSup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580" y="704209"/>
                <a:ext cx="1252202" cy="37555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4" name="Group 13"/>
          <p:cNvGrpSpPr>
            <a:grpSpLocks/>
          </p:cNvGrpSpPr>
          <p:nvPr/>
        </p:nvGrpSpPr>
        <p:grpSpPr bwMode="auto">
          <a:xfrm>
            <a:off x="4690549" y="321710"/>
            <a:ext cx="4176713" cy="6191250"/>
            <a:chOff x="158" y="210"/>
            <a:chExt cx="2631" cy="3900"/>
          </a:xfrm>
        </p:grpSpPr>
        <p:sp>
          <p:nvSpPr>
            <p:cNvPr id="35" name="Text Box 14"/>
            <p:cNvSpPr txBox="1">
              <a:spLocks noChangeArrowheads="1"/>
            </p:cNvSpPr>
            <p:nvPr/>
          </p:nvSpPr>
          <p:spPr bwMode="auto">
            <a:xfrm>
              <a:off x="204" y="482"/>
              <a:ext cx="25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endParaRPr lang="en-US" sz="1800">
                <a:latin typeface="Arial" charset="0"/>
              </a:endParaRPr>
            </a:p>
          </p:txBody>
        </p:sp>
        <p:sp>
          <p:nvSpPr>
            <p:cNvPr id="36" name="AutoShape 15"/>
            <p:cNvSpPr>
              <a:spLocks noChangeArrowheads="1"/>
            </p:cNvSpPr>
            <p:nvPr/>
          </p:nvSpPr>
          <p:spPr bwMode="auto">
            <a:xfrm>
              <a:off x="158" y="210"/>
              <a:ext cx="2631" cy="3900"/>
            </a:xfrm>
            <a:prstGeom prst="roundRect">
              <a:avLst>
                <a:gd name="adj" fmla="val 16667"/>
              </a:avLst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" name="Line 16"/>
            <p:cNvSpPr>
              <a:spLocks noChangeShapeType="1"/>
            </p:cNvSpPr>
            <p:nvPr/>
          </p:nvSpPr>
          <p:spPr bwMode="auto">
            <a:xfrm>
              <a:off x="158" y="935"/>
              <a:ext cx="2631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8" name="Text Box 17"/>
            <p:cNvSpPr txBox="1">
              <a:spLocks noChangeArrowheads="1"/>
            </p:cNvSpPr>
            <p:nvPr/>
          </p:nvSpPr>
          <p:spPr bwMode="auto">
            <a:xfrm>
              <a:off x="1383" y="255"/>
              <a:ext cx="1361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GB" sz="2000" dirty="0" smtClean="0"/>
                <a:t>Standard Form Treasure Hunt</a:t>
              </a:r>
              <a:endParaRPr lang="en-GB" sz="2000" dirty="0"/>
            </a:p>
          </p:txBody>
        </p:sp>
        <p:sp>
          <p:nvSpPr>
            <p:cNvPr id="39" name="Line 18"/>
            <p:cNvSpPr>
              <a:spLocks noChangeShapeType="1"/>
            </p:cNvSpPr>
            <p:nvPr/>
          </p:nvSpPr>
          <p:spPr bwMode="auto">
            <a:xfrm>
              <a:off x="295" y="549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Oval 19"/>
            <p:cNvSpPr>
              <a:spLocks noChangeArrowheads="1"/>
            </p:cNvSpPr>
            <p:nvPr/>
          </p:nvSpPr>
          <p:spPr bwMode="auto">
            <a:xfrm>
              <a:off x="606" y="300"/>
              <a:ext cx="695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41" name="WordArt 20"/>
            <p:cNvSpPr>
              <a:spLocks noChangeArrowheads="1" noChangeShapeType="1" noTextEdit="1"/>
            </p:cNvSpPr>
            <p:nvPr/>
          </p:nvSpPr>
          <p:spPr bwMode="auto">
            <a:xfrm>
              <a:off x="567" y="482"/>
              <a:ext cx="782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61115"/>
                </a:avLst>
              </a:prstTxWarp>
            </a:bodyPr>
            <a:lstStyle/>
            <a:p>
              <a:r>
                <a:rPr lang="en-GB" sz="1200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Previous Answer</a:t>
              </a:r>
            </a:p>
          </p:txBody>
        </p:sp>
        <p:sp>
          <p:nvSpPr>
            <p:cNvPr id="42" name="Line 21"/>
            <p:cNvSpPr>
              <a:spLocks noChangeShapeType="1"/>
            </p:cNvSpPr>
            <p:nvPr/>
          </p:nvSpPr>
          <p:spPr bwMode="auto">
            <a:xfrm>
              <a:off x="2426" y="3748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Oval 22"/>
            <p:cNvSpPr>
              <a:spLocks noChangeArrowheads="1"/>
            </p:cNvSpPr>
            <p:nvPr/>
          </p:nvSpPr>
          <p:spPr bwMode="auto">
            <a:xfrm>
              <a:off x="1882" y="3498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en-GB" sz="3600" dirty="0">
                  <a:latin typeface="Times New Roman" pitchFamily="18" charset="0"/>
                </a:rPr>
                <a:t>?</a:t>
              </a:r>
            </a:p>
          </p:txBody>
        </p:sp>
        <p:sp>
          <p:nvSpPr>
            <p:cNvPr id="44" name="WordArt 23"/>
            <p:cNvSpPr>
              <a:spLocks noChangeArrowheads="1" noChangeShapeType="1" noTextEdit="1"/>
            </p:cNvSpPr>
            <p:nvPr/>
          </p:nvSpPr>
          <p:spPr bwMode="auto">
            <a:xfrm>
              <a:off x="1843" y="3680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To the next clue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ontent Placeholder 2"/>
              <p:cNvSpPr txBox="1">
                <a:spLocks/>
              </p:cNvSpPr>
              <p:nvPr/>
            </p:nvSpPr>
            <p:spPr>
              <a:xfrm>
                <a:off x="4835260" y="2697255"/>
                <a:ext cx="3888432" cy="1656184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>
                <a:normAutofit/>
              </a:bodyPr>
              <a:lstStyle/>
              <a:p>
                <a:pPr marL="342900" marR="0" lvl="0" indent="-342900" algn="ctr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kumimoji="0" lang="en-GB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kumimoji="0" lang="en-GB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kumimoji="0" lang="en-GB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r>
                        <a:rPr kumimoji="0" lang="en-GB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×3×</m:t>
                      </m:r>
                      <m:sSup>
                        <m:sSupPr>
                          <m:ctrlPr>
                            <a:rPr kumimoji="0" lang="en-GB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kumimoji="0" lang="en-GB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kumimoji="0" lang="en-GB" sz="6600" b="0" i="0" u="none" strike="noStrike" kern="1200" cap="none" spc="0" normalizeH="0" baseline="0" noProof="0" dirty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Showcard Gothic" pitchFamily="8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5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5260" y="2697255"/>
                <a:ext cx="3888432" cy="165618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TextBox 45"/>
          <p:cNvSpPr txBox="1"/>
          <p:nvPr/>
        </p:nvSpPr>
        <p:spPr>
          <a:xfrm>
            <a:off x="5169709" y="5596647"/>
            <a:ext cx="14748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Card 12</a:t>
            </a:r>
            <a:endParaRPr lang="en-GB" sz="32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5283152" y="672097"/>
                <a:ext cx="1354794" cy="3755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en-GB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𝟕</m:t>
                      </m:r>
                      <m:r>
                        <a:rPr lang="en-GB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en-GB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𝟏𝟐</m:t>
                          </m:r>
                        </m:sup>
                      </m:sSup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3152" y="672097"/>
                <a:ext cx="1354794" cy="37555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0881324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250825" y="333375"/>
            <a:ext cx="4176713" cy="6191250"/>
            <a:chOff x="158" y="210"/>
            <a:chExt cx="2631" cy="3900"/>
          </a:xfrm>
        </p:grpSpPr>
        <p:sp>
          <p:nvSpPr>
            <p:cNvPr id="3080" name="Text Box 14"/>
            <p:cNvSpPr txBox="1">
              <a:spLocks noChangeArrowheads="1"/>
            </p:cNvSpPr>
            <p:nvPr/>
          </p:nvSpPr>
          <p:spPr bwMode="auto">
            <a:xfrm>
              <a:off x="204" y="482"/>
              <a:ext cx="25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endParaRPr lang="en-US" sz="1800">
                <a:latin typeface="Arial" charset="0"/>
              </a:endParaRPr>
            </a:p>
          </p:txBody>
        </p:sp>
        <p:sp>
          <p:nvSpPr>
            <p:cNvPr id="3081" name="AutoShape 15"/>
            <p:cNvSpPr>
              <a:spLocks noChangeArrowheads="1"/>
            </p:cNvSpPr>
            <p:nvPr/>
          </p:nvSpPr>
          <p:spPr bwMode="auto">
            <a:xfrm>
              <a:off x="158" y="210"/>
              <a:ext cx="2631" cy="3900"/>
            </a:xfrm>
            <a:prstGeom prst="roundRect">
              <a:avLst>
                <a:gd name="adj" fmla="val 16667"/>
              </a:avLst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" name="Line 16"/>
            <p:cNvSpPr>
              <a:spLocks noChangeShapeType="1"/>
            </p:cNvSpPr>
            <p:nvPr/>
          </p:nvSpPr>
          <p:spPr bwMode="auto">
            <a:xfrm>
              <a:off x="158" y="935"/>
              <a:ext cx="2631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83" name="Text Box 17"/>
            <p:cNvSpPr txBox="1">
              <a:spLocks noChangeArrowheads="1"/>
            </p:cNvSpPr>
            <p:nvPr/>
          </p:nvSpPr>
          <p:spPr bwMode="auto">
            <a:xfrm>
              <a:off x="1383" y="255"/>
              <a:ext cx="1361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GB" sz="2000" dirty="0" smtClean="0"/>
                <a:t>Standard Form Treasure Hunt</a:t>
              </a:r>
              <a:endParaRPr lang="en-GB" sz="2000" dirty="0"/>
            </a:p>
          </p:txBody>
        </p:sp>
        <p:sp>
          <p:nvSpPr>
            <p:cNvPr id="3084" name="Line 18"/>
            <p:cNvSpPr>
              <a:spLocks noChangeShapeType="1"/>
            </p:cNvSpPr>
            <p:nvPr/>
          </p:nvSpPr>
          <p:spPr bwMode="auto">
            <a:xfrm>
              <a:off x="295" y="549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85" name="Oval 19"/>
            <p:cNvSpPr>
              <a:spLocks noChangeArrowheads="1"/>
            </p:cNvSpPr>
            <p:nvPr/>
          </p:nvSpPr>
          <p:spPr bwMode="auto">
            <a:xfrm>
              <a:off x="606" y="300"/>
              <a:ext cx="695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3086" name="WordArt 20"/>
            <p:cNvSpPr>
              <a:spLocks noChangeArrowheads="1" noChangeShapeType="1" noTextEdit="1"/>
            </p:cNvSpPr>
            <p:nvPr/>
          </p:nvSpPr>
          <p:spPr bwMode="auto">
            <a:xfrm>
              <a:off x="567" y="482"/>
              <a:ext cx="782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61115"/>
                </a:avLst>
              </a:prstTxWarp>
            </a:bodyPr>
            <a:lstStyle/>
            <a:p>
              <a:r>
                <a:rPr lang="en-GB" sz="1200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Previous Answer</a:t>
              </a:r>
            </a:p>
          </p:txBody>
        </p:sp>
        <p:sp>
          <p:nvSpPr>
            <p:cNvPr id="3087" name="Line 21"/>
            <p:cNvSpPr>
              <a:spLocks noChangeShapeType="1"/>
            </p:cNvSpPr>
            <p:nvPr/>
          </p:nvSpPr>
          <p:spPr bwMode="auto">
            <a:xfrm>
              <a:off x="2426" y="3748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88" name="Oval 22"/>
            <p:cNvSpPr>
              <a:spLocks noChangeArrowheads="1"/>
            </p:cNvSpPr>
            <p:nvPr/>
          </p:nvSpPr>
          <p:spPr bwMode="auto">
            <a:xfrm>
              <a:off x="1882" y="3498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en-GB" sz="3600" dirty="0">
                  <a:latin typeface="Times New Roman" pitchFamily="18" charset="0"/>
                </a:rPr>
                <a:t>?</a:t>
              </a:r>
            </a:p>
          </p:txBody>
        </p:sp>
        <p:sp>
          <p:nvSpPr>
            <p:cNvPr id="3089" name="WordArt 23"/>
            <p:cNvSpPr>
              <a:spLocks noChangeArrowheads="1" noChangeShapeType="1" noTextEdit="1"/>
            </p:cNvSpPr>
            <p:nvPr/>
          </p:nvSpPr>
          <p:spPr bwMode="auto">
            <a:xfrm>
              <a:off x="1843" y="3680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To the next clue</a:t>
              </a:r>
            </a:p>
          </p:txBody>
        </p:sp>
      </p:grp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ontent Placeholder 2"/>
              <p:cNvSpPr txBox="1">
                <a:spLocks/>
              </p:cNvSpPr>
              <p:nvPr/>
            </p:nvSpPr>
            <p:spPr>
              <a:xfrm>
                <a:off x="323850" y="2708920"/>
                <a:ext cx="3960118" cy="1656184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>
                <a:normAutofit/>
              </a:bodyPr>
              <a:lstStyle/>
              <a:p>
                <a:pPr marL="342900" marR="0" lvl="0" indent="-342900" algn="ctr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(6.8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15</m:t>
                          </m:r>
                        </m:sup>
                      </m:sSup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)÷(4×</m:t>
                      </m:r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kumimoji="0" lang="en-GB" sz="6000" b="0" i="0" u="none" strike="noStrike" kern="1200" cap="none" spc="0" normalizeH="0" baseline="0" noProof="0" dirty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Showcard Gothic" pitchFamily="8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850" y="2708920"/>
                <a:ext cx="3960118" cy="165618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729985" y="5608312"/>
            <a:ext cx="14748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Card 13</a:t>
            </a:r>
            <a:endParaRPr lang="en-GB" sz="32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035292" y="656099"/>
                <a:ext cx="1026178" cy="3748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b="1" dirty="0" smtClean="0">
                    <a:ea typeface="Cambria Math" panose="02040503050406030204" pitchFamily="18" charset="0"/>
                  </a:rPr>
                  <a:t>3</a:t>
                </a:r>
                <a14:m>
                  <m:oMath xmlns:m="http://schemas.openxmlformats.org/officeDocument/2006/math">
                    <m:r>
                      <a:rPr lang="en-GB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GB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en-GB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GB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𝟒</m:t>
                        </m:r>
                      </m:sup>
                    </m:sSup>
                  </m:oMath>
                </a14:m>
                <a:endParaRPr lang="en-GB" b="1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5292" y="656099"/>
                <a:ext cx="1026178" cy="374846"/>
              </a:xfrm>
              <a:prstGeom prst="rect">
                <a:avLst/>
              </a:prstGeom>
              <a:blipFill rotWithShape="0">
                <a:blip r:embed="rId4"/>
                <a:stretch>
                  <a:fillRect l="-5357" t="-8197" b="-262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4" name="Group 13"/>
          <p:cNvGrpSpPr>
            <a:grpSpLocks/>
          </p:cNvGrpSpPr>
          <p:nvPr/>
        </p:nvGrpSpPr>
        <p:grpSpPr bwMode="auto">
          <a:xfrm>
            <a:off x="4690549" y="321710"/>
            <a:ext cx="4176713" cy="6191250"/>
            <a:chOff x="158" y="210"/>
            <a:chExt cx="2631" cy="3900"/>
          </a:xfrm>
        </p:grpSpPr>
        <p:sp>
          <p:nvSpPr>
            <p:cNvPr id="35" name="Text Box 14"/>
            <p:cNvSpPr txBox="1">
              <a:spLocks noChangeArrowheads="1"/>
            </p:cNvSpPr>
            <p:nvPr/>
          </p:nvSpPr>
          <p:spPr bwMode="auto">
            <a:xfrm>
              <a:off x="204" y="482"/>
              <a:ext cx="25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endParaRPr lang="en-US" sz="1800">
                <a:latin typeface="Arial" charset="0"/>
              </a:endParaRPr>
            </a:p>
          </p:txBody>
        </p:sp>
        <p:sp>
          <p:nvSpPr>
            <p:cNvPr id="36" name="AutoShape 15"/>
            <p:cNvSpPr>
              <a:spLocks noChangeArrowheads="1"/>
            </p:cNvSpPr>
            <p:nvPr/>
          </p:nvSpPr>
          <p:spPr bwMode="auto">
            <a:xfrm>
              <a:off x="158" y="210"/>
              <a:ext cx="2631" cy="3900"/>
            </a:xfrm>
            <a:prstGeom prst="roundRect">
              <a:avLst>
                <a:gd name="adj" fmla="val 16667"/>
              </a:avLst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" name="Line 16"/>
            <p:cNvSpPr>
              <a:spLocks noChangeShapeType="1"/>
            </p:cNvSpPr>
            <p:nvPr/>
          </p:nvSpPr>
          <p:spPr bwMode="auto">
            <a:xfrm>
              <a:off x="158" y="935"/>
              <a:ext cx="2631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8" name="Text Box 17"/>
            <p:cNvSpPr txBox="1">
              <a:spLocks noChangeArrowheads="1"/>
            </p:cNvSpPr>
            <p:nvPr/>
          </p:nvSpPr>
          <p:spPr bwMode="auto">
            <a:xfrm>
              <a:off x="1383" y="255"/>
              <a:ext cx="1361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GB" sz="2000" dirty="0" smtClean="0"/>
                <a:t>Standard Form Treasure Hunt</a:t>
              </a:r>
              <a:endParaRPr lang="en-GB" sz="2000" dirty="0"/>
            </a:p>
          </p:txBody>
        </p:sp>
        <p:sp>
          <p:nvSpPr>
            <p:cNvPr id="39" name="Line 18"/>
            <p:cNvSpPr>
              <a:spLocks noChangeShapeType="1"/>
            </p:cNvSpPr>
            <p:nvPr/>
          </p:nvSpPr>
          <p:spPr bwMode="auto">
            <a:xfrm>
              <a:off x="295" y="549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Oval 19"/>
            <p:cNvSpPr>
              <a:spLocks noChangeArrowheads="1"/>
            </p:cNvSpPr>
            <p:nvPr/>
          </p:nvSpPr>
          <p:spPr bwMode="auto">
            <a:xfrm>
              <a:off x="606" y="300"/>
              <a:ext cx="695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41" name="WordArt 20"/>
            <p:cNvSpPr>
              <a:spLocks noChangeArrowheads="1" noChangeShapeType="1" noTextEdit="1"/>
            </p:cNvSpPr>
            <p:nvPr/>
          </p:nvSpPr>
          <p:spPr bwMode="auto">
            <a:xfrm>
              <a:off x="567" y="482"/>
              <a:ext cx="782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61115"/>
                </a:avLst>
              </a:prstTxWarp>
            </a:bodyPr>
            <a:lstStyle/>
            <a:p>
              <a:r>
                <a:rPr lang="en-GB" sz="1200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Previous Answer</a:t>
              </a:r>
            </a:p>
          </p:txBody>
        </p:sp>
        <p:sp>
          <p:nvSpPr>
            <p:cNvPr id="42" name="Line 21"/>
            <p:cNvSpPr>
              <a:spLocks noChangeShapeType="1"/>
            </p:cNvSpPr>
            <p:nvPr/>
          </p:nvSpPr>
          <p:spPr bwMode="auto">
            <a:xfrm>
              <a:off x="2426" y="3748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Oval 22"/>
            <p:cNvSpPr>
              <a:spLocks noChangeArrowheads="1"/>
            </p:cNvSpPr>
            <p:nvPr/>
          </p:nvSpPr>
          <p:spPr bwMode="auto">
            <a:xfrm>
              <a:off x="1882" y="3498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en-GB" sz="3600" dirty="0">
                  <a:latin typeface="Times New Roman" pitchFamily="18" charset="0"/>
                </a:rPr>
                <a:t>?</a:t>
              </a:r>
            </a:p>
          </p:txBody>
        </p:sp>
        <p:sp>
          <p:nvSpPr>
            <p:cNvPr id="44" name="WordArt 23"/>
            <p:cNvSpPr>
              <a:spLocks noChangeArrowheads="1" noChangeShapeType="1" noTextEdit="1"/>
            </p:cNvSpPr>
            <p:nvPr/>
          </p:nvSpPr>
          <p:spPr bwMode="auto">
            <a:xfrm>
              <a:off x="1843" y="3680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To the next clue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ontent Placeholder 2"/>
              <p:cNvSpPr txBox="1">
                <a:spLocks/>
              </p:cNvSpPr>
              <p:nvPr/>
            </p:nvSpPr>
            <p:spPr>
              <a:xfrm>
                <a:off x="4835260" y="2697255"/>
                <a:ext cx="3888432" cy="1656184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>
                <a:normAutofit/>
              </a:bodyPr>
              <a:lstStyle/>
              <a:p>
                <a:pPr marL="342900" marR="0" lvl="0" indent="-342900" algn="ctr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2.5</m:t>
                      </m:r>
                      <m:r>
                        <a:rPr kumimoji="0" lang="en-GB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kumimoji="0" lang="en-GB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kumimoji="0" lang="en-GB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</m:sup>
                      </m:sSup>
                      <m:r>
                        <a:rPr kumimoji="0" lang="en-GB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×3×</m:t>
                      </m:r>
                      <m:sSup>
                        <m:sSupPr>
                          <m:ctrlPr>
                            <a:rPr kumimoji="0" lang="en-GB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kumimoji="0" lang="en-GB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kumimoji="0" lang="en-GB" sz="6600" b="0" i="0" u="none" strike="noStrike" kern="1200" cap="none" spc="0" normalizeH="0" baseline="0" noProof="0" dirty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Showcard Gothic" pitchFamily="8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5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5260" y="2697255"/>
                <a:ext cx="3888432" cy="165618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TextBox 45"/>
          <p:cNvSpPr txBox="1"/>
          <p:nvPr/>
        </p:nvSpPr>
        <p:spPr>
          <a:xfrm>
            <a:off x="5169709" y="5596647"/>
            <a:ext cx="14748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Card 14</a:t>
            </a:r>
            <a:endParaRPr lang="en-GB" sz="32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5475016" y="644434"/>
                <a:ext cx="1026178" cy="3755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b="1" dirty="0" smtClean="0">
                    <a:ea typeface="Cambria Math" panose="02040503050406030204" pitchFamily="18" charset="0"/>
                  </a:rPr>
                  <a:t>8</a:t>
                </a:r>
                <a14:m>
                  <m:oMath xmlns:m="http://schemas.openxmlformats.org/officeDocument/2006/math">
                    <m:r>
                      <a:rPr lang="en-GB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GB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en-GB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GB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p>
                    </m:sSup>
                  </m:oMath>
                </a14:m>
                <a:endParaRPr lang="en-GB" b="1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5016" y="644434"/>
                <a:ext cx="1026178" cy="375552"/>
              </a:xfrm>
              <a:prstGeom prst="rect">
                <a:avLst/>
              </a:prstGeom>
              <a:blipFill rotWithShape="0">
                <a:blip r:embed="rId6"/>
                <a:stretch>
                  <a:fillRect l="-4762" t="-8197" b="-262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6636807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250825" y="333375"/>
            <a:ext cx="4176713" cy="6191250"/>
            <a:chOff x="158" y="210"/>
            <a:chExt cx="2631" cy="3900"/>
          </a:xfrm>
        </p:grpSpPr>
        <p:sp>
          <p:nvSpPr>
            <p:cNvPr id="3080" name="Text Box 14"/>
            <p:cNvSpPr txBox="1">
              <a:spLocks noChangeArrowheads="1"/>
            </p:cNvSpPr>
            <p:nvPr/>
          </p:nvSpPr>
          <p:spPr bwMode="auto">
            <a:xfrm>
              <a:off x="204" y="482"/>
              <a:ext cx="25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endParaRPr lang="en-US" sz="1800">
                <a:latin typeface="Arial" charset="0"/>
              </a:endParaRPr>
            </a:p>
          </p:txBody>
        </p:sp>
        <p:sp>
          <p:nvSpPr>
            <p:cNvPr id="3081" name="AutoShape 15"/>
            <p:cNvSpPr>
              <a:spLocks noChangeArrowheads="1"/>
            </p:cNvSpPr>
            <p:nvPr/>
          </p:nvSpPr>
          <p:spPr bwMode="auto">
            <a:xfrm>
              <a:off x="158" y="210"/>
              <a:ext cx="2631" cy="3900"/>
            </a:xfrm>
            <a:prstGeom prst="roundRect">
              <a:avLst>
                <a:gd name="adj" fmla="val 16667"/>
              </a:avLst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" name="Line 16"/>
            <p:cNvSpPr>
              <a:spLocks noChangeShapeType="1"/>
            </p:cNvSpPr>
            <p:nvPr/>
          </p:nvSpPr>
          <p:spPr bwMode="auto">
            <a:xfrm>
              <a:off x="158" y="935"/>
              <a:ext cx="2631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83" name="Text Box 17"/>
            <p:cNvSpPr txBox="1">
              <a:spLocks noChangeArrowheads="1"/>
            </p:cNvSpPr>
            <p:nvPr/>
          </p:nvSpPr>
          <p:spPr bwMode="auto">
            <a:xfrm>
              <a:off x="1383" y="255"/>
              <a:ext cx="1361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GB" sz="2000" dirty="0" smtClean="0"/>
                <a:t>Standard Form Treasure Hunt</a:t>
              </a:r>
              <a:endParaRPr lang="en-GB" sz="2000" dirty="0"/>
            </a:p>
          </p:txBody>
        </p:sp>
        <p:sp>
          <p:nvSpPr>
            <p:cNvPr id="3084" name="Line 18"/>
            <p:cNvSpPr>
              <a:spLocks noChangeShapeType="1"/>
            </p:cNvSpPr>
            <p:nvPr/>
          </p:nvSpPr>
          <p:spPr bwMode="auto">
            <a:xfrm>
              <a:off x="295" y="549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85" name="Oval 19"/>
            <p:cNvSpPr>
              <a:spLocks noChangeArrowheads="1"/>
            </p:cNvSpPr>
            <p:nvPr/>
          </p:nvSpPr>
          <p:spPr bwMode="auto">
            <a:xfrm>
              <a:off x="606" y="300"/>
              <a:ext cx="695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3086" name="WordArt 20"/>
            <p:cNvSpPr>
              <a:spLocks noChangeArrowheads="1" noChangeShapeType="1" noTextEdit="1"/>
            </p:cNvSpPr>
            <p:nvPr/>
          </p:nvSpPr>
          <p:spPr bwMode="auto">
            <a:xfrm>
              <a:off x="567" y="482"/>
              <a:ext cx="782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61115"/>
                </a:avLst>
              </a:prstTxWarp>
            </a:bodyPr>
            <a:lstStyle/>
            <a:p>
              <a:r>
                <a:rPr lang="en-GB" sz="1200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Previous Answer</a:t>
              </a:r>
            </a:p>
          </p:txBody>
        </p:sp>
        <p:sp>
          <p:nvSpPr>
            <p:cNvPr id="3087" name="Line 21"/>
            <p:cNvSpPr>
              <a:spLocks noChangeShapeType="1"/>
            </p:cNvSpPr>
            <p:nvPr/>
          </p:nvSpPr>
          <p:spPr bwMode="auto">
            <a:xfrm>
              <a:off x="2426" y="3748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88" name="Oval 22"/>
            <p:cNvSpPr>
              <a:spLocks noChangeArrowheads="1"/>
            </p:cNvSpPr>
            <p:nvPr/>
          </p:nvSpPr>
          <p:spPr bwMode="auto">
            <a:xfrm>
              <a:off x="1882" y="3498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en-GB" sz="3600" dirty="0">
                  <a:latin typeface="Times New Roman" pitchFamily="18" charset="0"/>
                </a:rPr>
                <a:t>?</a:t>
              </a:r>
            </a:p>
          </p:txBody>
        </p:sp>
        <p:sp>
          <p:nvSpPr>
            <p:cNvPr id="3089" name="WordArt 23"/>
            <p:cNvSpPr>
              <a:spLocks noChangeArrowheads="1" noChangeShapeType="1" noTextEdit="1"/>
            </p:cNvSpPr>
            <p:nvPr/>
          </p:nvSpPr>
          <p:spPr bwMode="auto">
            <a:xfrm>
              <a:off x="1843" y="3680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To the next clue</a:t>
              </a:r>
            </a:p>
          </p:txBody>
        </p:sp>
      </p:grp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ontent Placeholder 2"/>
              <p:cNvSpPr txBox="1">
                <a:spLocks/>
              </p:cNvSpPr>
              <p:nvPr/>
            </p:nvSpPr>
            <p:spPr>
              <a:xfrm>
                <a:off x="309562" y="2690602"/>
                <a:ext cx="4046537" cy="1656184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>
                <a:normAutofit/>
              </a:bodyPr>
              <a:lstStyle/>
              <a:p>
                <a:pPr marL="342900" marR="0" lvl="0" indent="-342900" algn="ctr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(5.1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</m:sup>
                      </m:sSup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r>
                        <a:rPr lang="en-GB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3×</m:t>
                      </m:r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kumimoji="0" lang="en-GB" sz="6000" b="0" i="0" u="none" strike="noStrike" kern="1200" cap="none" spc="0" normalizeH="0" baseline="0" noProof="0" dirty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Showcard Gothic" pitchFamily="8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562" y="2690602"/>
                <a:ext cx="4046537" cy="165618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729985" y="5608312"/>
            <a:ext cx="14748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Card 15</a:t>
            </a:r>
            <a:endParaRPr lang="en-GB" sz="32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86778" y="683762"/>
                <a:ext cx="1183273" cy="3755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b="1" dirty="0" smtClean="0">
                    <a:ea typeface="Cambria Math" panose="02040503050406030204" pitchFamily="18" charset="0"/>
                  </a:rPr>
                  <a:t>1.2</a:t>
                </a:r>
                <a14:m>
                  <m:oMath xmlns:m="http://schemas.openxmlformats.org/officeDocument/2006/math">
                    <m:r>
                      <a:rPr lang="en-GB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GB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en-GB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𝟏𝟎</m:t>
                        </m:r>
                      </m:sup>
                    </m:sSup>
                  </m:oMath>
                </a14:m>
                <a:endParaRPr lang="en-GB" b="1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778" y="683762"/>
                <a:ext cx="1183273" cy="375552"/>
              </a:xfrm>
              <a:prstGeom prst="rect">
                <a:avLst/>
              </a:prstGeom>
              <a:blipFill rotWithShape="0">
                <a:blip r:embed="rId4"/>
                <a:stretch>
                  <a:fillRect l="-4103" t="-6452" b="-241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4" name="Group 13"/>
          <p:cNvGrpSpPr>
            <a:grpSpLocks/>
          </p:cNvGrpSpPr>
          <p:nvPr/>
        </p:nvGrpSpPr>
        <p:grpSpPr bwMode="auto">
          <a:xfrm>
            <a:off x="4690549" y="321710"/>
            <a:ext cx="4176713" cy="6191250"/>
            <a:chOff x="158" y="210"/>
            <a:chExt cx="2631" cy="3900"/>
          </a:xfrm>
        </p:grpSpPr>
        <p:sp>
          <p:nvSpPr>
            <p:cNvPr id="35" name="Text Box 14"/>
            <p:cNvSpPr txBox="1">
              <a:spLocks noChangeArrowheads="1"/>
            </p:cNvSpPr>
            <p:nvPr/>
          </p:nvSpPr>
          <p:spPr bwMode="auto">
            <a:xfrm>
              <a:off x="204" y="482"/>
              <a:ext cx="25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endParaRPr lang="en-US" sz="1800">
                <a:latin typeface="Arial" charset="0"/>
              </a:endParaRPr>
            </a:p>
          </p:txBody>
        </p:sp>
        <p:sp>
          <p:nvSpPr>
            <p:cNvPr id="36" name="AutoShape 15"/>
            <p:cNvSpPr>
              <a:spLocks noChangeArrowheads="1"/>
            </p:cNvSpPr>
            <p:nvPr/>
          </p:nvSpPr>
          <p:spPr bwMode="auto">
            <a:xfrm>
              <a:off x="158" y="210"/>
              <a:ext cx="2631" cy="3900"/>
            </a:xfrm>
            <a:prstGeom prst="roundRect">
              <a:avLst>
                <a:gd name="adj" fmla="val 16667"/>
              </a:avLst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" name="Line 16"/>
            <p:cNvSpPr>
              <a:spLocks noChangeShapeType="1"/>
            </p:cNvSpPr>
            <p:nvPr/>
          </p:nvSpPr>
          <p:spPr bwMode="auto">
            <a:xfrm>
              <a:off x="158" y="935"/>
              <a:ext cx="2631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8" name="Text Box 17"/>
            <p:cNvSpPr txBox="1">
              <a:spLocks noChangeArrowheads="1"/>
            </p:cNvSpPr>
            <p:nvPr/>
          </p:nvSpPr>
          <p:spPr bwMode="auto">
            <a:xfrm>
              <a:off x="1383" y="255"/>
              <a:ext cx="1361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GB" sz="2000" dirty="0" smtClean="0"/>
                <a:t>Standard Form Treasure Hunt</a:t>
              </a:r>
              <a:endParaRPr lang="en-GB" sz="2000" dirty="0"/>
            </a:p>
          </p:txBody>
        </p:sp>
        <p:sp>
          <p:nvSpPr>
            <p:cNvPr id="39" name="Line 18"/>
            <p:cNvSpPr>
              <a:spLocks noChangeShapeType="1"/>
            </p:cNvSpPr>
            <p:nvPr/>
          </p:nvSpPr>
          <p:spPr bwMode="auto">
            <a:xfrm>
              <a:off x="295" y="549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Oval 19"/>
            <p:cNvSpPr>
              <a:spLocks noChangeArrowheads="1"/>
            </p:cNvSpPr>
            <p:nvPr/>
          </p:nvSpPr>
          <p:spPr bwMode="auto">
            <a:xfrm>
              <a:off x="606" y="300"/>
              <a:ext cx="695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41" name="WordArt 20"/>
            <p:cNvSpPr>
              <a:spLocks noChangeArrowheads="1" noChangeShapeType="1" noTextEdit="1"/>
            </p:cNvSpPr>
            <p:nvPr/>
          </p:nvSpPr>
          <p:spPr bwMode="auto">
            <a:xfrm>
              <a:off x="567" y="482"/>
              <a:ext cx="782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61115"/>
                </a:avLst>
              </a:prstTxWarp>
            </a:bodyPr>
            <a:lstStyle/>
            <a:p>
              <a:r>
                <a:rPr lang="en-GB" sz="1200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Previous Answer</a:t>
              </a:r>
            </a:p>
          </p:txBody>
        </p:sp>
        <p:sp>
          <p:nvSpPr>
            <p:cNvPr id="42" name="Line 21"/>
            <p:cNvSpPr>
              <a:spLocks noChangeShapeType="1"/>
            </p:cNvSpPr>
            <p:nvPr/>
          </p:nvSpPr>
          <p:spPr bwMode="auto">
            <a:xfrm>
              <a:off x="2426" y="3748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Oval 22"/>
            <p:cNvSpPr>
              <a:spLocks noChangeArrowheads="1"/>
            </p:cNvSpPr>
            <p:nvPr/>
          </p:nvSpPr>
          <p:spPr bwMode="auto">
            <a:xfrm>
              <a:off x="1882" y="3498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en-GB" sz="3600" dirty="0">
                  <a:latin typeface="Times New Roman" pitchFamily="18" charset="0"/>
                </a:rPr>
                <a:t>?</a:t>
              </a:r>
            </a:p>
          </p:txBody>
        </p:sp>
        <p:sp>
          <p:nvSpPr>
            <p:cNvPr id="44" name="WordArt 23"/>
            <p:cNvSpPr>
              <a:spLocks noChangeArrowheads="1" noChangeShapeType="1" noTextEdit="1"/>
            </p:cNvSpPr>
            <p:nvPr/>
          </p:nvSpPr>
          <p:spPr bwMode="auto">
            <a:xfrm>
              <a:off x="1843" y="3680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To the next clue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ontent Placeholder 2"/>
              <p:cNvSpPr txBox="1">
                <a:spLocks/>
              </p:cNvSpPr>
              <p:nvPr/>
            </p:nvSpPr>
            <p:spPr>
              <a:xfrm>
                <a:off x="4835260" y="2697255"/>
                <a:ext cx="3888432" cy="1656184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>
                <a:normAutofit/>
              </a:bodyPr>
              <a:lstStyle/>
              <a:p>
                <a:pPr marL="342900" marR="0" lvl="0" indent="-342900" algn="ctr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.5</m:t>
                      </m:r>
                      <m:r>
                        <a:rPr kumimoji="0" lang="en-GB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kumimoji="0" lang="en-GB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kumimoji="0" lang="en-GB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kumimoji="0" lang="en-GB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×8×</m:t>
                      </m:r>
                      <m:sSup>
                        <m:sSupPr>
                          <m:ctrlPr>
                            <a:rPr kumimoji="0" lang="en-GB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kumimoji="0" lang="en-GB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kumimoji="0" lang="en-GB" sz="6600" b="0" i="0" u="none" strike="noStrike" kern="1200" cap="none" spc="0" normalizeH="0" baseline="0" noProof="0" dirty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Showcard Gothic" pitchFamily="8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5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5260" y="2697255"/>
                <a:ext cx="3888432" cy="165618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TextBox 45"/>
          <p:cNvSpPr txBox="1"/>
          <p:nvPr/>
        </p:nvSpPr>
        <p:spPr>
          <a:xfrm>
            <a:off x="5169709" y="5596647"/>
            <a:ext cx="14748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Card 16</a:t>
            </a:r>
            <a:endParaRPr lang="en-GB" sz="32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5475016" y="644434"/>
                <a:ext cx="1026178" cy="3755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b="1" dirty="0" smtClean="0">
                    <a:ea typeface="Cambria Math" panose="02040503050406030204" pitchFamily="18" charset="0"/>
                  </a:rPr>
                  <a:t>6</a:t>
                </a:r>
                <a14:m>
                  <m:oMath xmlns:m="http://schemas.openxmlformats.org/officeDocument/2006/math">
                    <m:r>
                      <a:rPr lang="en-GB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GB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en-GB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GB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𝟖</m:t>
                        </m:r>
                      </m:sup>
                    </m:sSup>
                  </m:oMath>
                </a14:m>
                <a:endParaRPr lang="en-GB" b="1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5016" y="644434"/>
                <a:ext cx="1026178" cy="375552"/>
              </a:xfrm>
              <a:prstGeom prst="rect">
                <a:avLst/>
              </a:prstGeom>
              <a:blipFill rotWithShape="0">
                <a:blip r:embed="rId6"/>
                <a:stretch>
                  <a:fillRect l="-4762" t="-8197" b="-262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1445154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250825" y="333375"/>
            <a:ext cx="4176713" cy="6191250"/>
            <a:chOff x="158" y="210"/>
            <a:chExt cx="2631" cy="3900"/>
          </a:xfrm>
        </p:grpSpPr>
        <p:sp>
          <p:nvSpPr>
            <p:cNvPr id="3080" name="Text Box 14"/>
            <p:cNvSpPr txBox="1">
              <a:spLocks noChangeArrowheads="1"/>
            </p:cNvSpPr>
            <p:nvPr/>
          </p:nvSpPr>
          <p:spPr bwMode="auto">
            <a:xfrm>
              <a:off x="204" y="482"/>
              <a:ext cx="25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endParaRPr lang="en-US" sz="1800">
                <a:latin typeface="Arial" charset="0"/>
              </a:endParaRPr>
            </a:p>
          </p:txBody>
        </p:sp>
        <p:sp>
          <p:nvSpPr>
            <p:cNvPr id="3081" name="AutoShape 15"/>
            <p:cNvSpPr>
              <a:spLocks noChangeArrowheads="1"/>
            </p:cNvSpPr>
            <p:nvPr/>
          </p:nvSpPr>
          <p:spPr bwMode="auto">
            <a:xfrm>
              <a:off x="158" y="210"/>
              <a:ext cx="2631" cy="3900"/>
            </a:xfrm>
            <a:prstGeom prst="roundRect">
              <a:avLst>
                <a:gd name="adj" fmla="val 16667"/>
              </a:avLst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" name="Line 16"/>
            <p:cNvSpPr>
              <a:spLocks noChangeShapeType="1"/>
            </p:cNvSpPr>
            <p:nvPr/>
          </p:nvSpPr>
          <p:spPr bwMode="auto">
            <a:xfrm>
              <a:off x="158" y="935"/>
              <a:ext cx="2631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83" name="Text Box 17"/>
            <p:cNvSpPr txBox="1">
              <a:spLocks noChangeArrowheads="1"/>
            </p:cNvSpPr>
            <p:nvPr/>
          </p:nvSpPr>
          <p:spPr bwMode="auto">
            <a:xfrm>
              <a:off x="1383" y="255"/>
              <a:ext cx="1361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GB" sz="2000" dirty="0" smtClean="0"/>
                <a:t>Standard Form Treasure Hunt</a:t>
              </a:r>
              <a:endParaRPr lang="en-GB" sz="2000" dirty="0"/>
            </a:p>
          </p:txBody>
        </p:sp>
        <p:sp>
          <p:nvSpPr>
            <p:cNvPr id="3084" name="Line 18"/>
            <p:cNvSpPr>
              <a:spLocks noChangeShapeType="1"/>
            </p:cNvSpPr>
            <p:nvPr/>
          </p:nvSpPr>
          <p:spPr bwMode="auto">
            <a:xfrm>
              <a:off x="295" y="549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85" name="Oval 19"/>
            <p:cNvSpPr>
              <a:spLocks noChangeArrowheads="1"/>
            </p:cNvSpPr>
            <p:nvPr/>
          </p:nvSpPr>
          <p:spPr bwMode="auto">
            <a:xfrm>
              <a:off x="606" y="300"/>
              <a:ext cx="695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3086" name="WordArt 20"/>
            <p:cNvSpPr>
              <a:spLocks noChangeArrowheads="1" noChangeShapeType="1" noTextEdit="1"/>
            </p:cNvSpPr>
            <p:nvPr/>
          </p:nvSpPr>
          <p:spPr bwMode="auto">
            <a:xfrm>
              <a:off x="567" y="482"/>
              <a:ext cx="782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61115"/>
                </a:avLst>
              </a:prstTxWarp>
            </a:bodyPr>
            <a:lstStyle/>
            <a:p>
              <a:r>
                <a:rPr lang="en-GB" sz="1200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Previous Answer</a:t>
              </a:r>
            </a:p>
          </p:txBody>
        </p:sp>
        <p:sp>
          <p:nvSpPr>
            <p:cNvPr id="3087" name="Line 21"/>
            <p:cNvSpPr>
              <a:spLocks noChangeShapeType="1"/>
            </p:cNvSpPr>
            <p:nvPr/>
          </p:nvSpPr>
          <p:spPr bwMode="auto">
            <a:xfrm>
              <a:off x="2426" y="3748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88" name="Oval 22"/>
            <p:cNvSpPr>
              <a:spLocks noChangeArrowheads="1"/>
            </p:cNvSpPr>
            <p:nvPr/>
          </p:nvSpPr>
          <p:spPr bwMode="auto">
            <a:xfrm>
              <a:off x="1882" y="3498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en-GB" sz="3600" dirty="0">
                  <a:latin typeface="Times New Roman" pitchFamily="18" charset="0"/>
                </a:rPr>
                <a:t>?</a:t>
              </a:r>
            </a:p>
          </p:txBody>
        </p:sp>
        <p:sp>
          <p:nvSpPr>
            <p:cNvPr id="3089" name="WordArt 23"/>
            <p:cNvSpPr>
              <a:spLocks noChangeArrowheads="1" noChangeShapeType="1" noTextEdit="1"/>
            </p:cNvSpPr>
            <p:nvPr/>
          </p:nvSpPr>
          <p:spPr bwMode="auto">
            <a:xfrm>
              <a:off x="1843" y="3680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To the next clue</a:t>
              </a:r>
            </a:p>
          </p:txBody>
        </p:sp>
      </p:grp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ontent Placeholder 2"/>
              <p:cNvSpPr txBox="1">
                <a:spLocks/>
              </p:cNvSpPr>
              <p:nvPr/>
            </p:nvSpPr>
            <p:spPr>
              <a:xfrm>
                <a:off x="395536" y="2708920"/>
                <a:ext cx="3888432" cy="1656184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>
                <a:normAutofit/>
              </a:bodyPr>
              <a:lstStyle/>
              <a:p>
                <a:pPr marL="342900" marR="0" lvl="0" indent="-342900" algn="ctr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kumimoji="0" lang="en-GB" sz="3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3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kumimoji="0" lang="en-GB" sz="3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×5×</m:t>
                      </m:r>
                      <m:sSup>
                        <m:sSupPr>
                          <m:ctrlPr>
                            <a:rPr kumimoji="0" lang="en-GB" sz="3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3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kumimoji="0" lang="en-GB" sz="3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kumimoji="0" lang="en-GB" sz="7200" b="0" i="0" u="none" strike="noStrike" kern="1200" cap="none" spc="0" normalizeH="0" baseline="0" noProof="0" dirty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Showcard Gothic" pitchFamily="8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2708920"/>
                <a:ext cx="3888432" cy="165618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729985" y="5608312"/>
            <a:ext cx="14748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Card 17</a:t>
            </a:r>
            <a:endParaRPr lang="en-GB" sz="32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69476" y="671558"/>
                <a:ext cx="1253805" cy="3748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en-GB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en-GB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en-GB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sup>
                      </m:sSup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476" y="671558"/>
                <a:ext cx="1253805" cy="37484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4" name="Group 13"/>
          <p:cNvGrpSpPr>
            <a:grpSpLocks/>
          </p:cNvGrpSpPr>
          <p:nvPr/>
        </p:nvGrpSpPr>
        <p:grpSpPr bwMode="auto">
          <a:xfrm>
            <a:off x="4690549" y="321710"/>
            <a:ext cx="4176713" cy="6191250"/>
            <a:chOff x="158" y="210"/>
            <a:chExt cx="2631" cy="3900"/>
          </a:xfrm>
        </p:grpSpPr>
        <p:sp>
          <p:nvSpPr>
            <p:cNvPr id="35" name="Text Box 14"/>
            <p:cNvSpPr txBox="1">
              <a:spLocks noChangeArrowheads="1"/>
            </p:cNvSpPr>
            <p:nvPr/>
          </p:nvSpPr>
          <p:spPr bwMode="auto">
            <a:xfrm>
              <a:off x="204" y="482"/>
              <a:ext cx="25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endParaRPr lang="en-US" sz="1800">
                <a:latin typeface="Arial" charset="0"/>
              </a:endParaRPr>
            </a:p>
          </p:txBody>
        </p:sp>
        <p:sp>
          <p:nvSpPr>
            <p:cNvPr id="36" name="AutoShape 15"/>
            <p:cNvSpPr>
              <a:spLocks noChangeArrowheads="1"/>
            </p:cNvSpPr>
            <p:nvPr/>
          </p:nvSpPr>
          <p:spPr bwMode="auto">
            <a:xfrm>
              <a:off x="158" y="210"/>
              <a:ext cx="2631" cy="3900"/>
            </a:xfrm>
            <a:prstGeom prst="roundRect">
              <a:avLst>
                <a:gd name="adj" fmla="val 16667"/>
              </a:avLst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" name="Line 16"/>
            <p:cNvSpPr>
              <a:spLocks noChangeShapeType="1"/>
            </p:cNvSpPr>
            <p:nvPr/>
          </p:nvSpPr>
          <p:spPr bwMode="auto">
            <a:xfrm>
              <a:off x="158" y="935"/>
              <a:ext cx="2631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8" name="Text Box 17"/>
            <p:cNvSpPr txBox="1">
              <a:spLocks noChangeArrowheads="1"/>
            </p:cNvSpPr>
            <p:nvPr/>
          </p:nvSpPr>
          <p:spPr bwMode="auto">
            <a:xfrm>
              <a:off x="1383" y="255"/>
              <a:ext cx="1361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GB" sz="2000" dirty="0" smtClean="0"/>
                <a:t>Standard Form Treasure Hunt</a:t>
              </a:r>
              <a:endParaRPr lang="en-GB" sz="2000" dirty="0"/>
            </a:p>
          </p:txBody>
        </p:sp>
        <p:sp>
          <p:nvSpPr>
            <p:cNvPr id="39" name="Line 18"/>
            <p:cNvSpPr>
              <a:spLocks noChangeShapeType="1"/>
            </p:cNvSpPr>
            <p:nvPr/>
          </p:nvSpPr>
          <p:spPr bwMode="auto">
            <a:xfrm>
              <a:off x="295" y="549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Oval 19"/>
            <p:cNvSpPr>
              <a:spLocks noChangeArrowheads="1"/>
            </p:cNvSpPr>
            <p:nvPr/>
          </p:nvSpPr>
          <p:spPr bwMode="auto">
            <a:xfrm>
              <a:off x="606" y="300"/>
              <a:ext cx="695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41" name="WordArt 20"/>
            <p:cNvSpPr>
              <a:spLocks noChangeArrowheads="1" noChangeShapeType="1" noTextEdit="1"/>
            </p:cNvSpPr>
            <p:nvPr/>
          </p:nvSpPr>
          <p:spPr bwMode="auto">
            <a:xfrm>
              <a:off x="567" y="482"/>
              <a:ext cx="782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61115"/>
                </a:avLst>
              </a:prstTxWarp>
            </a:bodyPr>
            <a:lstStyle/>
            <a:p>
              <a:r>
                <a:rPr lang="en-GB" sz="1200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Previous Answer</a:t>
              </a:r>
            </a:p>
          </p:txBody>
        </p:sp>
        <p:sp>
          <p:nvSpPr>
            <p:cNvPr id="42" name="Line 21"/>
            <p:cNvSpPr>
              <a:spLocks noChangeShapeType="1"/>
            </p:cNvSpPr>
            <p:nvPr/>
          </p:nvSpPr>
          <p:spPr bwMode="auto">
            <a:xfrm>
              <a:off x="2426" y="3748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Oval 22"/>
            <p:cNvSpPr>
              <a:spLocks noChangeArrowheads="1"/>
            </p:cNvSpPr>
            <p:nvPr/>
          </p:nvSpPr>
          <p:spPr bwMode="auto">
            <a:xfrm>
              <a:off x="1882" y="3498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en-GB" sz="3600" dirty="0">
                  <a:latin typeface="Times New Roman" pitchFamily="18" charset="0"/>
                </a:rPr>
                <a:t>?</a:t>
              </a:r>
            </a:p>
          </p:txBody>
        </p:sp>
        <p:sp>
          <p:nvSpPr>
            <p:cNvPr id="44" name="WordArt 23"/>
            <p:cNvSpPr>
              <a:spLocks noChangeArrowheads="1" noChangeShapeType="1" noTextEdit="1"/>
            </p:cNvSpPr>
            <p:nvPr/>
          </p:nvSpPr>
          <p:spPr bwMode="auto">
            <a:xfrm>
              <a:off x="1843" y="3680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To the next clue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ontent Placeholder 2"/>
              <p:cNvSpPr txBox="1">
                <a:spLocks/>
              </p:cNvSpPr>
              <p:nvPr/>
            </p:nvSpPr>
            <p:spPr>
              <a:xfrm>
                <a:off x="4835260" y="2697255"/>
                <a:ext cx="3888432" cy="1656184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>
                <a:normAutofit/>
              </a:bodyPr>
              <a:lstStyle/>
              <a:p>
                <a:pPr marL="342900" marR="0" lvl="0" indent="-342900" algn="ctr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(8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</m:sup>
                      </m:sSup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)÷(2×</m:t>
                      </m:r>
                      <m:sSup>
                        <m:sSup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kumimoji="0" lang="en-GB" sz="6000" b="0" i="0" u="none" strike="noStrike" kern="1200" cap="none" spc="0" normalizeH="0" baseline="0" noProof="0" dirty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Showcard Gothic" pitchFamily="8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5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5260" y="2697255"/>
                <a:ext cx="3888432" cy="165618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TextBox 45"/>
          <p:cNvSpPr txBox="1"/>
          <p:nvPr/>
        </p:nvSpPr>
        <p:spPr>
          <a:xfrm>
            <a:off x="5169709" y="5596647"/>
            <a:ext cx="14748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Card 18</a:t>
            </a:r>
            <a:endParaRPr lang="en-GB" sz="32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5475016" y="644434"/>
                <a:ext cx="1029384" cy="3755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en-GB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𝟖</m:t>
                          </m:r>
                        </m:sup>
                      </m:sSup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5016" y="644434"/>
                <a:ext cx="1029384" cy="37555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8921751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250825" y="333375"/>
            <a:ext cx="4176713" cy="6191250"/>
            <a:chOff x="158" y="210"/>
            <a:chExt cx="2631" cy="3900"/>
          </a:xfrm>
        </p:grpSpPr>
        <p:sp>
          <p:nvSpPr>
            <p:cNvPr id="3080" name="Text Box 14"/>
            <p:cNvSpPr txBox="1">
              <a:spLocks noChangeArrowheads="1"/>
            </p:cNvSpPr>
            <p:nvPr/>
          </p:nvSpPr>
          <p:spPr bwMode="auto">
            <a:xfrm>
              <a:off x="204" y="482"/>
              <a:ext cx="25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endParaRPr lang="en-US" sz="1800">
                <a:latin typeface="Arial" charset="0"/>
              </a:endParaRPr>
            </a:p>
          </p:txBody>
        </p:sp>
        <p:sp>
          <p:nvSpPr>
            <p:cNvPr id="3081" name="AutoShape 15"/>
            <p:cNvSpPr>
              <a:spLocks noChangeArrowheads="1"/>
            </p:cNvSpPr>
            <p:nvPr/>
          </p:nvSpPr>
          <p:spPr bwMode="auto">
            <a:xfrm>
              <a:off x="158" y="210"/>
              <a:ext cx="2631" cy="3900"/>
            </a:xfrm>
            <a:prstGeom prst="roundRect">
              <a:avLst>
                <a:gd name="adj" fmla="val 16667"/>
              </a:avLst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" name="Line 16"/>
            <p:cNvSpPr>
              <a:spLocks noChangeShapeType="1"/>
            </p:cNvSpPr>
            <p:nvPr/>
          </p:nvSpPr>
          <p:spPr bwMode="auto">
            <a:xfrm>
              <a:off x="158" y="935"/>
              <a:ext cx="2631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83" name="Text Box 17"/>
            <p:cNvSpPr txBox="1">
              <a:spLocks noChangeArrowheads="1"/>
            </p:cNvSpPr>
            <p:nvPr/>
          </p:nvSpPr>
          <p:spPr bwMode="auto">
            <a:xfrm>
              <a:off x="1383" y="255"/>
              <a:ext cx="1361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GB" sz="2000" dirty="0" smtClean="0"/>
                <a:t>Standard Form Treasure Hunt</a:t>
              </a:r>
              <a:endParaRPr lang="en-GB" sz="2000" dirty="0"/>
            </a:p>
          </p:txBody>
        </p:sp>
        <p:sp>
          <p:nvSpPr>
            <p:cNvPr id="3084" name="Line 18"/>
            <p:cNvSpPr>
              <a:spLocks noChangeShapeType="1"/>
            </p:cNvSpPr>
            <p:nvPr/>
          </p:nvSpPr>
          <p:spPr bwMode="auto">
            <a:xfrm>
              <a:off x="295" y="549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85" name="Oval 19"/>
            <p:cNvSpPr>
              <a:spLocks noChangeArrowheads="1"/>
            </p:cNvSpPr>
            <p:nvPr/>
          </p:nvSpPr>
          <p:spPr bwMode="auto">
            <a:xfrm>
              <a:off x="606" y="300"/>
              <a:ext cx="695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3086" name="WordArt 20"/>
            <p:cNvSpPr>
              <a:spLocks noChangeArrowheads="1" noChangeShapeType="1" noTextEdit="1"/>
            </p:cNvSpPr>
            <p:nvPr/>
          </p:nvSpPr>
          <p:spPr bwMode="auto">
            <a:xfrm>
              <a:off x="567" y="482"/>
              <a:ext cx="782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61115"/>
                </a:avLst>
              </a:prstTxWarp>
            </a:bodyPr>
            <a:lstStyle/>
            <a:p>
              <a:r>
                <a:rPr lang="en-GB" sz="1200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Previous Answer</a:t>
              </a:r>
            </a:p>
          </p:txBody>
        </p:sp>
        <p:sp>
          <p:nvSpPr>
            <p:cNvPr id="3087" name="Line 21"/>
            <p:cNvSpPr>
              <a:spLocks noChangeShapeType="1"/>
            </p:cNvSpPr>
            <p:nvPr/>
          </p:nvSpPr>
          <p:spPr bwMode="auto">
            <a:xfrm>
              <a:off x="2426" y="3748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88" name="Oval 22"/>
            <p:cNvSpPr>
              <a:spLocks noChangeArrowheads="1"/>
            </p:cNvSpPr>
            <p:nvPr/>
          </p:nvSpPr>
          <p:spPr bwMode="auto">
            <a:xfrm>
              <a:off x="1882" y="3498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en-GB" sz="3600" dirty="0">
                  <a:latin typeface="Times New Roman" pitchFamily="18" charset="0"/>
                </a:rPr>
                <a:t>?</a:t>
              </a:r>
            </a:p>
          </p:txBody>
        </p:sp>
        <p:sp>
          <p:nvSpPr>
            <p:cNvPr id="3089" name="WordArt 23"/>
            <p:cNvSpPr>
              <a:spLocks noChangeArrowheads="1" noChangeShapeType="1" noTextEdit="1"/>
            </p:cNvSpPr>
            <p:nvPr/>
          </p:nvSpPr>
          <p:spPr bwMode="auto">
            <a:xfrm>
              <a:off x="1843" y="3680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To the next clue</a:t>
              </a:r>
            </a:p>
          </p:txBody>
        </p:sp>
      </p:grp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ontent Placeholder 2"/>
              <p:cNvSpPr txBox="1">
                <a:spLocks/>
              </p:cNvSpPr>
              <p:nvPr/>
            </p:nvSpPr>
            <p:spPr>
              <a:xfrm>
                <a:off x="395536" y="2708920"/>
                <a:ext cx="3888432" cy="1656184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>
                <a:normAutofit/>
              </a:bodyPr>
              <a:lstStyle/>
              <a:p>
                <a:pPr marL="342900" marR="0" lvl="0" indent="-342900" algn="ctr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:r>
                  <a:rPr lang="en-GB" sz="2800" dirty="0" smtClean="0"/>
                  <a:t>(</a:t>
                </a:r>
                <a14:m>
                  <m:oMath xmlns:m="http://schemas.openxmlformats.org/officeDocument/2006/math">
                    <m:r>
                      <a:rPr lang="en-GB" sz="280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kumimoji="0" lang="en-GB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kumimoji="0" lang="en-GB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dk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0" lang="en-GB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dk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kumimoji="0" lang="en-GB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dk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sup>
                    </m:sSup>
                    <m:r>
                      <a:rPr kumimoji="0" lang="en-GB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  <m:r>
                      <a:rPr lang="en-GB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r>
                      <a:rPr lang="en-GB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kumimoji="0" lang="en-GB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2×</m:t>
                    </m:r>
                    <m:sSup>
                      <m:sSupPr>
                        <m:ctrlPr>
                          <a:rPr kumimoji="0" lang="en-GB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dk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0" lang="en-GB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dk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kumimoji="0" lang="en-GB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dk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kumimoji="0" lang="en-GB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kumimoji="0" lang="en-GB" sz="6000" b="0" i="0" u="none" strike="noStrike" kern="1200" cap="none" spc="0" normalizeH="0" baseline="0" noProof="0" dirty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Showcard Gothic" pitchFamily="8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2708920"/>
                <a:ext cx="3888432" cy="165618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729985" y="5608312"/>
            <a:ext cx="14748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Card 19</a:t>
            </a:r>
            <a:endParaRPr lang="en-GB" sz="32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035292" y="656099"/>
                <a:ext cx="1082284" cy="3755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b="1" dirty="0" smtClean="0">
                    <a:ea typeface="Cambria Math" panose="02040503050406030204" pitchFamily="18" charset="0"/>
                  </a:rPr>
                  <a:t>1.2</a:t>
                </a:r>
                <a14:m>
                  <m:oMath xmlns:m="http://schemas.openxmlformats.org/officeDocument/2006/math">
                    <m:r>
                      <a:rPr lang="en-GB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GB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en-GB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𝟖</m:t>
                        </m:r>
                      </m:sup>
                    </m:sSup>
                  </m:oMath>
                </a14:m>
                <a:endParaRPr lang="en-GB" b="1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5292" y="656099"/>
                <a:ext cx="1082284" cy="375552"/>
              </a:xfrm>
              <a:prstGeom prst="rect">
                <a:avLst/>
              </a:prstGeom>
              <a:blipFill rotWithShape="0">
                <a:blip r:embed="rId4"/>
                <a:stretch>
                  <a:fillRect l="-5085" t="-8197" b="-262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4" name="Group 13"/>
          <p:cNvGrpSpPr>
            <a:grpSpLocks/>
          </p:cNvGrpSpPr>
          <p:nvPr/>
        </p:nvGrpSpPr>
        <p:grpSpPr bwMode="auto">
          <a:xfrm>
            <a:off x="4690549" y="321710"/>
            <a:ext cx="4176713" cy="6191250"/>
            <a:chOff x="158" y="210"/>
            <a:chExt cx="2631" cy="3900"/>
          </a:xfrm>
        </p:grpSpPr>
        <p:sp>
          <p:nvSpPr>
            <p:cNvPr id="35" name="Text Box 14"/>
            <p:cNvSpPr txBox="1">
              <a:spLocks noChangeArrowheads="1"/>
            </p:cNvSpPr>
            <p:nvPr/>
          </p:nvSpPr>
          <p:spPr bwMode="auto">
            <a:xfrm>
              <a:off x="204" y="482"/>
              <a:ext cx="25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endParaRPr lang="en-US" sz="1800">
                <a:latin typeface="Arial" charset="0"/>
              </a:endParaRPr>
            </a:p>
          </p:txBody>
        </p:sp>
        <p:sp>
          <p:nvSpPr>
            <p:cNvPr id="36" name="AutoShape 15"/>
            <p:cNvSpPr>
              <a:spLocks noChangeArrowheads="1"/>
            </p:cNvSpPr>
            <p:nvPr/>
          </p:nvSpPr>
          <p:spPr bwMode="auto">
            <a:xfrm>
              <a:off x="158" y="210"/>
              <a:ext cx="2631" cy="3900"/>
            </a:xfrm>
            <a:prstGeom prst="roundRect">
              <a:avLst>
                <a:gd name="adj" fmla="val 16667"/>
              </a:avLst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" name="Line 16"/>
            <p:cNvSpPr>
              <a:spLocks noChangeShapeType="1"/>
            </p:cNvSpPr>
            <p:nvPr/>
          </p:nvSpPr>
          <p:spPr bwMode="auto">
            <a:xfrm>
              <a:off x="158" y="935"/>
              <a:ext cx="2631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8" name="Text Box 17"/>
            <p:cNvSpPr txBox="1">
              <a:spLocks noChangeArrowheads="1"/>
            </p:cNvSpPr>
            <p:nvPr/>
          </p:nvSpPr>
          <p:spPr bwMode="auto">
            <a:xfrm>
              <a:off x="1383" y="255"/>
              <a:ext cx="1361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GB" sz="2000" dirty="0" smtClean="0"/>
                <a:t>Standard Form Treasure Hunt</a:t>
              </a:r>
              <a:endParaRPr lang="en-GB" sz="2000" dirty="0"/>
            </a:p>
          </p:txBody>
        </p:sp>
        <p:sp>
          <p:nvSpPr>
            <p:cNvPr id="39" name="Line 18"/>
            <p:cNvSpPr>
              <a:spLocks noChangeShapeType="1"/>
            </p:cNvSpPr>
            <p:nvPr/>
          </p:nvSpPr>
          <p:spPr bwMode="auto">
            <a:xfrm>
              <a:off x="295" y="549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Oval 19"/>
            <p:cNvSpPr>
              <a:spLocks noChangeArrowheads="1"/>
            </p:cNvSpPr>
            <p:nvPr/>
          </p:nvSpPr>
          <p:spPr bwMode="auto">
            <a:xfrm>
              <a:off x="606" y="300"/>
              <a:ext cx="695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41" name="WordArt 20"/>
            <p:cNvSpPr>
              <a:spLocks noChangeArrowheads="1" noChangeShapeType="1" noTextEdit="1"/>
            </p:cNvSpPr>
            <p:nvPr/>
          </p:nvSpPr>
          <p:spPr bwMode="auto">
            <a:xfrm>
              <a:off x="567" y="482"/>
              <a:ext cx="782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61115"/>
                </a:avLst>
              </a:prstTxWarp>
            </a:bodyPr>
            <a:lstStyle/>
            <a:p>
              <a:r>
                <a:rPr lang="en-GB" sz="1200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Previous Answer</a:t>
              </a:r>
            </a:p>
          </p:txBody>
        </p:sp>
        <p:sp>
          <p:nvSpPr>
            <p:cNvPr id="42" name="Line 21"/>
            <p:cNvSpPr>
              <a:spLocks noChangeShapeType="1"/>
            </p:cNvSpPr>
            <p:nvPr/>
          </p:nvSpPr>
          <p:spPr bwMode="auto">
            <a:xfrm>
              <a:off x="2426" y="3748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Oval 22"/>
            <p:cNvSpPr>
              <a:spLocks noChangeArrowheads="1"/>
            </p:cNvSpPr>
            <p:nvPr/>
          </p:nvSpPr>
          <p:spPr bwMode="auto">
            <a:xfrm>
              <a:off x="1882" y="3498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en-GB" sz="3600" dirty="0">
                  <a:latin typeface="Times New Roman" pitchFamily="18" charset="0"/>
                </a:rPr>
                <a:t>?</a:t>
              </a:r>
            </a:p>
          </p:txBody>
        </p:sp>
        <p:sp>
          <p:nvSpPr>
            <p:cNvPr id="44" name="WordArt 23"/>
            <p:cNvSpPr>
              <a:spLocks noChangeArrowheads="1" noChangeShapeType="1" noTextEdit="1"/>
            </p:cNvSpPr>
            <p:nvPr/>
          </p:nvSpPr>
          <p:spPr bwMode="auto">
            <a:xfrm>
              <a:off x="1843" y="3680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To the next clue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ontent Placeholder 2"/>
              <p:cNvSpPr txBox="1">
                <a:spLocks/>
              </p:cNvSpPr>
              <p:nvPr/>
            </p:nvSpPr>
            <p:spPr>
              <a:xfrm>
                <a:off x="4835260" y="2697255"/>
                <a:ext cx="3888432" cy="1656184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>
                <a:normAutofit/>
              </a:bodyPr>
              <a:lstStyle/>
              <a:p>
                <a:pPr marL="342900" marR="0" lvl="0" indent="-342900" algn="ctr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3×</m:t>
                      </m:r>
                      <m:sSup>
                        <m:sSupPr>
                          <m:ctrlPr>
                            <a:rPr kumimoji="0" lang="en-GB" sz="3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3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kumimoji="0" lang="en-GB" sz="3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×5×</m:t>
                      </m:r>
                      <m:sSup>
                        <m:sSupPr>
                          <m:ctrlPr>
                            <a:rPr kumimoji="0" lang="en-GB" sz="3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3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kumimoji="0" lang="en-GB" sz="3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kumimoji="0" lang="en-GB" sz="7200" b="0" i="0" u="none" strike="noStrike" kern="1200" cap="none" spc="0" normalizeH="0" baseline="0" noProof="0" dirty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Showcard Gothic" pitchFamily="8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5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5260" y="2697255"/>
                <a:ext cx="3888432" cy="165618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TextBox 45"/>
          <p:cNvSpPr txBox="1"/>
          <p:nvPr/>
        </p:nvSpPr>
        <p:spPr>
          <a:xfrm>
            <a:off x="5169709" y="5596647"/>
            <a:ext cx="14748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Card 20</a:t>
            </a:r>
            <a:endParaRPr lang="en-GB" sz="32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5366038" y="672097"/>
                <a:ext cx="1204112" cy="3755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b="1" dirty="0" smtClean="0">
                    <a:ea typeface="Cambria Math" panose="02040503050406030204" pitchFamily="18" charset="0"/>
                  </a:rPr>
                  <a:t>1.5</a:t>
                </a:r>
                <a14:m>
                  <m:oMath xmlns:m="http://schemas.openxmlformats.org/officeDocument/2006/math">
                    <m:r>
                      <a:rPr lang="en-GB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GB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en-GB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GB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𝟔</m:t>
                        </m:r>
                      </m:sup>
                    </m:sSup>
                  </m:oMath>
                </a14:m>
                <a:endParaRPr lang="en-GB" b="1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6038" y="672097"/>
                <a:ext cx="1204112" cy="375552"/>
              </a:xfrm>
              <a:prstGeom prst="rect">
                <a:avLst/>
              </a:prstGeom>
              <a:blipFill rotWithShape="0">
                <a:blip r:embed="rId6"/>
                <a:stretch>
                  <a:fillRect l="-4040" t="-6452" b="-241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409615110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heme/theme1.xml><?xml version="1.0" encoding="utf-8"?>
<a:theme xmlns:a="http://schemas.openxmlformats.org/drawingml/2006/main" name="Office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</TotalTime>
  <Words>436</Words>
  <Application>Microsoft Office PowerPoint</Application>
  <PresentationFormat>On-screen Show (4:3)</PresentationFormat>
  <Paragraphs>140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Cambria Math</vt:lpstr>
      <vt:lpstr>Comic Sans MS</vt:lpstr>
      <vt:lpstr>Showcard Gothic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School of St Helen and St Katharine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jcampbell</dc:creator>
  <cp:lastModifiedBy>Stewart Gale</cp:lastModifiedBy>
  <cp:revision>22</cp:revision>
  <dcterms:created xsi:type="dcterms:W3CDTF">2013-04-18T13:44:10Z</dcterms:created>
  <dcterms:modified xsi:type="dcterms:W3CDTF">2020-05-08T09:08:41Z</dcterms:modified>
</cp:coreProperties>
</file>