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01" r:id="rId2"/>
    <p:sldId id="256" r:id="rId3"/>
    <p:sldId id="529" r:id="rId4"/>
    <p:sldId id="539" r:id="rId5"/>
    <p:sldId id="54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969489-42F9-4BF4-AF5F-5A55BA9668DD}" v="2" dt="2024-04-25T05:09:57.3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2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E969489-42F9-4BF4-AF5F-5A55BA9668DD}"/>
    <pc:docChg chg="addSld modSld sldOrd">
      <pc:chgData name="Stewart Gale" userId="3647ddd2-6040-41ae-a96d-232c23482af8" providerId="ADAL" clId="{3E969489-42F9-4BF4-AF5F-5A55BA9668DD}" dt="2024-04-25T05:09:57.313" v="17"/>
      <pc:docMkLst>
        <pc:docMk/>
      </pc:docMkLst>
      <pc:sldChg chg="modSp add mod ord">
        <pc:chgData name="Stewart Gale" userId="3647ddd2-6040-41ae-a96d-232c23482af8" providerId="ADAL" clId="{3E969489-42F9-4BF4-AF5F-5A55BA9668DD}" dt="2024-04-24T05:06:04.601" v="16" actId="20577"/>
        <pc:sldMkLst>
          <pc:docMk/>
          <pc:sldMk cId="3564478560" sldId="501"/>
        </pc:sldMkLst>
        <pc:spChg chg="mod">
          <ac:chgData name="Stewart Gale" userId="3647ddd2-6040-41ae-a96d-232c23482af8" providerId="ADAL" clId="{3E969489-42F9-4BF4-AF5F-5A55BA9668DD}" dt="2024-04-24T05:06:04.601" v="16" actId="20577"/>
          <ac:spMkLst>
            <pc:docMk/>
            <pc:sldMk cId="3564478560" sldId="501"/>
            <ac:spMk id="5" creationId="{00000000-0000-0000-0000-000000000000}"/>
          </ac:spMkLst>
        </pc:spChg>
      </pc:sldChg>
      <pc:sldChg chg="add">
        <pc:chgData name="Stewart Gale" userId="3647ddd2-6040-41ae-a96d-232c23482af8" providerId="ADAL" clId="{3E969489-42F9-4BF4-AF5F-5A55BA9668DD}" dt="2024-04-25T05:09:57.313" v="17"/>
        <pc:sldMkLst>
          <pc:docMk/>
          <pc:sldMk cId="3210067683" sldId="539"/>
        </pc:sldMkLst>
      </pc:sldChg>
      <pc:sldChg chg="add">
        <pc:chgData name="Stewart Gale" userId="3647ddd2-6040-41ae-a96d-232c23482af8" providerId="ADAL" clId="{3E969489-42F9-4BF4-AF5F-5A55BA9668DD}" dt="2024-04-25T05:09:57.313" v="17"/>
        <pc:sldMkLst>
          <pc:docMk/>
          <pc:sldMk cId="1561262577" sldId="540"/>
        </pc:sldMkLst>
      </pc:sldChg>
    </pc:docChg>
  </pc:docChgLst>
  <pc:docChgLst>
    <pc:chgData name="Stewart Gale" userId="3647ddd2-6040-41ae-a96d-232c23482af8" providerId="ADAL" clId="{8242C5FA-7677-4395-B0D5-DBFFCB8B0AF5}"/>
    <pc:docChg chg="custSel modSld sldOrd">
      <pc:chgData name="Stewart Gale" userId="3647ddd2-6040-41ae-a96d-232c23482af8" providerId="ADAL" clId="{8242C5FA-7677-4395-B0D5-DBFFCB8B0AF5}" dt="2023-08-08T08:02:30.349" v="112"/>
      <pc:docMkLst>
        <pc:docMk/>
      </pc:docMkLst>
      <pc:sldChg chg="addSp delSp modSp mod">
        <pc:chgData name="Stewart Gale" userId="3647ddd2-6040-41ae-a96d-232c23482af8" providerId="ADAL" clId="{8242C5FA-7677-4395-B0D5-DBFFCB8B0AF5}" dt="2023-08-08T07:58:29.458" v="38" actId="1076"/>
        <pc:sldMkLst>
          <pc:docMk/>
          <pc:sldMk cId="2276346555" sldId="256"/>
        </pc:sldMkLst>
        <pc:spChg chg="del">
          <ac:chgData name="Stewart Gale" userId="3647ddd2-6040-41ae-a96d-232c23482af8" providerId="ADAL" clId="{8242C5FA-7677-4395-B0D5-DBFFCB8B0AF5}" dt="2023-08-08T07:57:05.119" v="2" actId="478"/>
          <ac:spMkLst>
            <pc:docMk/>
            <pc:sldMk cId="2276346555" sldId="256"/>
            <ac:spMk id="2" creationId="{5B505E11-1ACB-502E-01AA-6C24BE2ECBF8}"/>
          </ac:spMkLst>
        </pc:spChg>
        <pc:spChg chg="del">
          <ac:chgData name="Stewart Gale" userId="3647ddd2-6040-41ae-a96d-232c23482af8" providerId="ADAL" clId="{8242C5FA-7677-4395-B0D5-DBFFCB8B0AF5}" dt="2023-08-08T07:57:05.119" v="2" actId="478"/>
          <ac:spMkLst>
            <pc:docMk/>
            <pc:sldMk cId="2276346555" sldId="256"/>
            <ac:spMk id="3" creationId="{E0141DC1-856F-8BCE-4546-4A84F72E8360}"/>
          </ac:spMkLst>
        </pc:spChg>
        <pc:spChg chg="mod topLvl">
          <ac:chgData name="Stewart Gale" userId="3647ddd2-6040-41ae-a96d-232c23482af8" providerId="ADAL" clId="{8242C5FA-7677-4395-B0D5-DBFFCB8B0AF5}" dt="2023-08-08T07:58:29.458" v="38" actId="1076"/>
          <ac:spMkLst>
            <pc:docMk/>
            <pc:sldMk cId="2276346555" sldId="256"/>
            <ac:spMk id="5" creationId="{65287BD9-1E36-F62B-01FA-2C8EEB055C12}"/>
          </ac:spMkLst>
        </pc:spChg>
        <pc:grpChg chg="add del mod">
          <ac:chgData name="Stewart Gale" userId="3647ddd2-6040-41ae-a96d-232c23482af8" providerId="ADAL" clId="{8242C5FA-7677-4395-B0D5-DBFFCB8B0AF5}" dt="2023-08-08T07:57:21.852" v="21" actId="478"/>
          <ac:grpSpMkLst>
            <pc:docMk/>
            <pc:sldMk cId="2276346555" sldId="256"/>
            <ac:grpSpMk id="4" creationId="{EA216584-B8E1-B54C-4FB9-7C6B41ED4001}"/>
          </ac:grpSpMkLst>
        </pc:grpChg>
        <pc:cxnChg chg="del mod topLvl">
          <ac:chgData name="Stewart Gale" userId="3647ddd2-6040-41ae-a96d-232c23482af8" providerId="ADAL" clId="{8242C5FA-7677-4395-B0D5-DBFFCB8B0AF5}" dt="2023-08-08T07:57:21.852" v="21" actId="478"/>
          <ac:cxnSpMkLst>
            <pc:docMk/>
            <pc:sldMk cId="2276346555" sldId="256"/>
            <ac:cxnSpMk id="6" creationId="{11460830-552D-37A1-E14E-7E4914B3C230}"/>
          </ac:cxnSpMkLst>
        </pc:cxnChg>
      </pc:sldChg>
      <pc:sldChg chg="delSp modSp mod ord modAnim">
        <pc:chgData name="Stewart Gale" userId="3647ddd2-6040-41ae-a96d-232c23482af8" providerId="ADAL" clId="{8242C5FA-7677-4395-B0D5-DBFFCB8B0AF5}" dt="2023-08-08T08:02:30.349" v="112"/>
        <pc:sldMkLst>
          <pc:docMk/>
          <pc:sldMk cId="3043189833" sldId="529"/>
        </pc:sldMkLst>
        <pc:spChg chg="mod">
          <ac:chgData name="Stewart Gale" userId="3647ddd2-6040-41ae-a96d-232c23482af8" providerId="ADAL" clId="{8242C5FA-7677-4395-B0D5-DBFFCB8B0AF5}" dt="2023-08-08T08:01:53.162" v="104" actId="1076"/>
          <ac:spMkLst>
            <pc:docMk/>
            <pc:sldMk cId="3043189833" sldId="529"/>
            <ac:spMk id="6" creationId="{D734E8F4-213F-BFD8-9BF0-EA9CAE695AA0}"/>
          </ac:spMkLst>
        </pc:spChg>
        <pc:spChg chg="mod">
          <ac:chgData name="Stewart Gale" userId="3647ddd2-6040-41ae-a96d-232c23482af8" providerId="ADAL" clId="{8242C5FA-7677-4395-B0D5-DBFFCB8B0AF5}" dt="2023-08-08T08:01:50.095" v="103" actId="1076"/>
          <ac:spMkLst>
            <pc:docMk/>
            <pc:sldMk cId="3043189833" sldId="529"/>
            <ac:spMk id="7" creationId="{5D777D2C-B381-97C5-4165-FD402D3F196F}"/>
          </ac:spMkLst>
        </pc:spChg>
        <pc:spChg chg="mod">
          <ac:chgData name="Stewart Gale" userId="3647ddd2-6040-41ae-a96d-232c23482af8" providerId="ADAL" clId="{8242C5FA-7677-4395-B0D5-DBFFCB8B0AF5}" dt="2023-08-08T08:01:56.182" v="105" actId="1076"/>
          <ac:spMkLst>
            <pc:docMk/>
            <pc:sldMk cId="3043189833" sldId="529"/>
            <ac:spMk id="8" creationId="{227B7174-34D5-1D72-D37E-1377FBE91386}"/>
          </ac:spMkLst>
        </pc:spChg>
        <pc:spChg chg="mod">
          <ac:chgData name="Stewart Gale" userId="3647ddd2-6040-41ae-a96d-232c23482af8" providerId="ADAL" clId="{8242C5FA-7677-4395-B0D5-DBFFCB8B0AF5}" dt="2023-08-08T08:01:50.095" v="103" actId="1076"/>
          <ac:spMkLst>
            <pc:docMk/>
            <pc:sldMk cId="3043189833" sldId="529"/>
            <ac:spMk id="9" creationId="{396A0106-C4E8-98E1-3D3F-51034E1C009B}"/>
          </ac:spMkLst>
        </pc:spChg>
        <pc:grpChg chg="del mod">
          <ac:chgData name="Stewart Gale" userId="3647ddd2-6040-41ae-a96d-232c23482af8" providerId="ADAL" clId="{8242C5FA-7677-4395-B0D5-DBFFCB8B0AF5}" dt="2023-08-08T07:58:33.852" v="40" actId="478"/>
          <ac:grpSpMkLst>
            <pc:docMk/>
            <pc:sldMk cId="3043189833" sldId="529"/>
            <ac:grpSpMk id="2" creationId="{332D0200-8DCC-7E75-80F2-459962BA89F1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E8DBC-2581-F07A-C24B-374827BB4D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5F19BD-1B28-5111-BA83-012B9155F9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05396-9E29-EA75-58BC-3C572DB4A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608D-6435-4128-9610-07840771A954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3097DB-8DC1-B0B3-583D-767208896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B8F5B1-B370-8E87-FECF-D102E8B6D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50C25-FD46-4FCC-9A2E-A60E63802A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004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CD3EB-5944-F12E-F75E-267A2E29E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2187AE-F711-A8A9-B175-95F7E61690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D22AD-1DCC-03BA-3264-68C18186C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608D-6435-4128-9610-07840771A954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13258C-0681-E6B9-16C0-3806BDE66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159C13-1AA7-AEFC-1D26-A2025170A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50C25-FD46-4FCC-9A2E-A60E63802A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3939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6E7500-839B-E93B-128D-B6EA72B9D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960151-5D42-82A2-5801-2ADC17F98B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C22727-1445-D343-021D-A3E326EB5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608D-6435-4128-9610-07840771A954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C197C-1319-0642-CADA-EF17DFA5F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3AFF3E-D293-00EE-4A58-B1F98E9A7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50C25-FD46-4FCC-9A2E-A60E63802A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6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7F551-9737-C278-E4EA-CAAF4EECC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E838B-3754-887E-747D-CD669CCF19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178B7-5199-E5B9-93F9-20E8E5EA2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608D-6435-4128-9610-07840771A954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4F3C9B-2A30-99F1-B065-586D10BCF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C35FAF-E17C-C6F0-8021-C2C2E2C8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50C25-FD46-4FCC-9A2E-A60E63802A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2989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3B54F-850A-F8A1-B46A-6CA050461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A582CF-05EA-F254-3C55-70EE5DD4D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49EDB6-0A63-127D-231A-5A9FE3FAE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608D-6435-4128-9610-07840771A954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D4F54-106B-A4BB-DAD9-8FB977E45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284C98-37A6-172A-CD3A-B8E912473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50C25-FD46-4FCC-9A2E-A60E63802A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121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00B0D-B0D1-E272-972B-3CA79DC33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8313F9-6FB9-3886-143B-B854316C72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B0030F-A661-C8FA-B1EE-16D7F4C5E7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7174AC-DC6F-BFDB-61D4-8BDD4252B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608D-6435-4128-9610-07840771A954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8EF8E4-8B49-CC83-4DD0-FA29DA4D9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6FEE86-CFAB-9C37-07DD-FA01560F8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50C25-FD46-4FCC-9A2E-A60E63802A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38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ECF9C-36B9-0ACE-6698-E19A169F6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35B484-64ED-E8B8-8FF9-5FDD7D26CF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5F2AFD-089E-459F-B473-A61E362F33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3C1F64-9893-D0D8-E212-7B06A4A084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9BC6BA-2030-48FE-7126-9991E8BE45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A28C60-9C48-560D-E231-E9833CCD1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608D-6435-4128-9610-07840771A954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A63D06-FA2C-6601-0C93-91181D539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639B1D-5138-AE58-1052-062E38B67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50C25-FD46-4FCC-9A2E-A60E63802A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2996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A2225-D48C-6112-8FC8-9F3F59A3F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6A675D-E63D-7A18-95C8-3DBFFC134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608D-6435-4128-9610-07840771A954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3B2689-99F6-4862-C2C3-BC1F45544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CEBF16-DBE2-396F-6636-4A9DF9B38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50C25-FD46-4FCC-9A2E-A60E63802A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6701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7A01F5-47A4-4B9F-ABFC-9DD4DE1D9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608D-6435-4128-9610-07840771A954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9EA3B6-622D-AC11-2A88-B1B13A543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3782BB-9211-0F5E-ABEF-D10D82B7C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50C25-FD46-4FCC-9A2E-A60E63802A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1088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EDD2A-0681-2273-5D7B-DD382C7A6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78AE2D-FA26-7487-B451-33B99DE121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CA9782-359D-92C4-1B4A-8770C3206E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7EEEBE-75CB-0D80-8DD7-56F41B7A9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608D-6435-4128-9610-07840771A954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81B1B5-F02A-E4C5-85E5-BFC976F5C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A56551-C8C7-03A3-85FD-1BA090F40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50C25-FD46-4FCC-9A2E-A60E63802A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1990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8987F-2E2C-674E-3197-F6362ACAA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40E3A7-9582-72AE-EBCA-241DB2C66C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F0A560-3859-DD89-BC1D-EB1CFBC94B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7600F1-D3BF-7E37-A649-98282EDDD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608D-6435-4128-9610-07840771A954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CCBF99-6811-8C28-2146-F08DFCE22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D0F1D0-4E34-36B4-A516-DC57F1707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50C25-FD46-4FCC-9A2E-A60E63802A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7949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7989B8-EC92-CA15-ACA7-5FCD932BE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3EBE6B-9EB9-ACAE-9269-9A60F935E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B033E0-9D27-8208-DF21-4094CA2493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5608D-6435-4128-9610-07840771A954}" type="datetimeFigureOut">
              <a:rPr lang="en-GB" smtClean="0"/>
              <a:t>25/04/2024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C5DFC0-5C83-1BCC-0811-7E59BF7DAD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DDBF7B-8A61-6D1C-BA4F-5BB7EB407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050C25-FD46-4FCC-9A2E-A60E63802A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967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39416" y="43458"/>
            <a:ext cx="10441160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Integration</a:t>
            </a:r>
          </a:p>
          <a:p>
            <a:pPr algn="ctr"/>
            <a:r>
              <a:rPr lang="en-GB" sz="11500" dirty="0"/>
              <a:t>Which Method</a:t>
            </a:r>
          </a:p>
          <a:p>
            <a:pPr algn="ctr"/>
            <a:endParaRPr lang="en-GB" sz="2800" dirty="0"/>
          </a:p>
          <a:p>
            <a:pPr algn="ctr"/>
            <a:r>
              <a:rPr lang="en-GB" sz="8800" dirty="0"/>
              <a:t>Chapter 11</a:t>
            </a:r>
          </a:p>
          <a:p>
            <a:pPr algn="ctr"/>
            <a:r>
              <a:rPr lang="en-GB" sz="8800" dirty="0"/>
              <a:t>(Part 7 </a:t>
            </a:r>
            <a:r>
              <a:rPr lang="en-GB" sz="8800"/>
              <a:t>of 12)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3564478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2">
            <a:extLst>
              <a:ext uri="{FF2B5EF4-FFF2-40B4-BE49-F238E27FC236}">
                <a16:creationId xmlns:a16="http://schemas.microsoft.com/office/drawing/2014/main" id="{65287BD9-1E36-F62B-01FA-2C8EEB055C12}"/>
              </a:ext>
            </a:extLst>
          </p:cNvPr>
          <p:cNvSpPr txBox="1"/>
          <p:nvPr/>
        </p:nvSpPr>
        <p:spPr>
          <a:xfrm>
            <a:off x="632040" y="1486602"/>
            <a:ext cx="10927920" cy="332398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0500" b="1" dirty="0"/>
              <a:t>Integrating </a:t>
            </a:r>
          </a:p>
          <a:p>
            <a:r>
              <a:rPr lang="en-GB" sz="10500" b="1" dirty="0"/>
              <a:t>Which one to use?</a:t>
            </a:r>
          </a:p>
        </p:txBody>
      </p:sp>
    </p:spTree>
    <p:extLst>
      <p:ext uri="{BB962C8B-B14F-4D97-AF65-F5344CB8AC3E}">
        <p14:creationId xmlns:p14="http://schemas.microsoft.com/office/powerpoint/2010/main" val="2276346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734E8F4-213F-BFD8-9BF0-EA9CAE695AA0}"/>
              </a:ext>
            </a:extLst>
          </p:cNvPr>
          <p:cNvSpPr txBox="1"/>
          <p:nvPr/>
        </p:nvSpPr>
        <p:spPr>
          <a:xfrm>
            <a:off x="1005808" y="519933"/>
            <a:ext cx="3816424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Non-Trig Functions</a:t>
            </a:r>
            <a:endParaRPr lang="en-GB" sz="36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777D2C-B381-97C5-4165-FD402D3F196F}"/>
              </a:ext>
            </a:extLst>
          </p:cNvPr>
          <p:cNvSpPr txBox="1"/>
          <p:nvPr/>
        </p:nvSpPr>
        <p:spPr>
          <a:xfrm>
            <a:off x="488278" y="1490586"/>
            <a:ext cx="548991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Standard Function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Reverse Chain Rule</a:t>
            </a:r>
          </a:p>
          <a:p>
            <a:pPr marL="342900" indent="-342900">
              <a:buFontTx/>
              <a:buChar char="-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By Parts or By Substitution </a:t>
            </a:r>
          </a:p>
          <a:p>
            <a:pPr marL="342900" indent="-342900">
              <a:buFontTx/>
              <a:buChar char="-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Partial Fractions </a:t>
            </a:r>
          </a:p>
          <a:p>
            <a:pPr marL="342900" indent="-342900">
              <a:buFontTx/>
              <a:buChar char="-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Improper Algebraic Fractions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7B7174-34D5-1D72-D37E-1377FBE91386}"/>
              </a:ext>
            </a:extLst>
          </p:cNvPr>
          <p:cNvSpPr txBox="1"/>
          <p:nvPr/>
        </p:nvSpPr>
        <p:spPr>
          <a:xfrm>
            <a:off x="6969386" y="519932"/>
            <a:ext cx="3035307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Trig Functions</a:t>
            </a:r>
            <a:endParaRPr lang="en-GB" sz="36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6A0106-C4E8-98E1-3D3F-51034E1C009B}"/>
              </a:ext>
            </a:extLst>
          </p:cNvPr>
          <p:cNvSpPr txBox="1"/>
          <p:nvPr/>
        </p:nvSpPr>
        <p:spPr>
          <a:xfrm>
            <a:off x="6578446" y="1490586"/>
            <a:ext cx="522460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Standard Function</a:t>
            </a:r>
          </a:p>
          <a:p>
            <a:endParaRPr lang="en-US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/>
              <a:t>Formula Sheet</a:t>
            </a:r>
          </a:p>
          <a:p>
            <a:pPr marL="342900" indent="-342900">
              <a:buFontTx/>
              <a:buChar char="-"/>
            </a:pPr>
            <a:endParaRPr lang="en-GB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/>
              <a:t>Reverse Chain Rule</a:t>
            </a:r>
          </a:p>
          <a:p>
            <a:pPr marL="342900" indent="-342900">
              <a:buFontTx/>
              <a:buChar char="-"/>
            </a:pPr>
            <a:endParaRPr lang="en-GB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/>
              <a:t>By Parts or By Substitution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/>
              <a:t>Rewrite using Trig Identities</a:t>
            </a:r>
          </a:p>
        </p:txBody>
      </p:sp>
    </p:spTree>
    <p:extLst>
      <p:ext uri="{BB962C8B-B14F-4D97-AF65-F5344CB8AC3E}">
        <p14:creationId xmlns:p14="http://schemas.microsoft.com/office/powerpoint/2010/main" val="3043189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" name="Table 1"/>
              <p:cNvGraphicFramePr>
                <a:graphicFrameLocks noGrp="1"/>
              </p:cNvGraphicFramePr>
              <p:nvPr/>
            </p:nvGraphicFramePr>
            <p:xfrm>
              <a:off x="775217" y="0"/>
              <a:ext cx="10491780" cy="6721802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191577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89101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21649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468502">
                      <a:extLst>
                        <a:ext uri="{9D8B030D-6E8A-4147-A177-3AD203B41FA5}">
                          <a16:colId xmlns:a16="http://schemas.microsoft.com/office/drawing/2014/main" val="304141363"/>
                        </a:ext>
                      </a:extLst>
                    </a:gridCol>
                  </a:tblGrid>
                  <a:tr h="45513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𝒇</m:t>
                                </m:r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</a:rPr>
                            <a:t>How to deal with it</a:t>
                          </a:r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subHide m:val="on"/>
                                    <m:supHide m:val="on"/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𝒇</m:t>
                                    </m:r>
                                    <m:d>
                                      <m:dPr>
                                        <m:ctrlPr>
                                          <a:rPr lang="en-GB" sz="14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1400">
                                            <a:effectLst/>
                                            <a:latin typeface="Cambria Math"/>
                                          </a:rPr>
                                          <m:t>𝒙</m:t>
                                        </m:r>
                                      </m:e>
                                    </m:d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𝒅𝒙</m:t>
                                    </m:r>
                                  </m:e>
                                </m:nary>
                              </m:oMath>
                            </m:oMathPara>
                          </a14:m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Constant</a:t>
                          </a: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278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𝒔𝒊𝒏</m:t>
                                </m:r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</a:rPr>
                            <a:t>Standard function </a:t>
                          </a:r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2994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𝒄𝒐𝒔</m:t>
                                </m:r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</a:rPr>
                            <a:t>Standard function</a:t>
                          </a:r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2392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𝒕𝒂𝒏</m:t>
                                </m:r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</a:rPr>
                            <a:t>Formula booklet</a:t>
                          </a:r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lang="en-GB" sz="14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func>
                                          <m:funcPr>
                                            <m:ctrlPr>
                                              <a:rPr lang="en-GB" sz="1400" i="1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uncPr>
                                          <m:fNam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GB" sz="1400">
                                                <a:effectLst/>
                                                <a:latin typeface="Cambria Math"/>
                                              </a:rPr>
                                              <m:t>sec</m:t>
                                            </m:r>
                                          </m:fName>
                                          <m:e>
                                            <m:r>
                                              <a:rPr lang="en-GB" sz="1400">
                                                <a:effectLst/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</m:e>
                                        </m:func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75395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𝒔𝒊</m:t>
                                </m:r>
                                <m:sSup>
                                  <m:sSup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𝒏</m:t>
                                    </m:r>
                                  </m:e>
                                  <m:sup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</a:rPr>
                            <a:t>Double Angle for </a:t>
                          </a:r>
                          <a14:m>
                            <m:oMath xmlns:m="http://schemas.openxmlformats.org/officeDocument/2006/math">
                              <m:func>
                                <m:funcPr>
                                  <m:ctrlPr>
                                    <a:rPr lang="en-GB" sz="14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400">
                                      <a:effectLst/>
                                      <a:latin typeface="Cambria Math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1400">
                                      <a:effectLst/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en-GB" sz="1400">
                                      <a:effectLst/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func>
                            </m:oMath>
                          </a14:m>
                          <a:endParaRPr lang="en-GB" sz="14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=1−2</m:t>
                                </m:r>
                                <m:func>
                                  <m:func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GB" sz="14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GB" sz="1400">
                                            <a:effectLst/>
                                            <a:latin typeface="Cambria Math"/>
                                          </a:rPr>
                                          <m:t>sin</m:t>
                                        </m:r>
                                      </m:e>
                                      <m:sup>
                                        <m:r>
                                          <a:rPr lang="en-GB" sz="1400">
                                            <a:effectLst/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GB" sz="14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GB" sz="1400">
                                            <a:effectLst/>
                                            <a:latin typeface="Cambria Math"/>
                                          </a:rPr>
                                          <m:t>sin</m:t>
                                        </m:r>
                                      </m:e>
                                      <m:sup>
                                        <m:r>
                                          <a:rPr lang="en-GB" sz="1400">
                                            <a:effectLst/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  <m:func>
                                  <m:func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4</m:t>
                                    </m:r>
                                  </m:den>
                                </m:f>
                                <m:func>
                                  <m:func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75395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𝒄𝒐</m:t>
                                </m:r>
                                <m:sSup>
                                  <m:sSup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𝒔</m:t>
                                    </m:r>
                                  </m:e>
                                  <m:sup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</a:rPr>
                            <a:t>Double Angle for </a:t>
                          </a:r>
                          <a14:m>
                            <m:oMath xmlns:m="http://schemas.openxmlformats.org/officeDocument/2006/math">
                              <m:func>
                                <m:funcPr>
                                  <m:ctrlPr>
                                    <a:rPr lang="en-GB" sz="14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400">
                                      <a:effectLst/>
                                      <a:latin typeface="Cambria Math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1400">
                                      <a:effectLst/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en-GB" sz="1400">
                                      <a:effectLst/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func>
                            </m:oMath>
                          </a14:m>
                          <a:endParaRPr lang="en-GB" sz="1400" i="1" dirty="0">
                            <a:effectLst/>
                            <a:latin typeface="Cambria Math" panose="02040503050406030204" pitchFamily="18" charset="0"/>
                          </a:endParaRP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1400" i="1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=2</m:t>
                                </m:r>
                                <m:func>
                                  <m:func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GB" sz="14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GB" sz="1400">
                                            <a:effectLst/>
                                            <a:latin typeface="Cambria Math"/>
                                          </a:rPr>
                                          <m:t>cos</m:t>
                                        </m:r>
                                      </m:e>
                                      <m:sup>
                                        <m:r>
                                          <a:rPr lang="en-GB" sz="1400">
                                            <a:effectLst/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−1</m:t>
                                </m:r>
                              </m:oMath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GB" sz="14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GB" sz="1400">
                                            <a:effectLst/>
                                            <a:latin typeface="Cambria Math"/>
                                          </a:rPr>
                                          <m:t>cos</m:t>
                                        </m:r>
                                      </m:e>
                                      <m:sup>
                                        <m:r>
                                          <a:rPr lang="en-GB" sz="1400">
                                            <a:effectLst/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  <m:func>
                                  <m:func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4</m:t>
                                    </m:r>
                                  </m:den>
                                </m:f>
                                <m:func>
                                  <m:func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43968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𝒕𝒂</m:t>
                                </m:r>
                                <m:sSup>
                                  <m:sSup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𝒏</m:t>
                                    </m:r>
                                  </m:e>
                                  <m:sup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1+</m:t>
                                </m:r>
                                <m:func>
                                  <m:func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GB" sz="14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GB" sz="1400">
                                            <a:effectLst/>
                                            <a:latin typeface="Cambria Math"/>
                                          </a:rPr>
                                          <m:t>tan</m:t>
                                        </m:r>
                                      </m:e>
                                      <m:sup>
                                        <m:r>
                                          <a:rPr lang="en-GB" sz="1400">
                                            <a:effectLst/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≡</m:t>
                                </m:r>
                                <m:func>
                                  <m:func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GB" sz="14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GB" sz="1400">
                                            <a:effectLst/>
                                            <a:latin typeface="Cambria Math"/>
                                          </a:rPr>
                                          <m:t>sec</m:t>
                                        </m:r>
                                      </m:e>
                                      <m:sup>
                                        <m:r>
                                          <a:rPr lang="en-GB" sz="1400">
                                            <a:effectLst/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GB" sz="14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GB" sz="1400">
                                            <a:effectLst/>
                                            <a:latin typeface="Cambria Math"/>
                                          </a:rPr>
                                          <m:t>tan</m:t>
                                        </m:r>
                                      </m:e>
                                      <m:sup>
                                        <m:r>
                                          <a:rPr lang="en-GB" sz="1400">
                                            <a:effectLst/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≡</m:t>
                                </m:r>
                                <m:func>
                                  <m:func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GB" sz="14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GB" sz="1400">
                                            <a:effectLst/>
                                            <a:latin typeface="Cambria Math"/>
                                          </a:rPr>
                                          <m:t>sec</m:t>
                                        </m:r>
                                      </m:e>
                                      <m:sup>
                                        <m:r>
                                          <a:rPr lang="en-GB" sz="1400">
                                            <a:effectLst/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−1</m:t>
                                </m:r>
                              </m:oMath>
                            </m:oMathPara>
                          </a14:m>
                          <a:endParaRPr lang="en-GB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tan</m:t>
                                    </m:r>
                                  </m:fName>
                                  <m: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2392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𝒄𝒐𝒔𝒆𝒄</m:t>
                                </m:r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</a:rPr>
                            <a:t>Formula booklet</a:t>
                          </a:r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lang="en-GB" sz="14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1400">
                                            <a:effectLst/>
                                            <a:latin typeface="Cambria Math"/>
                                          </a:rPr>
                                          <m:t>𝑐𝑜𝑠𝑒𝑐</m:t>
                                        </m:r>
                                        <m:r>
                                          <a:rPr lang="en-GB" sz="1400">
                                            <a:effectLst/>
                                            <a:latin typeface="Cambria Math"/>
                                          </a:rPr>
                                          <m:t> </m:t>
                                        </m:r>
                                        <m:r>
                                          <a:rPr lang="en-GB" sz="1400">
                                            <a:effectLst/>
                                            <a:latin typeface="Cambria Math"/>
                                          </a:rPr>
                                          <m:t>𝑥</m:t>
                                        </m:r>
                                        <m:r>
                                          <a:rPr lang="en-GB" sz="1400">
                                            <a:effectLst/>
                                            <a:latin typeface="Cambria Math"/>
                                          </a:rPr>
                                          <m:t>+</m:t>
                                        </m:r>
                                        <m:func>
                                          <m:funcPr>
                                            <m:ctrlPr>
                                              <a:rPr lang="en-GB" sz="1400" i="1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uncPr>
                                          <m:fNam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GB" sz="1400">
                                                <a:effectLst/>
                                                <a:latin typeface="Cambria Math"/>
                                              </a:rPr>
                                              <m:t>cot</m:t>
                                            </m:r>
                                          </m:fName>
                                          <m:e>
                                            <m:r>
                                              <a:rPr lang="en-GB" sz="1400">
                                                <a:effectLst/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</m:e>
                                        </m:func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2392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𝒔𝒆𝒄</m:t>
                                </m:r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</a:rPr>
                            <a:t>Formula booklet</a:t>
                          </a:r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lang="en-GB" sz="14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func>
                                          <m:funcPr>
                                            <m:ctrlPr>
                                              <a:rPr lang="en-GB" sz="1400" i="1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uncPr>
                                          <m:fNam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GB" sz="1400">
                                                <a:effectLst/>
                                                <a:latin typeface="Cambria Math"/>
                                              </a:rPr>
                                              <m:t>sec</m:t>
                                            </m:r>
                                          </m:fName>
                                          <m:e>
                                            <m:r>
                                              <a:rPr lang="en-GB" sz="1400">
                                                <a:effectLst/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</m:e>
                                        </m:func>
                                        <m:r>
                                          <a:rPr lang="en-GB" sz="1400">
                                            <a:effectLst/>
                                            <a:latin typeface="Cambria Math"/>
                                          </a:rPr>
                                          <m:t>+</m:t>
                                        </m:r>
                                        <m:func>
                                          <m:funcPr>
                                            <m:ctrlPr>
                                              <a:rPr lang="en-GB" sz="1400" i="1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uncPr>
                                          <m:fNam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GB" sz="1400">
                                                <a:effectLst/>
                                                <a:latin typeface="Cambria Math"/>
                                              </a:rPr>
                                              <m:t>tan</m:t>
                                            </m:r>
                                          </m:fName>
                                          <m:e>
                                            <m:r>
                                              <a:rPr lang="en-GB" sz="1400">
                                                <a:effectLst/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</m:e>
                                        </m:func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lang="en-GB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2392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𝒄𝒐𝒕</m:t>
                                </m:r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400" dirty="0">
                              <a:effectLst/>
                            </a:rPr>
                            <a:t>Formula booklet</a:t>
                          </a:r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1400" b="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GB" sz="1400" b="0" i="1">
                                        <a:effectLst/>
                                        <a:latin typeface="Cambria Math"/>
                                      </a:rPr>
                                      <m:t>𝑙𝑛</m:t>
                                    </m:r>
                                  </m:fName>
                                  <m:e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lang="en-GB" sz="1400" b="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func>
                                          <m:funcPr>
                                            <m:ctrlPr>
                                              <a:rPr lang="en-GB" sz="1400" b="0" i="1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uncPr>
                                          <m:fName>
                                            <m:r>
                                              <a:rPr lang="en-GB" sz="1400" b="0" i="1">
                                                <a:effectLst/>
                                                <a:latin typeface="Cambria Math"/>
                                              </a:rPr>
                                              <m:t>𝑠𝑖𝑛</m:t>
                                            </m:r>
                                          </m:fName>
                                          <m:e>
                                            <m:r>
                                              <a:rPr lang="en-GB" sz="1400" b="0" i="1">
                                                <a:effectLst/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</m:e>
                                        </m:func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lang="en-GB" sz="14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2392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𝒄𝒐𝒔𝒆</m:t>
                                </m:r>
                                <m:sSup>
                                  <m:sSup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𝒄</m:t>
                                    </m:r>
                                  </m:e>
                                  <m:sup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</a:rPr>
                            <a:t>By observation.</a:t>
                          </a:r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0">
                                    <a:effectLst/>
                                    <a:latin typeface="Cambria Math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GB" sz="1400" b="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1400" b="0" i="1">
                                        <a:effectLst/>
                                        <a:latin typeface="Cambria Math"/>
                                      </a:rPr>
                                      <m:t>cot</m:t>
                                    </m:r>
                                  </m:fName>
                                  <m:e>
                                    <m:r>
                                      <a:rPr lang="en-GB" sz="1400" b="0" i="1"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14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27316777"/>
                      </a:ext>
                    </a:extLst>
                  </a:tr>
                  <a:tr h="2392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𝒔𝒆</m:t>
                                </m:r>
                                <m:sSup>
                                  <m:sSup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𝒄</m:t>
                                    </m:r>
                                  </m:e>
                                  <m:sup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</a:rPr>
                            <a:t>Formula booklet</a:t>
                          </a:r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tan</m:t>
                                    </m:r>
                                  </m:fName>
                                  <m: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36078931"/>
                      </a:ext>
                    </a:extLst>
                  </a:tr>
                  <a:tr h="2392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𝒄𝒐</m:t>
                                </m:r>
                                <m:sSup>
                                  <m:sSup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𝒕</m:t>
                                    </m:r>
                                  </m:e>
                                  <m:sup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1+</m:t>
                                </m:r>
                                <m:func>
                                  <m:func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GB" sz="14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GB" sz="1400">
                                            <a:effectLst/>
                                            <a:latin typeface="Cambria Math"/>
                                          </a:rPr>
                                          <m:t>cot</m:t>
                                        </m:r>
                                      </m:e>
                                      <m:sup>
                                        <m:r>
                                          <a:rPr lang="en-GB" sz="1400">
                                            <a:effectLst/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≡</m:t>
                                </m:r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𝑐𝑜𝑠𝑒</m:t>
                                </m:r>
                                <m:sSup>
                                  <m:sSup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cot</m:t>
                                    </m:r>
                                  </m:fName>
                                  <m: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90379993"/>
                      </a:ext>
                    </a:extLst>
                  </a:tr>
                  <a:tr h="95301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𝒔𝒊𝒏</m:t>
                                </m:r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𝟐</m:t>
                                </m:r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𝒄𝒐𝒔</m:t>
                                </m:r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𝟐</m:t>
                                </m:r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</a:rPr>
                            <a:t>For any product of sin and cos </a:t>
                          </a: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</a:rPr>
                            <a:t>with same coefficient of </a:t>
                          </a:r>
                          <a14:m>
                            <m:oMath xmlns:m="http://schemas.openxmlformats.org/officeDocument/2006/math">
                              <m:r>
                                <a:rPr lang="en-GB" sz="1400">
                                  <a:effectLst/>
                                  <a:latin typeface="Cambria Math"/>
                                </a:rPr>
                                <m:t>𝑥</m:t>
                              </m:r>
                            </m:oMath>
                          </a14:m>
                          <a:r>
                            <a:rPr lang="en-GB" sz="1400" dirty="0">
                              <a:effectLst/>
                            </a:rPr>
                            <a:t>, </a:t>
                          </a: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</a:rPr>
                            <a:t>use double angle.</a:t>
                          </a: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func>
                                <m:func>
                                  <m:func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≡</m:t>
                                </m:r>
                                <m:f>
                                  <m:f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  <m:func>
                                  <m:func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4</m:t>
                                    </m:r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>
                                    <a:effectLst/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8</m:t>
                                    </m:r>
                                  </m:den>
                                </m:f>
                                <m:func>
                                  <m:funcPr>
                                    <m:ctrlPr>
                                      <a:rPr lang="en-GB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4</m:t>
                                    </m:r>
                                    <m:r>
                                      <a:rPr lang="en-GB" sz="1400"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517642771"/>
                      </a:ext>
                    </a:extLst>
                  </a:tr>
                  <a:tr h="48582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1400" b="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GB" sz="1400" b="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GB" sz="1400" b="0" i="1" smtClean="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sin</m:t>
                                        </m:r>
                                      </m:e>
                                      <m:sup>
                                        <m:r>
                                          <a:rPr lang="en-GB" sz="1400" b="0" i="1" smtClean="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GB" sz="1400" b="0" i="1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a:rPr lang="en-GB" sz="1400" b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1400" b="0" i="1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𝑐𝑜𝑠</m:t>
                                </m:r>
                                <m:r>
                                  <a:rPr lang="en-GB" sz="1400" b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1400" b="0" i="1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14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b="0" dirty="0">
                              <a:effectLst/>
                            </a:rPr>
                            <a:t>Reverse chain rule.</a:t>
                          </a:r>
                          <a:endParaRPr lang="en-GB" sz="14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b="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b="0" i="1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 b="0" i="1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  <m:func>
                                  <m:funcPr>
                                    <m:ctrlPr>
                                      <a:rPr lang="en-GB" sz="1400" b="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GB" sz="1400" b="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1400" b="0" i="1" smtClean="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𝑠𝑖𝑛</m:t>
                                        </m:r>
                                      </m:e>
                                      <m:sup>
                                        <m:r>
                                          <a:rPr lang="en-GB" sz="1400" b="0" i="1" smtClean="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6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GB" sz="1400" b="0" i="1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14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b="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70115810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" name="Table 1"/>
              <p:cNvGraphicFramePr>
                <a:graphicFrameLocks noGrp="1"/>
              </p:cNvGraphicFramePr>
              <p:nvPr/>
            </p:nvGraphicFramePr>
            <p:xfrm>
              <a:off x="775217" y="0"/>
              <a:ext cx="10491780" cy="6721802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191577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89101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21649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468502">
                      <a:extLst>
                        <a:ext uri="{9D8B030D-6E8A-4147-A177-3AD203B41FA5}">
                          <a16:colId xmlns:a16="http://schemas.microsoft.com/office/drawing/2014/main" val="304141363"/>
                        </a:ext>
                      </a:extLst>
                    </a:gridCol>
                  </a:tblGrid>
                  <a:tr h="46685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8" t="-188312" r="-449045" b="-13350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</a:rPr>
                            <a:t>How to deal with it</a:t>
                          </a:r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0682" t="-188312" r="-46023" b="-13350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Constant</a:t>
                          </a: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2789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8" t="-418868" r="-449045" b="-18396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</a:rPr>
                            <a:t>Standard function </a:t>
                          </a:r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0682" t="-418868" r="-46023" b="-18396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2994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8" t="-387324" r="-449045" b="-12732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</a:rPr>
                            <a:t>Standard function</a:t>
                          </a:r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0682" t="-387324" r="-46023" b="-12732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239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8" t="-887179" r="-449045" b="-22179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</a:rPr>
                            <a:t>Formula booklet</a:t>
                          </a:r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0682" t="-887179" r="-46023" b="-22179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8839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8" t="-265517" r="-449045" b="-4965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9296" t="-265517" r="-120657" b="-4965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0682" t="-265517" r="-46023" b="-4965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8839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8" t="-365517" r="-449045" b="-3965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9296" t="-365517" r="-120657" b="-3965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0682" t="-365517" r="-46023" b="-3965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45656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8" t="-900000" r="-449045" b="-66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9296" t="-900000" r="-120657" b="-66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0682" t="-900000" r="-46023" b="-66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239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8" t="-1923077" r="-449045" b="-11820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</a:rPr>
                            <a:t>Formula booklet</a:t>
                          </a:r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0682" t="-1923077" r="-46023" b="-11820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239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8" t="-1972500" r="-449045" b="-105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</a:rPr>
                            <a:t>Formula booklet</a:t>
                          </a:r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0682" t="-1972500" r="-46023" b="-105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239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8" t="-2125641" r="-449045" b="-9794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400" dirty="0">
                              <a:effectLst/>
                            </a:rPr>
                            <a:t>Formula booklet</a:t>
                          </a:r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0682" t="-2125641" r="-46023" b="-9794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239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8" t="-2225641" r="-449045" b="-8794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</a:rPr>
                            <a:t>By observation.</a:t>
                          </a:r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0682" t="-2225641" r="-46023" b="-8794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27316777"/>
                      </a:ext>
                    </a:extLst>
                  </a:tr>
                  <a:tr h="239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8" t="-2267500" r="-449045" b="-757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</a:rPr>
                            <a:t>Formula booklet</a:t>
                          </a:r>
                          <a:endParaRPr lang="en-GB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0682" t="-2267500" r="-46023" b="-757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36078931"/>
                      </a:ext>
                    </a:extLst>
                  </a:tr>
                  <a:tr h="239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8" t="-2428205" r="-449045" b="-6769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9296" t="-2428205" r="-120657" b="-6769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0682" t="-2428205" r="-46023" b="-6769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90379993"/>
                      </a:ext>
                    </a:extLst>
                  </a:tr>
                  <a:tr h="111220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8" t="-541758" r="-449045" b="-450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9296" t="-541758" r="-120657" b="-450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0682" t="-541758" r="-46023" b="-450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517642771"/>
                      </a:ext>
                    </a:extLst>
                  </a:tr>
                  <a:tr h="48582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8" t="-1460000" r="-449045" b="-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b="0" dirty="0">
                              <a:effectLst/>
                            </a:rPr>
                            <a:t>Reverse chain rule.</a:t>
                          </a:r>
                          <a:endParaRPr lang="en-GB" sz="14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0682" t="-1460000" r="-46023" b="-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400" b="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7011581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210067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Table 4"/>
              <p:cNvGraphicFramePr>
                <a:graphicFrameLocks noGrp="1"/>
              </p:cNvGraphicFramePr>
              <p:nvPr/>
            </p:nvGraphicFramePr>
            <p:xfrm>
              <a:off x="817202" y="205306"/>
              <a:ext cx="10557595" cy="641499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134412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54177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409788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573799">
                      <a:extLst>
                        <a:ext uri="{9D8B030D-6E8A-4147-A177-3AD203B41FA5}">
                          <a16:colId xmlns:a16="http://schemas.microsoft.com/office/drawing/2014/main" val="3882513569"/>
                        </a:ext>
                      </a:extLst>
                    </a:gridCol>
                  </a:tblGrid>
                  <a:tr h="58713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>
                                    <a:effectLst/>
                                    <a:latin typeface="Cambria Math"/>
                                  </a:rPr>
                                  <m:t>𝒇</m:t>
                                </m:r>
                                <m:r>
                                  <a:rPr lang="en-GB" sz="1600"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GB" sz="1600">
                                    <a:effectLst/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lang="en-GB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600" dirty="0">
                              <a:effectLst/>
                            </a:rPr>
                            <a:t>How to deal with it</a:t>
                          </a:r>
                          <a:endParaRPr lang="en-GB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subHide m:val="on"/>
                                    <m:supHide m:val="on"/>
                                    <m:ctrlPr>
                                      <a:rPr lang="en-GB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r>
                                      <a:rPr lang="en-GB" sz="1600">
                                        <a:effectLst/>
                                        <a:latin typeface="Cambria Math"/>
                                      </a:rPr>
                                      <m:t>𝒇</m:t>
                                    </m:r>
                                    <m:d>
                                      <m:dPr>
                                        <m:ctrlPr>
                                          <a:rPr lang="en-GB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1600">
                                            <a:effectLst/>
                                            <a:latin typeface="Cambria Math"/>
                                          </a:rPr>
                                          <m:t>𝒙</m:t>
                                        </m:r>
                                      </m:e>
                                    </m:d>
                                    <m:r>
                                      <a:rPr lang="en-GB" sz="1600">
                                        <a:effectLst/>
                                        <a:latin typeface="Cambria Math"/>
                                      </a:rPr>
                                      <m:t>𝒅𝒙</m:t>
                                    </m:r>
                                  </m:e>
                                </m:nary>
                              </m:oMath>
                            </m:oMathPara>
                          </a14:m>
                          <a:endParaRPr lang="en-GB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6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Constant</a:t>
                          </a: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9083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600">
                                        <a:effectLst/>
                                        <a:latin typeface="Cambria Math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GB" sz="1600">
                                        <a:effectLst/>
                                        <a:latin typeface="Cambria Math"/>
                                      </a:rPr>
                                      <m:t>𝒙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600" dirty="0">
                              <a:effectLst/>
                            </a:rPr>
                            <a:t> Standard function</a:t>
                          </a:r>
                          <a:endParaRPr lang="en-GB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en-GB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2000">
                                        <a:effectLst/>
                                        <a:latin typeface="Cambria Math"/>
                                      </a:rPr>
                                      <m:t>ln</m:t>
                                    </m:r>
                                  </m:fName>
                                  <m:e>
                                    <m:r>
                                      <a:rPr lang="en-GB" sz="2000"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2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76626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GB" sz="1600">
                                        <a:effectLst/>
                                        <a:latin typeface="Cambria Math"/>
                                      </a:rPr>
                                      <m:t>𝐥𝐧</m:t>
                                    </m:r>
                                  </m:fName>
                                  <m:e>
                                    <m:r>
                                      <a:rPr lang="en-GB" sz="1600">
                                        <a:effectLst/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600" dirty="0">
                              <a:effectLst/>
                            </a:rPr>
                            <a:t>Use IBP, </a:t>
                          </a: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600" dirty="0">
                              <a:effectLst/>
                            </a:rPr>
                            <a:t>where </a:t>
                          </a:r>
                          <a14:m>
                            <m:oMath xmlns:m="http://schemas.openxmlformats.org/officeDocument/2006/math">
                              <m:r>
                                <a:rPr lang="en-GB" sz="1600">
                                  <a:effectLst/>
                                  <a:latin typeface="Cambria Math"/>
                                </a:rPr>
                                <m:t>𝑢</m:t>
                              </m:r>
                              <m:r>
                                <a:rPr lang="en-GB" sz="1600">
                                  <a:effectLst/>
                                  <a:latin typeface="Cambria Math"/>
                                </a:rPr>
                                <m:t>=</m:t>
                              </m:r>
                              <m:func>
                                <m:funcPr>
                                  <m:ctrlPr>
                                    <a:rPr lang="en-GB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600">
                                      <a:effectLst/>
                                      <a:latin typeface="Cambria Math"/>
                                    </a:rPr>
                                    <m:t>ln</m:t>
                                  </m:r>
                                </m:fName>
                                <m:e>
                                  <m:r>
                                    <a:rPr lang="en-GB" sz="1600">
                                      <a:effectLst/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func>
                              <m:r>
                                <a:rPr lang="en-GB" sz="1600">
                                  <a:effectLst/>
                                  <a:latin typeface="Cambria Math"/>
                                </a:rPr>
                                <m:t>,</m:t>
                              </m:r>
                              <m:f>
                                <m:fPr>
                                  <m:ctrlPr>
                                    <a:rPr lang="en-GB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600">
                                      <a:effectLst/>
                                      <a:latin typeface="Cambria Math"/>
                                    </a:rPr>
                                    <m:t>𝑑𝑣</m:t>
                                  </m:r>
                                </m:num>
                                <m:den>
                                  <m:r>
                                    <a:rPr lang="en-GB" sz="1600">
                                      <a:effectLst/>
                                      <a:latin typeface="Cambria Math"/>
                                    </a:rPr>
                                    <m:t>𝑑𝑥</m:t>
                                  </m:r>
                                </m:den>
                              </m:f>
                              <m:r>
                                <a:rPr lang="en-GB" sz="1600">
                                  <a:effectLst/>
                                  <a:latin typeface="Cambria Math"/>
                                </a:rPr>
                                <m:t>=</m:t>
                              </m:r>
                              <m:func>
                                <m:funcPr>
                                  <m:ctrlPr>
                                    <a:rPr lang="en-GB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600">
                                      <a:effectLst/>
                                      <a:latin typeface="Cambria Math"/>
                                    </a:rPr>
                                    <m:t>ln</m:t>
                                  </m:r>
                                </m:fName>
                                <m:e>
                                  <m:r>
                                    <a:rPr lang="en-GB" sz="1600">
                                      <a:effectLst/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func>
                            </m:oMath>
                          </a14:m>
                          <a:endParaRPr lang="en-GB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>
                                    <a:effectLst/>
                                    <a:latin typeface="Cambria Math"/>
                                  </a:rPr>
                                  <m:t>𝑥</m:t>
                                </m:r>
                                <m:func>
                                  <m:funcPr>
                                    <m:ctrlPr>
                                      <a:rPr lang="en-GB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2000">
                                        <a:effectLst/>
                                        <a:latin typeface="Cambria Math"/>
                                      </a:rPr>
                                      <m:t>ln</m:t>
                                    </m:r>
                                  </m:fName>
                                  <m:e>
                                    <m:r>
                                      <a:rPr lang="en-GB" sz="2000"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a:rPr lang="en-GB" sz="2000">
                                    <a:effectLst/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GB" sz="2000">
                                    <a:effectLst/>
                                    <a:latin typeface="Cambria Math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2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75908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600">
                                        <a:effectLst/>
                                        <a:latin typeface="Cambria Math"/>
                                      </a:rPr>
                                      <m:t>𝒙</m:t>
                                    </m:r>
                                  </m:num>
                                  <m:den>
                                    <m:r>
                                      <a:rPr lang="en-GB" sz="1600">
                                        <a:effectLst/>
                                        <a:latin typeface="Cambria Math"/>
                                      </a:rPr>
                                      <m:t>𝒙</m:t>
                                    </m:r>
                                    <m:r>
                                      <a:rPr lang="en-GB" sz="1600">
                                        <a:effectLst/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GB" sz="1600">
                                        <a:effectLst/>
                                        <a:latin typeface="Cambria Math"/>
                                      </a:rPr>
                                      <m:t>𝟏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600" dirty="0">
                              <a:effectLst/>
                            </a:rPr>
                            <a:t>Use algebraic division.</a:t>
                          </a: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b="0" i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f>
                                  <m:fPr>
                                    <m:ctrlPr>
                                      <a:rPr lang="en-GB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600"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en-GB" sz="1600"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GB" sz="1600">
                                        <a:effectLst/>
                                        <a:latin typeface="Cambria Math"/>
                                      </a:rPr>
                                      <m:t>+1</m:t>
                                    </m:r>
                                  </m:den>
                                </m:f>
                                <m:r>
                                  <a:rPr lang="en-GB" sz="1600">
                                    <a:effectLst/>
                                    <a:latin typeface="Cambria Math"/>
                                  </a:rPr>
                                  <m:t>≡1−</m:t>
                                </m:r>
                                <m:f>
                                  <m:fPr>
                                    <m:ctrlPr>
                                      <a:rPr lang="en-GB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6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600"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GB" sz="1600">
                                        <a:effectLst/>
                                        <a:latin typeface="Cambria Math"/>
                                      </a:rPr>
                                      <m:t>+1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>
                                    <a:effectLst/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GB" sz="2000">
                                    <a:effectLst/>
                                    <a:latin typeface="Cambria Math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GB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2000">
                                        <a:effectLst/>
                                        <a:latin typeface="Cambria Math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lang="en-GB" sz="20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>
                                            <a:effectLst/>
                                            <a:latin typeface="Cambria Math"/>
                                          </a:rPr>
                                          <m:t>𝑥</m:t>
                                        </m:r>
                                        <m:r>
                                          <a:rPr lang="en-GB" sz="2000">
                                            <a:effectLst/>
                                            <a:latin typeface="Cambria Math"/>
                                          </a:rPr>
                                          <m:t>+1</m:t>
                                        </m:r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lang="en-GB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2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63442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600">
                                        <a:effectLst/>
                                        <a:latin typeface="Cambria Math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GB" sz="1600">
                                        <a:effectLst/>
                                        <a:latin typeface="Cambria Math"/>
                                      </a:rPr>
                                      <m:t>𝒙</m:t>
                                    </m:r>
                                    <m:d>
                                      <m:dPr>
                                        <m:ctrlPr>
                                          <a:rPr lang="en-GB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1600">
                                            <a:effectLst/>
                                            <a:latin typeface="Cambria Math"/>
                                          </a:rPr>
                                          <m:t>𝒙</m:t>
                                        </m:r>
                                        <m:r>
                                          <a:rPr lang="en-GB" sz="1600">
                                            <a:effectLst/>
                                            <a:latin typeface="Cambria Math"/>
                                          </a:rPr>
                                          <m:t>+</m:t>
                                        </m:r>
                                        <m:r>
                                          <a:rPr lang="en-GB" sz="1600">
                                            <a:effectLst/>
                                            <a:latin typeface="Cambria Math"/>
                                          </a:rPr>
                                          <m:t>𝟏</m:t>
                                        </m:r>
                                      </m:e>
                                    </m:d>
                                  </m:den>
                                </m:f>
                              </m:oMath>
                            </m:oMathPara>
                          </a14:m>
                          <a:endParaRPr lang="en-GB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600" dirty="0">
                              <a:effectLst/>
                            </a:rPr>
                            <a:t>Use partial fractions.</a:t>
                          </a:r>
                          <a:endParaRPr lang="en-GB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2000">
                                        <a:effectLst/>
                                        <a:latin typeface="Cambria Math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lang="en-GB" sz="20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>
                                            <a:effectLst/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</m:d>
                                  </m:e>
                                </m:func>
                                <m:r>
                                  <a:rPr lang="en-GB" sz="2000">
                                    <a:effectLst/>
                                    <a:latin typeface="Cambria Math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GB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2000">
                                        <a:effectLst/>
                                        <a:latin typeface="Cambria Math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lang="en-GB" sz="20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>
                                            <a:effectLst/>
                                            <a:latin typeface="Cambria Math"/>
                                          </a:rPr>
                                          <m:t>𝑥</m:t>
                                        </m:r>
                                        <m:r>
                                          <a:rPr lang="en-GB" sz="2000">
                                            <a:effectLst/>
                                            <a:latin typeface="Cambria Math"/>
                                          </a:rPr>
                                          <m:t>+1</m:t>
                                        </m:r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lang="en-GB" sz="20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2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63442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𝟒</m:t>
                                    </m:r>
                                    <m:r>
                                      <a:rPr lang="en-GB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GB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16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p>
                                        <m:r>
                                          <a:rPr lang="en-GB" sz="16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  <m:r>
                                      <a:rPr lang="en-GB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600" dirty="0">
                              <a:effectLst/>
                            </a:rPr>
                            <a:t>Reverse chain rule. </a:t>
                          </a:r>
                          <a:endParaRPr lang="en-GB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>
                                    <a:effectLst/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func>
                                  <m:funcPr>
                                    <m:ctrlPr>
                                      <a:rPr lang="en-GB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lang="en-GB" sz="20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p>
                                          <m:sSupPr>
                                            <m:ctrlPr>
                                              <a:rPr lang="en-GB" sz="2000" i="1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GB" sz="20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p>
                                            <m:r>
                                              <a:rPr lang="en-GB" sz="20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  <m:r>
                                          <a:rPr lang="en-GB" sz="20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+1</m:t>
                                        </m:r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lang="en-GB" sz="20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2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829999988"/>
                      </a:ext>
                    </a:extLst>
                  </a:tr>
                  <a:tr h="70836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GB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GB" sz="1600" i="1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sSup>
                                              <m:sSupPr>
                                                <m:ctrlPr>
                                                  <a:rPr lang="en-GB" sz="1600" i="1">
                                                    <a:effectLst/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en-GB" sz="1600">
                                                    <a:effectLst/>
                                                    <a:latin typeface="Cambria Math" panose="02040503050406030204" pitchFamily="18" charset="0"/>
                                                  </a:rPr>
                                                  <m:t>𝒙</m:t>
                                                </m:r>
                                              </m:e>
                                              <m:sup>
                                                <m:r>
                                                  <a:rPr lang="en-GB" sz="1600">
                                                    <a:effectLst/>
                                                    <a:latin typeface="Cambria Math" panose="02040503050406030204" pitchFamily="18" charset="0"/>
                                                  </a:rPr>
                                                  <m:t>𝟐</m:t>
                                                </m:r>
                                              </m:sup>
                                            </m:sSup>
                                            <m:r>
                                              <a:rPr lang="en-GB" sz="16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GB" sz="16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𝟏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GB" sz="16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en-GB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600" dirty="0">
                              <a:effectLst/>
                            </a:rPr>
                            <a:t>Power around denominator </a:t>
                          </a: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600" dirty="0">
                              <a:effectLst/>
                            </a:rPr>
                            <a:t>so rewrite as </a:t>
                          </a:r>
                          <a14:m>
                            <m:oMath xmlns:m="http://schemas.openxmlformats.org/officeDocument/2006/math">
                              <m:r>
                                <a:rPr lang="en-GB" sz="1600">
                                  <a:effectLst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sSup>
                                <m:sSupPr>
                                  <m:ctrlPr>
                                    <a:rPr lang="en-GB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GB" sz="16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GB" sz="1600" i="1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GB" sz="1600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en-GB" sz="1600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GB" sz="16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GB" sz="1600">
                                      <a:effectLst/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GB" sz="1600" dirty="0">
                              <a:effectLst/>
                            </a:rPr>
                            <a:t> </a:t>
                          </a: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600" dirty="0">
                              <a:effectLst/>
                            </a:rPr>
                            <a:t>then reverse chain rule</a:t>
                          </a:r>
                          <a:endParaRPr lang="en-GB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>
                                    <a:effectLst/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GB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sSup>
                                  <m:sSupPr>
                                    <m:ctrlPr>
                                      <a:rPr lang="en-GB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p>
                                          <m:sSupPr>
                                            <m:ctrlPr>
                                              <a:rPr lang="en-GB" sz="2000" i="1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GB" sz="20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p>
                                            <m:r>
                                              <a:rPr lang="en-GB" sz="20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  <m:r>
                                          <a:rPr lang="en-GB" sz="20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+1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2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95881862"/>
                      </a:ext>
                    </a:extLst>
                  </a:tr>
                  <a:tr h="63442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𝒆</m:t>
                                    </m:r>
                                  </m:e>
                                  <m:sup>
                                    <m:r>
                                      <a:rPr lang="en-GB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  <m:r>
                                      <a:rPr lang="en-GB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  <m:r>
                                      <a:rPr lang="en-GB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br>
                            <a:rPr lang="en-GB" sz="1600" dirty="0">
                              <a:effectLst/>
                              <a:latin typeface="Cambria Math" panose="02040503050406030204" pitchFamily="18" charset="0"/>
                            </a:rPr>
                          </a:br>
                          <a:endParaRPr lang="en-GB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600" dirty="0">
                              <a:effectLst/>
                            </a:rPr>
                            <a:t>Divide by coefficient of </a:t>
                          </a:r>
                          <a14:m>
                            <m:oMath xmlns:m="http://schemas.openxmlformats.org/officeDocument/2006/math">
                              <m:r>
                                <a:rPr lang="en-GB" sz="1600">
                                  <a:effectLst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oMath>
                          </a14:m>
                          <a:endParaRPr lang="en-GB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sSup>
                                  <m:sSupPr>
                                    <m:ctrlPr>
                                      <a:rPr lang="en-GB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GB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GB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GB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br>
                            <a:rPr lang="en-GB" sz="2000" dirty="0">
                              <a:effectLst/>
                              <a:latin typeface="Cambria Math" panose="02040503050406030204" pitchFamily="18" charset="0"/>
                            </a:rPr>
                          </a:br>
                          <a:endParaRPr lang="en-GB" sz="20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2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166771869"/>
                      </a:ext>
                    </a:extLst>
                  </a:tr>
                  <a:tr h="85209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>
                                    <a:effectLst/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GB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  <m:r>
                                      <a:rPr lang="en-GB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  <m:r>
                                      <a:rPr lang="en-GB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sz="16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600" dirty="0">
                              <a:effectLst/>
                            </a:rPr>
                            <a:t>IBP or</a:t>
                          </a:r>
                          <a:r>
                            <a:rPr lang="en-GB" sz="1600" baseline="0" dirty="0">
                              <a:effectLst/>
                            </a:rPr>
                            <a:t> u</a:t>
                          </a:r>
                          <a:r>
                            <a:rPr lang="en-GB" sz="1600" dirty="0">
                              <a:effectLst/>
                            </a:rPr>
                            <a:t>se sensible substitution. </a:t>
                          </a: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en-GB" sz="1600">
                                  <a:effectLst/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GB" sz="1600">
                                  <a:effectLst/>
                                  <a:latin typeface="Cambria Math" panose="02040503050406030204" pitchFamily="18" charset="0"/>
                                </a:rPr>
                                <m:t>=2</m:t>
                              </m:r>
                              <m:r>
                                <a:rPr lang="en-GB" sz="1600">
                                  <a:effectLst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1600">
                                  <a:effectLst/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oMath>
                          </a14:m>
                          <a:r>
                            <a:rPr lang="en-GB" sz="1600" dirty="0">
                              <a:effectLst/>
                            </a:rPr>
                            <a:t> </a:t>
                          </a: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600" dirty="0">
                              <a:effectLst/>
                            </a:rPr>
                            <a:t>or even better,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>
                                      <a:effectLst/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p>
                                  <m:r>
                                    <a:rPr lang="en-GB" sz="16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1600">
                                  <a:effectLst/>
                                  <a:latin typeface="Cambria Math" panose="02040503050406030204" pitchFamily="18" charset="0"/>
                                </a:rPr>
                                <m:t>=2</m:t>
                              </m:r>
                              <m:r>
                                <a:rPr lang="en-GB" sz="1600">
                                  <a:effectLst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1600">
                                  <a:effectLst/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oMath>
                          </a14:m>
                          <a:r>
                            <a:rPr lang="en-GB" sz="1600" dirty="0">
                              <a:effectLst/>
                            </a:rPr>
                            <a:t>.</a:t>
                          </a:r>
                          <a:endParaRPr lang="en-GB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15</m:t>
                                    </m:r>
                                  </m:den>
                                </m:f>
                                <m:sSup>
                                  <m:sSupPr>
                                    <m:ctrlPr>
                                      <a:rPr lang="en-GB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  <m:r>
                                          <a:rPr lang="en-GB" sz="20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en-GB" sz="20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+1</m:t>
                                        </m:r>
                                      </m:e>
                                    </m:d>
                                  </m:e>
                                  <m:sup>
                                    <m:f>
                                      <m:fPr>
                                        <m:ctrlPr>
                                          <a:rPr lang="en-GB" sz="20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0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num>
                                      <m:den>
                                        <m:r>
                                          <a:rPr lang="en-GB" sz="20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sup>
                                </m:sSup>
                                <m:d>
                                  <m:dPr>
                                    <m:ctrlPr>
                                      <a:rPr lang="en-GB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en-GB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GB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GB" sz="20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2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83823620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5" name="Table 4"/>
              <p:cNvGraphicFramePr>
                <a:graphicFrameLocks noGrp="1"/>
              </p:cNvGraphicFramePr>
              <p:nvPr/>
            </p:nvGraphicFramePr>
            <p:xfrm>
              <a:off x="817202" y="205306"/>
              <a:ext cx="10557595" cy="641499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134412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54177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409788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573799">
                      <a:extLst>
                        <a:ext uri="{9D8B030D-6E8A-4147-A177-3AD203B41FA5}">
                          <a16:colId xmlns:a16="http://schemas.microsoft.com/office/drawing/2014/main" val="3882513569"/>
                        </a:ext>
                      </a:extLst>
                    </a:gridCol>
                  </a:tblGrid>
                  <a:tr h="58713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52" t="-1042" r="-685068" b="-10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600" dirty="0">
                              <a:effectLst/>
                            </a:rPr>
                            <a:t>How to deal with it</a:t>
                          </a:r>
                          <a:endParaRPr lang="en-GB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9494" t="-1042" r="-38839" b="-10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6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Constant</a:t>
                          </a: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9083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52" t="-85088" r="-685068" b="-752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600" dirty="0">
                              <a:effectLst/>
                            </a:rPr>
                            <a:t> Standard function</a:t>
                          </a:r>
                          <a:endParaRPr lang="en-GB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en-GB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9494" t="-85088" r="-38839" b="-752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2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76626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52" t="-167460" r="-685068" b="-580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8210" t="-167460" r="-160585" b="-580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9494" t="-167460" r="-38839" b="-580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2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75908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52" t="-269600" r="-685068" b="-4856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8210" t="-269600" r="-160585" b="-4856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9494" t="-269600" r="-38839" b="-4856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2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63442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52" t="-444231" r="-685068" b="-4836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600" dirty="0">
                              <a:effectLst/>
                            </a:rPr>
                            <a:t>Use partial fractions.</a:t>
                          </a:r>
                          <a:endParaRPr lang="en-GB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9494" t="-444231" r="-38839" b="-4836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2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63442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52" t="-544231" r="-685068" b="-3836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600" dirty="0">
                              <a:effectLst/>
                            </a:rPr>
                            <a:t>Reverse chain rule. </a:t>
                          </a:r>
                          <a:endParaRPr lang="en-GB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9494" t="-544231" r="-38839" b="-3836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2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829999988"/>
                      </a:ext>
                    </a:extLst>
                  </a:tr>
                  <a:tr h="85629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52" t="-475177" r="-685068" b="-1829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8210" t="-475177" r="-160585" b="-1829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9494" t="-475177" r="-38839" b="-1829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2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95881862"/>
                      </a:ext>
                    </a:extLst>
                  </a:tr>
                  <a:tr h="63442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52" t="-779808" r="-685068" b="-148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8210" t="-779808" r="-160585" b="-148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9494" t="-779808" r="-38839" b="-148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2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166771869"/>
                      </a:ext>
                    </a:extLst>
                  </a:tr>
                  <a:tr h="85209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52" t="-653571" r="-685068" b="-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8210" t="-653571" r="-160585" b="-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9494" t="-653571" r="-38839" b="-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24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c</a:t>
                          </a:r>
                        </a:p>
                      </a:txBody>
                      <a:tcPr marL="62671" marR="62671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8382362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5612625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386</Words>
  <Application>Microsoft Office PowerPoint</Application>
  <PresentationFormat>Widescreen</PresentationFormat>
  <Paragraphs>134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2023-08-03T08:41:45Z</dcterms:created>
  <dcterms:modified xsi:type="dcterms:W3CDTF">2024-04-25T05:10:06Z</dcterms:modified>
</cp:coreProperties>
</file>