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6" r:id="rId2"/>
    <p:sldId id="279" r:id="rId3"/>
    <p:sldId id="280" r:id="rId4"/>
    <p:sldId id="281" r:id="rId5"/>
    <p:sldId id="282" r:id="rId6"/>
    <p:sldId id="277" r:id="rId7"/>
    <p:sldId id="283" r:id="rId8"/>
    <p:sldId id="284" r:id="rId9"/>
    <p:sldId id="278" r:id="rId10"/>
    <p:sldId id="297" r:id="rId11"/>
    <p:sldId id="285" r:id="rId12"/>
    <p:sldId id="286" r:id="rId13"/>
    <p:sldId id="287" r:id="rId14"/>
    <p:sldId id="288" r:id="rId15"/>
    <p:sldId id="289" r:id="rId16"/>
    <p:sldId id="290" r:id="rId17"/>
    <p:sldId id="292" r:id="rId18"/>
    <p:sldId id="291" r:id="rId19"/>
    <p:sldId id="293" r:id="rId20"/>
    <p:sldId id="294" r:id="rId21"/>
    <p:sldId id="295" r:id="rId22"/>
    <p:sldId id="296" r:id="rId23"/>
    <p:sldId id="298" r:id="rId24"/>
    <p:sldId id="299" r:id="rId25"/>
    <p:sldId id="300" r:id="rId26"/>
    <p:sldId id="301" r:id="rId27"/>
    <p:sldId id="302" r:id="rId28"/>
    <p:sldId id="305" r:id="rId29"/>
    <p:sldId id="30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19C3E8-2374-4787-A3B0-36A6A2C2853B}" v="18" dt="2023-09-07T10:25:21.7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-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519C3E8-2374-4787-A3B0-36A6A2C2853B}"/>
    <pc:docChg chg="custSel addSld modSld sldOrd">
      <pc:chgData name="Stewart Gale" userId="3647ddd2-6040-41ae-a96d-232c23482af8" providerId="ADAL" clId="{F519C3E8-2374-4787-A3B0-36A6A2C2853B}" dt="2023-09-07T10:25:25.528" v="47" actId="14100"/>
      <pc:docMkLst>
        <pc:docMk/>
      </pc:docMkLst>
      <pc:sldChg chg="delSp modSp mod">
        <pc:chgData name="Stewart Gale" userId="3647ddd2-6040-41ae-a96d-232c23482af8" providerId="ADAL" clId="{F519C3E8-2374-4787-A3B0-36A6A2C2853B}" dt="2021-09-26T11:28:48.118" v="31" actId="1076"/>
        <pc:sldMkLst>
          <pc:docMk/>
          <pc:sldMk cId="2692669852" sldId="277"/>
        </pc:sldMkLst>
        <pc:spChg chg="mod">
          <ac:chgData name="Stewart Gale" userId="3647ddd2-6040-41ae-a96d-232c23482af8" providerId="ADAL" clId="{F519C3E8-2374-4787-A3B0-36A6A2C2853B}" dt="2021-09-26T11:28:17.428" v="16" actId="1076"/>
          <ac:spMkLst>
            <pc:docMk/>
            <pc:sldMk cId="2692669852" sldId="277"/>
            <ac:spMk id="6" creationId="{00000000-0000-0000-0000-000000000000}"/>
          </ac:spMkLst>
        </pc:spChg>
        <pc:spChg chg="mod">
          <ac:chgData name="Stewart Gale" userId="3647ddd2-6040-41ae-a96d-232c23482af8" providerId="ADAL" clId="{F519C3E8-2374-4787-A3B0-36A6A2C2853B}" dt="2021-09-26T11:28:48.118" v="31" actId="1076"/>
          <ac:spMkLst>
            <pc:docMk/>
            <pc:sldMk cId="2692669852" sldId="277"/>
            <ac:spMk id="7" creationId="{00000000-0000-0000-0000-000000000000}"/>
          </ac:spMkLst>
        </pc:spChg>
        <pc:spChg chg="del">
          <ac:chgData name="Stewart Gale" userId="3647ddd2-6040-41ae-a96d-232c23482af8" providerId="ADAL" clId="{F519C3E8-2374-4787-A3B0-36A6A2C2853B}" dt="2021-09-26T11:28:04.448" v="13" actId="478"/>
          <ac:spMkLst>
            <pc:docMk/>
            <pc:sldMk cId="2692669852" sldId="277"/>
            <ac:spMk id="8" creationId="{00000000-0000-0000-0000-000000000000}"/>
          </ac:spMkLst>
        </pc:spChg>
        <pc:spChg chg="mod">
          <ac:chgData name="Stewart Gale" userId="3647ddd2-6040-41ae-a96d-232c23482af8" providerId="ADAL" clId="{F519C3E8-2374-4787-A3B0-36A6A2C2853B}" dt="2021-09-26T11:28:42.898" v="28" actId="1076"/>
          <ac:spMkLst>
            <pc:docMk/>
            <pc:sldMk cId="2692669852" sldId="277"/>
            <ac:spMk id="9" creationId="{00000000-0000-0000-0000-000000000000}"/>
          </ac:spMkLst>
        </pc:spChg>
        <pc:spChg chg="mod">
          <ac:chgData name="Stewart Gale" userId="3647ddd2-6040-41ae-a96d-232c23482af8" providerId="ADAL" clId="{F519C3E8-2374-4787-A3B0-36A6A2C2853B}" dt="2021-09-26T11:28:20.269" v="17" actId="1076"/>
          <ac:spMkLst>
            <pc:docMk/>
            <pc:sldMk cId="2692669852" sldId="277"/>
            <ac:spMk id="18" creationId="{00000000-0000-0000-0000-000000000000}"/>
          </ac:spMkLst>
        </pc:spChg>
        <pc:picChg chg="mod">
          <ac:chgData name="Stewart Gale" userId="3647ddd2-6040-41ae-a96d-232c23482af8" providerId="ADAL" clId="{F519C3E8-2374-4787-A3B0-36A6A2C2853B}" dt="2021-09-26T11:28:40.687" v="27" actId="1076"/>
          <ac:picMkLst>
            <pc:docMk/>
            <pc:sldMk cId="2692669852" sldId="277"/>
            <ac:picMk id="4" creationId="{00000000-0000-0000-0000-000000000000}"/>
          </ac:picMkLst>
        </pc:picChg>
      </pc:sldChg>
      <pc:sldChg chg="modSp mod">
        <pc:chgData name="Stewart Gale" userId="3647ddd2-6040-41ae-a96d-232c23482af8" providerId="ADAL" clId="{F519C3E8-2374-4787-A3B0-36A6A2C2853B}" dt="2023-09-07T10:25:25.528" v="47" actId="14100"/>
        <pc:sldMkLst>
          <pc:docMk/>
          <pc:sldMk cId="1471714426" sldId="302"/>
        </pc:sldMkLst>
        <pc:spChg chg="mod">
          <ac:chgData name="Stewart Gale" userId="3647ddd2-6040-41ae-a96d-232c23482af8" providerId="ADAL" clId="{F519C3E8-2374-4787-A3B0-36A6A2C2853B}" dt="2023-09-07T10:25:25.528" v="47" actId="14100"/>
          <ac:spMkLst>
            <pc:docMk/>
            <pc:sldMk cId="1471714426" sldId="302"/>
            <ac:spMk id="6" creationId="{00000000-0000-0000-0000-000000000000}"/>
          </ac:spMkLst>
        </pc:spChg>
      </pc:sldChg>
      <pc:sldChg chg="modSp">
        <pc:chgData name="Stewart Gale" userId="3647ddd2-6040-41ae-a96d-232c23482af8" providerId="ADAL" clId="{F519C3E8-2374-4787-A3B0-36A6A2C2853B}" dt="2023-09-07T10:22:13.357" v="39" actId="20577"/>
        <pc:sldMkLst>
          <pc:docMk/>
          <pc:sldMk cId="3162190427" sldId="304"/>
        </pc:sldMkLst>
        <pc:spChg chg="mod">
          <ac:chgData name="Stewart Gale" userId="3647ddd2-6040-41ae-a96d-232c23482af8" providerId="ADAL" clId="{F519C3E8-2374-4787-A3B0-36A6A2C2853B}" dt="2023-09-07T10:22:13.357" v="39" actId="20577"/>
          <ac:spMkLst>
            <pc:docMk/>
            <pc:sldMk cId="3162190427" sldId="304"/>
            <ac:spMk id="7" creationId="{EEF9BFE7-92D7-4622-B451-F3E942D4CF81}"/>
          </ac:spMkLst>
        </pc:spChg>
      </pc:sldChg>
      <pc:sldChg chg="addSp delSp modSp new mod ord">
        <pc:chgData name="Stewart Gale" userId="3647ddd2-6040-41ae-a96d-232c23482af8" providerId="ADAL" clId="{F519C3E8-2374-4787-A3B0-36A6A2C2853B}" dt="2021-09-28T06:56:54.596" v="34" actId="1076"/>
        <pc:sldMkLst>
          <pc:docMk/>
          <pc:sldMk cId="3428711833" sldId="306"/>
        </pc:sldMkLst>
        <pc:spChg chg="del">
          <ac:chgData name="Stewart Gale" userId="3647ddd2-6040-41ae-a96d-232c23482af8" providerId="ADAL" clId="{F519C3E8-2374-4787-A3B0-36A6A2C2853B}" dt="2021-09-26T11:27:43.211" v="3" actId="478"/>
          <ac:spMkLst>
            <pc:docMk/>
            <pc:sldMk cId="3428711833" sldId="306"/>
            <ac:spMk id="2" creationId="{27424E6D-7F5F-443B-BF19-78F2EF780F7A}"/>
          </ac:spMkLst>
        </pc:spChg>
        <pc:spChg chg="del">
          <ac:chgData name="Stewart Gale" userId="3647ddd2-6040-41ae-a96d-232c23482af8" providerId="ADAL" clId="{F519C3E8-2374-4787-A3B0-36A6A2C2853B}" dt="2021-09-26T11:27:43.211" v="3" actId="478"/>
          <ac:spMkLst>
            <pc:docMk/>
            <pc:sldMk cId="3428711833" sldId="306"/>
            <ac:spMk id="3" creationId="{0A0764DB-7445-4CFD-9501-C76B5B5B9791}"/>
          </ac:spMkLst>
        </pc:spChg>
        <pc:spChg chg="add mod">
          <ac:chgData name="Stewart Gale" userId="3647ddd2-6040-41ae-a96d-232c23482af8" providerId="ADAL" clId="{F519C3E8-2374-4787-A3B0-36A6A2C2853B}" dt="2021-09-28T06:56:54.596" v="34" actId="1076"/>
          <ac:spMkLst>
            <pc:docMk/>
            <pc:sldMk cId="3428711833" sldId="306"/>
            <ac:spMk id="4" creationId="{28911217-C342-4C26-BB77-F1876E7EB16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C4551-069A-425B-A53D-73AEA4FFF10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42F38-21C2-4E3E-92FA-99DBD5B9E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031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550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9701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868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34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2106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6256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346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097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83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92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286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D5206-B398-4BDD-A771-CE226C9CBD81}" type="datetimeFigureOut">
              <a:rPr lang="en-GB" smtClean="0"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11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911217-C342-4C26-BB77-F1876E7EB165}"/>
              </a:ext>
            </a:extLst>
          </p:cNvPr>
          <p:cNvSpPr/>
          <p:nvPr/>
        </p:nvSpPr>
        <p:spPr>
          <a:xfrm>
            <a:off x="775854" y="931922"/>
            <a:ext cx="1064029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u="sng" dirty="0"/>
              <a:t>LO: Rearrange </a:t>
            </a:r>
          </a:p>
          <a:p>
            <a:pPr algn="ctr"/>
            <a:r>
              <a:rPr lang="en-US" sz="13800" b="1" u="sng" dirty="0"/>
              <a:t>Formulae</a:t>
            </a:r>
            <a:endParaRPr lang="en-GB" sz="13800" b="1" u="sng" dirty="0"/>
          </a:p>
        </p:txBody>
      </p:sp>
    </p:spTree>
    <p:extLst>
      <p:ext uri="{BB962C8B-B14F-4D97-AF65-F5344CB8AC3E}">
        <p14:creationId xmlns:p14="http://schemas.microsoft.com/office/powerpoint/2010/main" val="3428711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32260" y="1577954"/>
            <a:ext cx="11443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222222"/>
                </a:solidFill>
                <a:latin typeface="arial" panose="020B0604020202020204" pitchFamily="34" charset="0"/>
              </a:rPr>
              <a:t>The "</a:t>
            </a:r>
            <a:r>
              <a:rPr lang="en-US" sz="6000" b="1" dirty="0">
                <a:solidFill>
                  <a:srgbClr val="FF0000"/>
                </a:solidFill>
                <a:latin typeface="arial" panose="020B0604020202020204" pitchFamily="34" charset="0"/>
              </a:rPr>
              <a:t>subject</a:t>
            </a:r>
            <a:r>
              <a:rPr lang="en-US" sz="6000" dirty="0">
                <a:solidFill>
                  <a:srgbClr val="222222"/>
                </a:solidFill>
                <a:latin typeface="arial" panose="020B0604020202020204" pitchFamily="34" charset="0"/>
              </a:rPr>
              <a:t>" of a formula </a:t>
            </a:r>
          </a:p>
          <a:p>
            <a:pPr algn="ctr"/>
            <a:r>
              <a:rPr lang="en-US" sz="6000" dirty="0">
                <a:solidFill>
                  <a:srgbClr val="222222"/>
                </a:solidFill>
                <a:latin typeface="arial" panose="020B0604020202020204" pitchFamily="34" charset="0"/>
              </a:rPr>
              <a:t>is the </a:t>
            </a:r>
            <a:r>
              <a:rPr lang="en-US" sz="6000" b="1" dirty="0">
                <a:solidFill>
                  <a:srgbClr val="222222"/>
                </a:solidFill>
                <a:latin typeface="arial" panose="020B0604020202020204" pitchFamily="34" charset="0"/>
              </a:rPr>
              <a:t>single variable</a:t>
            </a:r>
            <a:r>
              <a:rPr lang="en-US" sz="6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US" sz="6000" dirty="0">
                <a:solidFill>
                  <a:srgbClr val="222222"/>
                </a:solidFill>
                <a:latin typeface="arial" panose="020B0604020202020204" pitchFamily="34" charset="0"/>
              </a:rPr>
              <a:t>that everything else is equal to.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1171595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580040" y="1432160"/>
                <a:ext cx="8231741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38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+3=</m:t>
                      </m:r>
                      <m:r>
                        <a:rPr lang="en-GB" sz="13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13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040" y="1432160"/>
                <a:ext cx="8231741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65020" y="277091"/>
            <a:ext cx="10967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dirty="0"/>
              <a:t> the subject of the formula?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62152" y="3567762"/>
            <a:ext cx="36409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45946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580040" y="1432160"/>
                <a:ext cx="8231741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38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+3=</m:t>
                      </m:r>
                      <m:r>
                        <a:rPr lang="en-GB" sz="138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13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040" y="1432160"/>
                <a:ext cx="8231741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65020" y="277091"/>
            <a:ext cx="10967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dirty="0"/>
              <a:t> the subject of the formula?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95403" y="3695224"/>
            <a:ext cx="36409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92281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580040" y="1432160"/>
                <a:ext cx="8827495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38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3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040" y="1432160"/>
                <a:ext cx="8827495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65020" y="277091"/>
            <a:ext cx="10967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dirty="0"/>
              <a:t> the subject of the formula?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62152" y="3567762"/>
            <a:ext cx="36409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62358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580040" y="1432160"/>
                <a:ext cx="8827495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38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38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040" y="1432160"/>
                <a:ext cx="8827495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65020" y="277091"/>
            <a:ext cx="10967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dirty="0"/>
              <a:t> the subject of the formula?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62152" y="3567762"/>
            <a:ext cx="36409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01807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580040" y="1432160"/>
                <a:ext cx="8827495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13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38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040" y="1432160"/>
                <a:ext cx="8827495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65020" y="277091"/>
            <a:ext cx="10967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dirty="0"/>
              <a:t> the subject of the formula?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22865" y="3648151"/>
            <a:ext cx="36409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11099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502455" y="1432160"/>
                <a:ext cx="8827495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38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455" y="1432160"/>
                <a:ext cx="8827495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65020" y="277091"/>
            <a:ext cx="10967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dirty="0"/>
              <a:t> the subject of the formula?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22865" y="3648151"/>
            <a:ext cx="36409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72428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65020" y="1432160"/>
                <a:ext cx="10478956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3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38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20" y="1432160"/>
                <a:ext cx="10478956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65020" y="277091"/>
            <a:ext cx="10967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dirty="0"/>
              <a:t> the subject of the formula?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39490" y="3648151"/>
            <a:ext cx="36409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27734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502455" y="1432160"/>
                <a:ext cx="9547930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13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38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3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13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455" y="1432160"/>
                <a:ext cx="9547930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65020" y="277091"/>
            <a:ext cx="10967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dirty="0"/>
              <a:t> the subject of the formula?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22865" y="3648151"/>
            <a:ext cx="36409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97347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31648" y="1493120"/>
                <a:ext cx="10024527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13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38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648" y="1493120"/>
                <a:ext cx="10024527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65020" y="277091"/>
            <a:ext cx="10967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dirty="0"/>
              <a:t> the subject of the formula?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72989" y="3806949"/>
            <a:ext cx="36409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84342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5484" y="199506"/>
            <a:ext cx="995310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/>
              <a:t>Solve</a:t>
            </a:r>
            <a:r>
              <a:rPr lang="en-GB" sz="11500" dirty="0"/>
              <a:t>  2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+ 5 =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82589" y="2438398"/>
            <a:ext cx="589649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2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  <a:r>
              <a:rPr lang="en-GB" sz="11500" dirty="0">
                <a:solidFill>
                  <a:schemeClr val="bg1"/>
                </a:solidFill>
              </a:rPr>
              <a:t>+ 5 </a:t>
            </a:r>
            <a:r>
              <a:rPr lang="en-GB" sz="11500" dirty="0"/>
              <a:t>=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27172" y="4535976"/>
            <a:ext cx="615141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>
                <a:solidFill>
                  <a:schemeClr val="bg1"/>
                </a:solidFill>
              </a:rPr>
              <a:t>2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  <a:r>
              <a:rPr lang="en-GB" sz="11500" dirty="0">
                <a:solidFill>
                  <a:schemeClr val="bg1"/>
                </a:solidFill>
              </a:rPr>
              <a:t>+ 5 </a:t>
            </a:r>
            <a:r>
              <a:rPr lang="en-GB" sz="11500" dirty="0"/>
              <a:t>= 2</a:t>
            </a:r>
          </a:p>
        </p:txBody>
      </p:sp>
    </p:spTree>
    <p:extLst>
      <p:ext uri="{BB962C8B-B14F-4D97-AF65-F5344CB8AC3E}">
        <p14:creationId xmlns:p14="http://schemas.microsoft.com/office/powerpoint/2010/main" val="272825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302627" y="1346294"/>
                <a:ext cx="7692044" cy="34170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15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lang="en-GB" sz="1150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5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15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</m:e>
                      </m:box>
                      <m:r>
                        <a:rPr lang="en-GB" sz="115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5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115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15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sz="11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2627" y="1346294"/>
                <a:ext cx="7692044" cy="34170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65020" y="277091"/>
            <a:ext cx="10967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dirty="0"/>
              <a:t> the subject of the formula?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56362" y="4294908"/>
            <a:ext cx="35079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2139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31648" y="1493120"/>
                <a:ext cx="10024527" cy="2239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3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3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rad>
                      <m:r>
                        <a:rPr lang="en-GB" sz="138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3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648" y="1493120"/>
                <a:ext cx="10024527" cy="22396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65020" y="277091"/>
            <a:ext cx="10967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dirty="0"/>
              <a:t> the subject of the formula?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72989" y="3806949"/>
            <a:ext cx="36409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51267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43595" y="1487579"/>
                <a:ext cx="11083636" cy="2508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3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3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𝑏𝑐</m:t>
                          </m:r>
                        </m:e>
                      </m:rad>
                      <m:r>
                        <a:rPr lang="en-GB" sz="138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sSup>
                        <m:sSupPr>
                          <m:ctrlPr>
                            <a:rPr lang="en-GB" sz="13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GB" sz="13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38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3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13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95" y="1487579"/>
                <a:ext cx="11083636" cy="25083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65020" y="277091"/>
            <a:ext cx="10967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600" dirty="0"/>
              <a:t> the subject of the formula?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01193" y="3886450"/>
            <a:ext cx="36409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41705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0284" y="164871"/>
            <a:ext cx="9953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Make 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the subject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67097" y="1300885"/>
            <a:ext cx="71115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</a:t>
            </a:r>
            <a:r>
              <a:rPr lang="en-GB" sz="13800" dirty="0">
                <a:solidFill>
                  <a:prstClr val="black"/>
                </a:solidFill>
                <a:cs typeface="Times New Roman" panose="02020603050405020304" pitchFamily="18" charset="0"/>
              </a:rPr>
              <a:t>–</a:t>
            </a:r>
            <a:r>
              <a:rPr lang="en-GB" sz="13800" dirty="0"/>
              <a:t>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/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67098" y="3742056"/>
            <a:ext cx="87671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</a:t>
            </a:r>
            <a:r>
              <a:rPr lang="en-GB" sz="13800" dirty="0">
                <a:solidFill>
                  <a:schemeClr val="bg1"/>
                </a:solidFill>
              </a:rPr>
              <a:t>+ </a:t>
            </a:r>
            <a:r>
              <a:rPr lang="en-GB" sz="13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solidFill>
                  <a:schemeClr val="bg1"/>
                </a:solidFill>
              </a:rPr>
              <a:t> </a:t>
            </a:r>
            <a:r>
              <a:rPr lang="en-GB" sz="13800" dirty="0"/>
              <a:t>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n-GB" sz="13800" dirty="0">
                <a:cs typeface="Times New Roman" panose="02020603050405020304" pitchFamily="18" charset="0"/>
              </a:rPr>
              <a:t>+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</a:p>
        </p:txBody>
      </p:sp>
    </p:spTree>
    <p:extLst>
      <p:ext uri="{BB962C8B-B14F-4D97-AF65-F5344CB8AC3E}">
        <p14:creationId xmlns:p14="http://schemas.microsoft.com/office/powerpoint/2010/main" val="301784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0284" y="164871"/>
            <a:ext cx="9953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Make 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the subject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67097" y="1300885"/>
            <a:ext cx="71115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+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/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67098" y="3742056"/>
            <a:ext cx="87671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</a:t>
            </a:r>
            <a:r>
              <a:rPr lang="en-GB" sz="13800" dirty="0">
                <a:solidFill>
                  <a:schemeClr val="bg1"/>
                </a:solidFill>
              </a:rPr>
              <a:t>+ </a:t>
            </a:r>
            <a:r>
              <a:rPr lang="en-GB" sz="13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solidFill>
                  <a:schemeClr val="bg1"/>
                </a:solidFill>
              </a:rPr>
              <a:t> </a:t>
            </a:r>
            <a:r>
              <a:rPr lang="en-GB" sz="13800" dirty="0"/>
              <a:t>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n-GB" sz="13800" dirty="0">
                <a:cs typeface="Times New Roman" panose="02020603050405020304" pitchFamily="18" charset="0"/>
              </a:rPr>
              <a:t>–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</a:p>
        </p:txBody>
      </p:sp>
    </p:spTree>
    <p:extLst>
      <p:ext uri="{BB962C8B-B14F-4D97-AF65-F5344CB8AC3E}">
        <p14:creationId xmlns:p14="http://schemas.microsoft.com/office/powerpoint/2010/main" val="88911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0284" y="164871"/>
            <a:ext cx="9953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Make 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the subject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67097" y="1300885"/>
            <a:ext cx="71115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3800" dirty="0"/>
              <a:t> +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/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67098" y="3742056"/>
                <a:ext cx="9748058" cy="26706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38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38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13800" dirty="0"/>
                  <a:t> </a:t>
                </a:r>
                <a:r>
                  <a:rPr lang="en-GB" sz="13800" dirty="0">
                    <a:solidFill>
                      <a:schemeClr val="bg1"/>
                    </a:solidFill>
                  </a:rPr>
                  <a:t>+ </a:t>
                </a:r>
                <a:r>
                  <a:rPr lang="en-GB" sz="138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3800" dirty="0">
                    <a:solidFill>
                      <a:schemeClr val="bg1"/>
                    </a:solidFill>
                  </a:rPr>
                  <a:t> </a:t>
                </a:r>
                <a:r>
                  <a:rPr lang="en-GB" sz="13800" dirty="0"/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13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3800" i="1" dirty="0">
                                <a:solidFill>
                                  <a:prstClr val="black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z</m:t>
                            </m:r>
                            <m:r>
                              <m:rPr>
                                <m:nor/>
                              </m:rPr>
                              <a:rPr lang="en-GB" sz="13800" i="1" dirty="0">
                                <a:solidFill>
                                  <a:prstClr val="black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13800" dirty="0">
                                <a:solidFill>
                                  <a:prstClr val="black"/>
                                </a:solidFill>
                                <a:cs typeface="Times New Roman" panose="02020603050405020304" pitchFamily="18" charset="0"/>
                              </a:rPr>
                              <m:t>–</m:t>
                            </m:r>
                            <m:r>
                              <m:rPr>
                                <m:nor/>
                              </m:rPr>
                              <a:rPr lang="en-GB" sz="13800" i="1" dirty="0">
                                <a:solidFill>
                                  <a:prstClr val="black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13800" i="1" dirty="0">
                                <a:solidFill>
                                  <a:prstClr val="black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num>
                          <m:den>
                            <m:r>
                              <a:rPr lang="en-GB" sz="13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den>
                        </m:f>
                      </m:e>
                    </m:box>
                  </m:oMath>
                </a14:m>
                <a:endParaRPr lang="en-GB" sz="13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7098" y="3742056"/>
                <a:ext cx="9748058" cy="2670603"/>
              </a:xfrm>
              <a:prstGeom prst="rect">
                <a:avLst/>
              </a:prstGeom>
              <a:blipFill>
                <a:blip r:embed="rId2"/>
                <a:stretch>
                  <a:fillRect l="-9881" t="-10731" b="-299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919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0284" y="164871"/>
            <a:ext cx="9953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Make 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the subject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7439" y="1356303"/>
            <a:ext cx="714340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n-GB" sz="13800" dirty="0">
                <a:solidFill>
                  <a:prstClr val="black"/>
                </a:solidFill>
              </a:rPr>
              <a:t>= </a:t>
            </a:r>
            <a:r>
              <a:rPr lang="en-GB" sz="13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3800" dirty="0"/>
              <a:t> +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67098" y="3742056"/>
                <a:ext cx="9748058" cy="26706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38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38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13800" dirty="0"/>
                  <a:t> </a:t>
                </a:r>
                <a:r>
                  <a:rPr lang="en-GB" sz="13800" dirty="0">
                    <a:solidFill>
                      <a:schemeClr val="bg1"/>
                    </a:solidFill>
                  </a:rPr>
                  <a:t>+ </a:t>
                </a:r>
                <a:r>
                  <a:rPr lang="en-GB" sz="138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3800" dirty="0">
                    <a:solidFill>
                      <a:schemeClr val="bg1"/>
                    </a:solidFill>
                  </a:rPr>
                  <a:t> </a:t>
                </a:r>
                <a:r>
                  <a:rPr lang="en-GB" sz="13800" dirty="0"/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13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3800" i="1" dirty="0">
                                <a:solidFill>
                                  <a:prstClr val="black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z</m:t>
                            </m:r>
                            <m:r>
                              <m:rPr>
                                <m:nor/>
                              </m:rPr>
                              <a:rPr lang="en-GB" sz="13800" i="1" dirty="0">
                                <a:solidFill>
                                  <a:prstClr val="black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13800" dirty="0">
                                <a:solidFill>
                                  <a:prstClr val="black"/>
                                </a:solidFill>
                                <a:cs typeface="Times New Roman" panose="02020603050405020304" pitchFamily="18" charset="0"/>
                              </a:rPr>
                              <m:t>–</m:t>
                            </m:r>
                            <m:r>
                              <m:rPr>
                                <m:nor/>
                              </m:rPr>
                              <a:rPr lang="en-GB" sz="13800" i="1" dirty="0">
                                <a:solidFill>
                                  <a:prstClr val="black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13800" i="1" dirty="0">
                                <a:solidFill>
                                  <a:prstClr val="black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num>
                          <m:den>
                            <m:r>
                              <a:rPr lang="en-GB" sz="13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den>
                        </m:f>
                      </m:e>
                    </m:box>
                  </m:oMath>
                </a14:m>
                <a:endParaRPr lang="en-GB" sz="13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7098" y="3742056"/>
                <a:ext cx="9748058" cy="2670603"/>
              </a:xfrm>
              <a:prstGeom prst="rect">
                <a:avLst/>
              </a:prstGeom>
              <a:blipFill>
                <a:blip r:embed="rId2"/>
                <a:stretch>
                  <a:fillRect l="-9881" t="-10731" b="-299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265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0284" y="164871"/>
            <a:ext cx="9953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Make 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the subject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46414" y="1666646"/>
                <a:ext cx="7111537" cy="2914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3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3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en-GB" sz="13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GB" sz="13800" dirty="0"/>
                  <a:t> + </a:t>
                </a:r>
                <a:r>
                  <a:rPr lang="en-GB" sz="13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3800" dirty="0"/>
                  <a:t> = </a:t>
                </a:r>
                <a:r>
                  <a:rPr lang="en-GB" sz="13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414" y="1666646"/>
                <a:ext cx="7111537" cy="2914452"/>
              </a:xfrm>
              <a:prstGeom prst="rect">
                <a:avLst/>
              </a:prstGeom>
              <a:blipFill>
                <a:blip r:embed="rId2"/>
                <a:stretch>
                  <a:fillRect t="-9205" b="-194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335578" y="4495744"/>
                <a:ext cx="10745586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38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38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13800" dirty="0"/>
                  <a:t> </a:t>
                </a:r>
                <a:r>
                  <a:rPr lang="en-GB" sz="13800" dirty="0">
                    <a:solidFill>
                      <a:schemeClr val="bg1"/>
                    </a:solidFill>
                  </a:rPr>
                  <a:t>+ </a:t>
                </a:r>
                <a:r>
                  <a:rPr lang="en-GB" sz="138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13800" dirty="0"/>
                  <a:t>=</a:t>
                </a:r>
                <a:r>
                  <a:rPr lang="en-GB" sz="13800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3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GB" sz="13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GB" sz="13800" i="1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m:rPr>
                        <m:nor/>
                      </m:rPr>
                      <a:rPr lang="en-GB" sz="13800" i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13800" dirty="0">
                        <a:solidFill>
                          <a:prstClr val="black"/>
                        </a:solidFill>
                        <a:cs typeface="Times New Roman" panose="02020603050405020304" pitchFamily="18" charset="0"/>
                      </a:rPr>
                      <m:t>–</m:t>
                    </m:r>
                    <m:r>
                      <m:rPr>
                        <m:nor/>
                      </m:rPr>
                      <a:rPr lang="en-GB" sz="13800" i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13800" i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m:rPr>
                        <m:nor/>
                      </m:rPr>
                      <a:rPr lang="en-GB" sz="13800" b="0" i="1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GB" sz="13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578" y="4495744"/>
                <a:ext cx="10745586" cy="2215991"/>
              </a:xfrm>
              <a:prstGeom prst="rect">
                <a:avLst/>
              </a:prstGeom>
              <a:blipFill>
                <a:blip r:embed="rId3"/>
                <a:stretch>
                  <a:fillRect l="-8962" t="-23901" b="-45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171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0284" y="164871"/>
            <a:ext cx="9953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Make 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the subject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56609" y="1734531"/>
                <a:ext cx="4139739" cy="22261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9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9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</a:t>
                </a:r>
                <a:r>
                  <a:rPr lang="en-GB" sz="9600" dirty="0"/>
                  <a:t>= </a:t>
                </a:r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 </a:t>
                </a:r>
                <a:r>
                  <a:rPr lang="en-GB" sz="9600" dirty="0">
                    <a:cs typeface="Times New Roman" panose="02020603050405020304" pitchFamily="18" charset="0"/>
                  </a:rPr>
                  <a:t>+</a:t>
                </a:r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609" y="1734531"/>
                <a:ext cx="4139739" cy="2226187"/>
              </a:xfrm>
              <a:prstGeom prst="rect">
                <a:avLst/>
              </a:prstGeom>
              <a:blipFill>
                <a:blip r:embed="rId2"/>
                <a:stretch>
                  <a:fillRect t="-274" r="-14706" b="-16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56609" y="4364125"/>
                <a:ext cx="4305993" cy="2410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9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GB" sz="9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en-GB" sz="9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609" y="4364125"/>
                <a:ext cx="4305993" cy="2410916"/>
              </a:xfrm>
              <a:prstGeom prst="rect">
                <a:avLst/>
              </a:prstGeom>
              <a:blipFill>
                <a:blip r:embed="rId3"/>
                <a:stretch>
                  <a:fillRect l="-14851" t="-2025" b="-60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935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0284" y="-90053"/>
            <a:ext cx="9953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Make 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the subject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97773" y="1284258"/>
                <a:ext cx="7464830" cy="2460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1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11500" dirty="0"/>
                  <a:t> + </a:t>
                </a:r>
                <a:r>
                  <a:rPr lang="en-GB" sz="11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1500" dirty="0"/>
                  <a:t> = </a:t>
                </a:r>
                <a:r>
                  <a:rPr lang="en-GB" sz="11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773" y="1284258"/>
                <a:ext cx="7464830" cy="2460289"/>
              </a:xfrm>
              <a:prstGeom prst="rect">
                <a:avLst/>
              </a:prstGeom>
              <a:blipFill>
                <a:blip r:embed="rId2"/>
                <a:stretch>
                  <a:fillRect t="-8437" b="-186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F9BFE7-92D7-4622-B451-F3E942D4CF81}"/>
                  </a:ext>
                </a:extLst>
              </p:cNvPr>
              <p:cNvSpPr txBox="1"/>
              <p:nvPr/>
            </p:nvSpPr>
            <p:spPr>
              <a:xfrm>
                <a:off x="1479662" y="3798240"/>
                <a:ext cx="8628615" cy="2683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1500" dirty="0"/>
                  <a:t> </a:t>
                </a:r>
                <a:r>
                  <a:rPr lang="en-GB" sz="11500" dirty="0">
                    <a:solidFill>
                      <a:schemeClr val="bg1"/>
                    </a:solidFill>
                  </a:rPr>
                  <a:t>+ </a:t>
                </a:r>
                <a:r>
                  <a:rPr lang="en-GB" sz="115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1500" dirty="0">
                    <a:solidFill>
                      <a:schemeClr val="bg1"/>
                    </a:solidFill>
                  </a:rPr>
                  <a:t> </a:t>
                </a:r>
                <a:r>
                  <a:rPr lang="en-GB" sz="115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GB" sz="11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11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sz="11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− </m:t>
                        </m:r>
                        <m:r>
                          <a:rPr lang="en-US" sz="11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GB" sz="11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11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en-GB" sz="115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F9BFE7-92D7-4622-B451-F3E942D4C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9662" y="3798240"/>
                <a:ext cx="8628615" cy="2683235"/>
              </a:xfrm>
              <a:prstGeom prst="rect">
                <a:avLst/>
              </a:prstGeom>
              <a:blipFill>
                <a:blip r:embed="rId3"/>
                <a:stretch>
                  <a:fillRect l="-9187" b="-16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219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5484" y="199506"/>
            <a:ext cx="995310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/>
              <a:t>Solve</a:t>
            </a:r>
            <a:r>
              <a:rPr lang="en-GB" sz="11500" dirty="0"/>
              <a:t>  3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6 =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82589" y="2438398"/>
            <a:ext cx="66501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3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  <a:r>
              <a:rPr lang="en-GB" sz="11500" dirty="0">
                <a:solidFill>
                  <a:schemeClr val="bg1"/>
                </a:solidFill>
              </a:rPr>
              <a:t>+ 5 </a:t>
            </a:r>
            <a:r>
              <a:rPr lang="en-GB" sz="11500" dirty="0"/>
              <a:t>=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27172" y="4535976"/>
            <a:ext cx="615141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>
                <a:solidFill>
                  <a:schemeClr val="bg1"/>
                </a:solidFill>
              </a:rPr>
              <a:t>2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  <a:r>
              <a:rPr lang="en-GB" sz="11500" dirty="0">
                <a:solidFill>
                  <a:schemeClr val="bg1"/>
                </a:solidFill>
              </a:rPr>
              <a:t>+ 5 </a:t>
            </a:r>
            <a:r>
              <a:rPr lang="en-GB" sz="11500" dirty="0"/>
              <a:t>= 5</a:t>
            </a:r>
          </a:p>
        </p:txBody>
      </p:sp>
    </p:spTree>
    <p:extLst>
      <p:ext uri="{BB962C8B-B14F-4D97-AF65-F5344CB8AC3E}">
        <p14:creationId xmlns:p14="http://schemas.microsoft.com/office/powerpoint/2010/main" val="114676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53441" y="94211"/>
                <a:ext cx="9953105" cy="2035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0" b="1" dirty="0"/>
                  <a:t>Solve</a:t>
                </a:r>
                <a:r>
                  <a:rPr lang="en-GB" sz="11500" dirty="0"/>
                  <a:t>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11500" i="1" dirty="0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115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15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GB" sz="11500" b="0" i="1" dirty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11500" dirty="0"/>
                  <a:t> – 1 = 5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41" y="94211"/>
                <a:ext cx="9953105" cy="2035044"/>
              </a:xfrm>
              <a:prstGeom prst="rect">
                <a:avLst/>
              </a:prstGeom>
              <a:blipFill>
                <a:blip r:embed="rId2"/>
                <a:stretch>
                  <a:fillRect l="-7900" t="-18563" b="-326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49338" y="2604653"/>
                <a:ext cx="6650182" cy="2450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i="1" dirty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1500" i="1" dirty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1500" dirty="0"/>
                  <a:t> </a:t>
                </a:r>
                <a:r>
                  <a:rPr lang="en-GB" sz="11500" dirty="0">
                    <a:solidFill>
                      <a:schemeClr val="bg1"/>
                    </a:solidFill>
                  </a:rPr>
                  <a:t>+ 5 </a:t>
                </a:r>
                <a:r>
                  <a:rPr lang="en-GB" sz="11500" dirty="0"/>
                  <a:t>= 6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9338" y="2604653"/>
                <a:ext cx="6650182" cy="2450864"/>
              </a:xfrm>
              <a:prstGeom prst="rect">
                <a:avLst/>
              </a:prstGeom>
              <a:blipFill>
                <a:blip r:embed="rId3"/>
                <a:stretch>
                  <a:fillRect t="-6716" b="-189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112030" y="4995952"/>
            <a:ext cx="675547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>
                <a:solidFill>
                  <a:schemeClr val="bg1"/>
                </a:solidFill>
              </a:rPr>
              <a:t>2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  <a:r>
              <a:rPr lang="en-GB" sz="11500" dirty="0">
                <a:solidFill>
                  <a:schemeClr val="bg1"/>
                </a:solidFill>
              </a:rPr>
              <a:t>+ 5 </a:t>
            </a:r>
            <a:r>
              <a:rPr lang="en-GB" sz="11500" dirty="0"/>
              <a:t>= 24</a:t>
            </a:r>
          </a:p>
        </p:txBody>
      </p:sp>
    </p:spTree>
    <p:extLst>
      <p:ext uri="{BB962C8B-B14F-4D97-AF65-F5344CB8AC3E}">
        <p14:creationId xmlns:p14="http://schemas.microsoft.com/office/powerpoint/2010/main" val="349336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53441" y="94211"/>
                <a:ext cx="9953105" cy="2035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0" b="1" dirty="0"/>
                  <a:t>Solve</a:t>
                </a:r>
                <a:r>
                  <a:rPr lang="en-GB" sz="11500" dirty="0"/>
                  <a:t>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11500" i="1" dirty="0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115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15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11500" b="0" i="1" dirty="0" smtClean="0">
                                <a:latin typeface="Cambria Math" panose="02040503050406030204" pitchFamily="18" charset="0"/>
                              </a:rPr>
                              <m:t> −1</m:t>
                            </m:r>
                          </m:num>
                          <m:den>
                            <m:r>
                              <a:rPr lang="en-GB" sz="11500" b="0" i="1" dirty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11500" dirty="0"/>
                  <a:t> = 5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41" y="94211"/>
                <a:ext cx="9953105" cy="2035044"/>
              </a:xfrm>
              <a:prstGeom prst="rect">
                <a:avLst/>
              </a:prstGeom>
              <a:blipFill>
                <a:blip r:embed="rId2"/>
                <a:stretch>
                  <a:fillRect l="-7900" t="-18563" b="-326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472247" y="2540137"/>
                <a:ext cx="5552902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000" b="0" i="1" dirty="0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8000" dirty="0"/>
                  <a:t> </a:t>
                </a:r>
                <a:r>
                  <a:rPr lang="en-GB" sz="11500" dirty="0"/>
                  <a:t>= 20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247" y="2540137"/>
                <a:ext cx="5552902" cy="1862048"/>
              </a:xfrm>
              <a:prstGeom prst="rect">
                <a:avLst/>
              </a:prstGeom>
              <a:blipFill>
                <a:blip r:embed="rId3"/>
                <a:stretch>
                  <a:fillRect t="-21639" r="-9660" b="-43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41521" y="4813068"/>
                <a:ext cx="5552902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0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8000" dirty="0">
                    <a:solidFill>
                      <a:schemeClr val="bg1"/>
                    </a:solidFill>
                  </a:rPr>
                  <a:t> </a:t>
                </a:r>
                <a:r>
                  <a:rPr lang="en-GB" sz="11500" dirty="0"/>
                  <a:t>= 21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521" y="4813068"/>
                <a:ext cx="5552902" cy="1862048"/>
              </a:xfrm>
              <a:prstGeom prst="rect">
                <a:avLst/>
              </a:prstGeom>
              <a:blipFill>
                <a:blip r:embed="rId4"/>
                <a:stretch>
                  <a:fillRect t="-21639" r="-9660" b="-43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627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866445" y="1306288"/>
            <a:ext cx="405255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dirty="0"/>
              <a:t>V = IR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61" r="60997" b="10853"/>
          <a:stretch/>
        </p:blipFill>
        <p:spPr>
          <a:xfrm rot="5400000">
            <a:off x="4985361" y="2682352"/>
            <a:ext cx="1823545" cy="44369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5992" y="232928"/>
            <a:ext cx="110780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Do you recognise this formula? </a:t>
            </a:r>
          </a:p>
        </p:txBody>
      </p:sp>
      <p:sp>
        <p:nvSpPr>
          <p:cNvPr id="7" name="Rectangle 6"/>
          <p:cNvSpPr/>
          <p:nvPr/>
        </p:nvSpPr>
        <p:spPr>
          <a:xfrm>
            <a:off x="198403" y="4485321"/>
            <a:ext cx="32464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>
                <a:latin typeface="arial" panose="020B0604020202020204" pitchFamily="34" charset="0"/>
              </a:rPr>
              <a:t>Ohm's Law</a:t>
            </a:r>
            <a:endParaRPr lang="en-GB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8474544" y="3838991"/>
            <a:ext cx="34403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V</a:t>
            </a:r>
            <a:r>
              <a:rPr lang="en-GB" sz="4400" dirty="0"/>
              <a:t> = Voltage</a:t>
            </a:r>
          </a:p>
          <a:p>
            <a:r>
              <a:rPr lang="en-GB" sz="4400" b="1" dirty="0"/>
              <a:t>I</a:t>
            </a:r>
            <a:r>
              <a:rPr lang="en-GB" sz="4400" dirty="0"/>
              <a:t> = Current</a:t>
            </a:r>
          </a:p>
          <a:p>
            <a:r>
              <a:rPr lang="en-GB" sz="4400" b="1" dirty="0"/>
              <a:t>R</a:t>
            </a:r>
            <a:r>
              <a:rPr lang="en-GB" sz="4400" dirty="0"/>
              <a:t> = Resistance</a:t>
            </a:r>
          </a:p>
        </p:txBody>
      </p:sp>
    </p:spTree>
    <p:extLst>
      <p:ext uri="{BB962C8B-B14F-4D97-AF65-F5344CB8AC3E}">
        <p14:creationId xmlns:p14="http://schemas.microsoft.com/office/powerpoint/2010/main" val="269266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4111157" y="-60303"/>
            <a:ext cx="385330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dirty="0"/>
              <a:t>V = IR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61" r="60997" b="10853"/>
          <a:stretch/>
        </p:blipFill>
        <p:spPr>
          <a:xfrm>
            <a:off x="378471" y="2840181"/>
            <a:ext cx="1539736" cy="37463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7182" y="1465668"/>
            <a:ext cx="95263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How do you calculate </a:t>
            </a:r>
          </a:p>
          <a:p>
            <a:pPr algn="ctr"/>
            <a:r>
              <a:rPr lang="en-GB" sz="8000" b="1" dirty="0"/>
              <a:t>resistance</a:t>
            </a:r>
            <a:r>
              <a:rPr lang="en-GB" sz="8000" dirty="0"/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50574" y="4070682"/>
                <a:ext cx="3818313" cy="2465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3800" b="1" dirty="0"/>
                  <a:t>R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13800" b="1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138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3800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num>
                          <m:den>
                            <m:r>
                              <a:rPr lang="en-GB" sz="13800" b="1" i="1" smtClean="0">
                                <a:latin typeface="Cambria Math" panose="02040503050406030204" pitchFamily="18" charset="0"/>
                              </a:rPr>
                              <m:t>𝑰</m:t>
                            </m:r>
                          </m:den>
                        </m:f>
                      </m:e>
                    </m:box>
                  </m:oMath>
                </a14:m>
                <a:endParaRPr lang="en-GB" sz="13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574" y="4070682"/>
                <a:ext cx="3818313" cy="2465419"/>
              </a:xfrm>
              <a:prstGeom prst="rect">
                <a:avLst/>
              </a:prstGeom>
              <a:blipFill>
                <a:blip r:embed="rId3"/>
                <a:stretch>
                  <a:fillRect l="-25199" t="-17327" b="-329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207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4028028" y="49496"/>
            <a:ext cx="401869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dirty="0"/>
              <a:t>V = IR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8580" y="1566607"/>
            <a:ext cx="95263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How do you calculate </a:t>
            </a:r>
          </a:p>
          <a:p>
            <a:pPr algn="ctr"/>
            <a:r>
              <a:rPr lang="en-GB" sz="8000" b="1" dirty="0"/>
              <a:t>current</a:t>
            </a:r>
            <a:r>
              <a:rPr lang="en-GB" sz="8000" dirty="0"/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27171" y="4121152"/>
                <a:ext cx="3319549" cy="2465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3800" b="1" dirty="0"/>
                  <a:t>I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13800" b="1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138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3800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num>
                          <m:den>
                            <m:r>
                              <a:rPr lang="en-GB" sz="138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den>
                        </m:f>
                      </m:e>
                    </m:box>
                  </m:oMath>
                </a14:m>
                <a:endParaRPr lang="en-GB" sz="13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171" y="4121152"/>
                <a:ext cx="3319549" cy="2465419"/>
              </a:xfrm>
              <a:prstGeom prst="rect">
                <a:avLst/>
              </a:prstGeom>
              <a:blipFill>
                <a:blip r:embed="rId2"/>
                <a:stretch>
                  <a:fillRect l="-28991" t="-17079" b="-329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961" r="60997" b="10853"/>
          <a:stretch/>
        </p:blipFill>
        <p:spPr>
          <a:xfrm>
            <a:off x="378471" y="2840181"/>
            <a:ext cx="1539736" cy="374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4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7802" y="387928"/>
            <a:ext cx="112388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subject of the formula?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373284"/>
            <a:ext cx="1028561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9900" b="1" dirty="0"/>
              <a:t> = 3</a:t>
            </a:r>
            <a:r>
              <a:rPr lang="en-GB" sz="19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19900" b="1" dirty="0"/>
              <a:t> + </a:t>
            </a:r>
            <a:r>
              <a:rPr lang="en-GB" sz="19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7802" y="4199516"/>
            <a:ext cx="112464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The subject of the formula is </a:t>
            </a:r>
            <a:r>
              <a:rPr lang="en-GB" sz="13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GB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03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1215</TotalTime>
  <Words>419</Words>
  <Application>Microsoft Office PowerPoint</Application>
  <PresentationFormat>Widescreen</PresentationFormat>
  <Paragraphs>91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63</cp:revision>
  <dcterms:created xsi:type="dcterms:W3CDTF">2015-10-11T09:37:22Z</dcterms:created>
  <dcterms:modified xsi:type="dcterms:W3CDTF">2023-09-07T10:25:27Z</dcterms:modified>
</cp:coreProperties>
</file>