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DD8711-69F6-40EC-9879-10FA939F04BE}" v="72" dt="2025-08-29T13:11:00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6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9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undo custSel modSld">
      <pc:chgData name="Stewart Gale" userId="3647ddd2-6040-41ae-a96d-232c23482af8" providerId="ADAL" clId="{06789ACE-9C8B-434B-894E-5A86F9D6F4CB}" dt="2025-08-29T13:11:25.198" v="227" actId="20577"/>
      <pc:docMkLst>
        <pc:docMk/>
      </pc:docMkLst>
      <pc:sldChg chg="modSp mod">
        <pc:chgData name="Stewart Gale" userId="3647ddd2-6040-41ae-a96d-232c23482af8" providerId="ADAL" clId="{06789ACE-9C8B-434B-894E-5A86F9D6F4CB}" dt="2025-08-29T13:11:25.198" v="227" actId="20577"/>
        <pc:sldMkLst>
          <pc:docMk/>
          <pc:sldMk cId="2545623646" sldId="256"/>
        </pc:sldMkLst>
        <pc:spChg chg="mod">
          <ac:chgData name="Stewart Gale" userId="3647ddd2-6040-41ae-a96d-232c23482af8" providerId="ADAL" clId="{06789ACE-9C8B-434B-894E-5A86F9D6F4CB}" dt="2025-08-29T13:11:25.198" v="227" actId="20577"/>
          <ac:spMkLst>
            <pc:docMk/>
            <pc:sldMk cId="2545623646" sldId="256"/>
            <ac:spMk id="5" creationId="{7E0CDD3D-8C68-8574-C1C2-C762C56C94A3}"/>
          </ac:spMkLst>
        </pc:spChg>
        <pc:spChg chg="mod">
          <ac:chgData name="Stewart Gale" userId="3647ddd2-6040-41ae-a96d-232c23482af8" providerId="ADAL" clId="{06789ACE-9C8B-434B-894E-5A86F9D6F4CB}" dt="2025-08-29T13:11:18.412" v="223"/>
          <ac:spMkLst>
            <pc:docMk/>
            <pc:sldMk cId="2545623646" sldId="256"/>
            <ac:spMk id="7" creationId="{F8DCABD2-48CE-69A6-49CA-AAF199F716EE}"/>
          </ac:spMkLst>
        </pc:spChg>
      </pc:sldChg>
      <pc:sldChg chg="addSp delSp modSp mod delAnim modAnim">
        <pc:chgData name="Stewart Gale" userId="3647ddd2-6040-41ae-a96d-232c23482af8" providerId="ADAL" clId="{06789ACE-9C8B-434B-894E-5A86F9D6F4CB}" dt="2025-08-29T13:11:00.008" v="220"/>
        <pc:sldMkLst>
          <pc:docMk/>
          <pc:sldMk cId="1347881349" sldId="257"/>
        </pc:sldMkLst>
        <pc:spChg chg="add mod">
          <ac:chgData name="Stewart Gale" userId="3647ddd2-6040-41ae-a96d-232c23482af8" providerId="ADAL" clId="{06789ACE-9C8B-434B-894E-5A86F9D6F4CB}" dt="2025-08-29T13:10:50.911" v="219" actId="20577"/>
          <ac:spMkLst>
            <pc:docMk/>
            <pc:sldMk cId="1347881349" sldId="257"/>
            <ac:spMk id="4" creationId="{BF5CECE7-ED66-9B5C-A0C4-740CE8E5E560}"/>
          </ac:spMkLst>
        </pc:spChg>
        <pc:spChg chg="mod">
          <ac:chgData name="Stewart Gale" userId="3647ddd2-6040-41ae-a96d-232c23482af8" providerId="ADAL" clId="{06789ACE-9C8B-434B-894E-5A86F9D6F4CB}" dt="2025-08-29T13:10:15.810" v="207" actId="20577"/>
          <ac:spMkLst>
            <pc:docMk/>
            <pc:sldMk cId="1347881349" sldId="257"/>
            <ac:spMk id="7" creationId="{C311D121-C4A4-7081-07EA-9C5C8C477569}"/>
          </ac:spMkLst>
        </pc:spChg>
        <pc:spChg chg="del mod">
          <ac:chgData name="Stewart Gale" userId="3647ddd2-6040-41ae-a96d-232c23482af8" providerId="ADAL" clId="{06789ACE-9C8B-434B-894E-5A86F9D6F4CB}" dt="2025-08-29T13:10:40.698" v="215" actId="478"/>
          <ac:spMkLst>
            <pc:docMk/>
            <pc:sldMk cId="1347881349" sldId="257"/>
            <ac:spMk id="14" creationId="{955936A7-AC03-177E-84C2-CAD43AEC73D8}"/>
          </ac:spMkLst>
        </pc:spChg>
      </pc:sldChg>
      <pc:sldChg chg="modSp mod">
        <pc:chgData name="Stewart Gale" userId="3647ddd2-6040-41ae-a96d-232c23482af8" providerId="ADAL" clId="{06789ACE-9C8B-434B-894E-5A86F9D6F4CB}" dt="2025-08-29T13:04:29.430" v="82" actId="20577"/>
        <pc:sldMkLst>
          <pc:docMk/>
          <pc:sldMk cId="511687723" sldId="258"/>
        </pc:sldMkLst>
        <pc:spChg chg="mod">
          <ac:chgData name="Stewart Gale" userId="3647ddd2-6040-41ae-a96d-232c23482af8" providerId="ADAL" clId="{06789ACE-9C8B-434B-894E-5A86F9D6F4CB}" dt="2025-08-29T13:03:50.449" v="72" actId="20577"/>
          <ac:spMkLst>
            <pc:docMk/>
            <pc:sldMk cId="511687723" sldId="258"/>
            <ac:spMk id="5" creationId="{2B8CE08D-F010-FA16-DD65-0E7F4851A738}"/>
          </ac:spMkLst>
        </pc:spChg>
        <pc:spChg chg="mod">
          <ac:chgData name="Stewart Gale" userId="3647ddd2-6040-41ae-a96d-232c23482af8" providerId="ADAL" clId="{06789ACE-9C8B-434B-894E-5A86F9D6F4CB}" dt="2025-08-29T13:04:29.430" v="82" actId="20577"/>
          <ac:spMkLst>
            <pc:docMk/>
            <pc:sldMk cId="511687723" sldId="258"/>
            <ac:spMk id="6" creationId="{135CB1C8-BF7B-FABA-190C-62DBE77100E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65E65-049D-EE24-CB9D-37AA4319A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F578B3-5B47-55E8-B9E8-7FC90C2C16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38FB1-1C15-6244-0B23-3CC4382A8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9A200-F94E-D9BB-F967-21B2F39C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BBE3E-D9F0-BB01-759D-A8B3CD2F2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288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88022-BD7E-2837-D3E0-7E71C1630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ADCEC-21C6-6431-DB13-726B691AC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01946-7CC0-F8E3-2BAC-9592267C1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2EF02-91C3-0692-EB17-0B23CE841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F1F0E-E0F7-8BBE-F136-4A6AD1E1B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07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DA653-E3F4-0B90-F74C-B54225998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52E211-E5D6-9C9C-A1DD-2E8632319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D9BA2-4F35-9E7E-AC3F-E55EF4B5C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D7932-FF2E-5EE7-4F5F-FCEE24591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DDD4E-C528-9DAF-19CB-008EB7F5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097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99B2-EA56-3C13-70EC-1F74734FF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1913-C3B3-6450-D608-04C6A5FFF8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2ADC0-F445-639A-49D0-58A51A0734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E432F-1DA7-B011-3FD6-C9DB169E2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CED9D-5D92-CFD6-56DD-FA0992979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3A9F7-C769-87CA-2EF0-6445312BA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693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0456-CE67-A0F3-0561-44BF04CC4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09F67-4E4C-E1DA-ABBC-40ADFBF453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91C7E-EE3B-1B91-D293-DA49DB633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0AE41C-0615-0919-3B60-FE28AC3D6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8824D7-D3F7-0539-18FB-88080C9677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54E27E-58EA-867D-7C70-C79BA3B54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8B50A7-7C8A-FDFB-203E-36A3075C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DA081-0DB1-9261-6CDC-36ACA0DA4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66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3ED65-2970-E743-D389-D8B92A37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96173B-0984-FB37-E875-031502E5B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0713B4-5BE4-298F-D8A9-7FAF9FA0C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2FD751-7D1F-6E41-49BD-502D837BE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690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7CF49B-F06A-9B0A-C4F8-F0368AEB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392ED1-7B4F-01B3-6714-D3603906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92717-704E-4712-C7E3-4B13A6FC8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97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0619-0700-6767-2057-0B67B4CC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1B079-8370-5FCE-C5E7-9774A6489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B86EB-CEEF-DD57-9AA5-F7069C3497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A56FD6-9B8A-6326-5A0C-092A12913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9627D-0AF2-2956-49B5-3DF458A7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D814D-8E2A-C279-FC37-2457FE661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591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57B6A-003D-8504-0C89-A0C51CDC5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4FB851-2608-5A32-7EA5-A261675149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C1DE3-A69B-F6E8-F6BD-1B9F1B917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4ACBA-47BD-5970-B49B-29CD7C9D3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E3C20-2FFE-8FDC-39EF-BA3E8DD1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09078-65AF-260F-0B29-6847A284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41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AEE3-FE80-3B4A-2412-8DE1862D0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29B679-CBF4-8ADE-141B-B77287F77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92363-A58C-0950-66D0-29B054B7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E2C58-A5CE-F644-6612-19310F6F2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62A8A-575B-7C88-0E73-B9535409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11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634DEE-EE6B-44CD-FFE0-FA18F315E8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8E0D6D-7EEE-82D9-92A0-6B498C002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7072-16FE-B44B-994C-69EDAADB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42763-2D6A-1A01-C02C-9B0F2FE78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4E4EC-0840-C882-BA1F-E1834A037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063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096C4C-D700-CDB5-52AF-B38C8346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9573A4-9AD8-DD0C-766E-1A52BF7C8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58B1E-27BC-7254-F8BB-B8C21915DA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6E3EA9-7476-46D8-82AD-6678A3B53FE0}" type="datetimeFigureOut">
              <a:rPr lang="en-GB" smtClean="0"/>
              <a:t>29/08/2025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3CAD5-C3C5-9D9F-8C61-F04A2EE50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4C175-6529-722E-1306-766B41EDC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3F2A15-E016-474F-8B9C-58832C9689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9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0CDD3D-8C68-8574-C1C2-C762C56C94A3}"/>
              </a:ext>
            </a:extLst>
          </p:cNvPr>
          <p:cNvSpPr txBox="1"/>
          <p:nvPr/>
        </p:nvSpPr>
        <p:spPr>
          <a:xfrm>
            <a:off x="351417" y="923611"/>
            <a:ext cx="6509498" cy="5757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1. Temperature Puzzle</a:t>
            </a:r>
            <a:endParaRPr lang="en-GB" sz="14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In Moscow the temperature at midnight is –17°C.                                        During the day it rises by 12°C,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then drops by 15°C, and finally doubles (×2).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(a) What is the final temperature?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(b) By how many degrees did the temperature change in total?</a:t>
            </a:r>
            <a:endParaRPr lang="en-GB" sz="12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2. Profit and Loss</a:t>
            </a:r>
            <a:endParaRPr lang="en-GB" sz="14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shopkeeper makes a profit of £</a:t>
            </a:r>
            <a:r>
              <a:rPr lang="en-US" sz="1600" dirty="0"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30</a:t>
            </a: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on Monday, a loss of £65 on Tuesday,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and a profit of £30 on Wednesday.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(a) Represent each day’s outcome as an integer.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(b) What is the total over the three days?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(c) If the trend continues with the same sequence, 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what will the balance be at the end of Friday?</a:t>
            </a:r>
            <a:endParaRPr lang="en-GB" sz="12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3. Algebra with Negatives</a:t>
            </a:r>
            <a:endParaRPr lang="en-GB" sz="14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Solve for x: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(a) –3x + 7 = –11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(b) 4x – (–2) = –10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DCABD2-48CE-69A6-49CA-AAF199F716EE}"/>
              </a:ext>
            </a:extLst>
          </p:cNvPr>
          <p:cNvSpPr txBox="1"/>
          <p:nvPr/>
        </p:nvSpPr>
        <p:spPr>
          <a:xfrm>
            <a:off x="7019509" y="931947"/>
            <a:ext cx="4957338" cy="5517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4. Lift with Algebra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lift starts at floor 0. It goes down 2n floors, then up 7 floors, then down 3 more floors.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If the final position is floor –4, what is the value of n?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5. Coordinates Problem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point P is at (–6, –4). It is reflected in the x-axis, then translated by (+3, –5).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What are its new coordinates?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6. Negative Powers &amp; Roots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Work out: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(a) (–2)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– (–3)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2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(b) (–2)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3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7. Challenge Puzzle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product of two consecutive negative integers is       29 greater than their sum.                                                         Find the integers.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70B1FE-3DCB-D91B-7C1E-CE8DDE2B3AA2}"/>
              </a:ext>
            </a:extLst>
          </p:cNvPr>
          <p:cNvSpPr txBox="1"/>
          <p:nvPr/>
        </p:nvSpPr>
        <p:spPr>
          <a:xfrm>
            <a:off x="243840" y="162506"/>
            <a:ext cx="10629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Negative Numbers – Extension Questions </a:t>
            </a:r>
          </a:p>
        </p:txBody>
      </p:sp>
    </p:spTree>
    <p:extLst>
      <p:ext uri="{BB962C8B-B14F-4D97-AF65-F5344CB8AC3E}">
        <p14:creationId xmlns:p14="http://schemas.microsoft.com/office/powerpoint/2010/main" val="254562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BD387B-9395-DDD2-B680-DFF17E49B25F}"/>
              </a:ext>
            </a:extLst>
          </p:cNvPr>
          <p:cNvSpPr txBox="1"/>
          <p:nvPr/>
        </p:nvSpPr>
        <p:spPr>
          <a:xfrm>
            <a:off x="1954304" y="2163483"/>
            <a:ext cx="86180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17332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3C89C-920E-7AE8-4BDE-2E8DCF4F4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8CE08D-F010-FA16-DD65-0E7F4851A738}"/>
              </a:ext>
            </a:extLst>
          </p:cNvPr>
          <p:cNvSpPr txBox="1"/>
          <p:nvPr/>
        </p:nvSpPr>
        <p:spPr>
          <a:xfrm>
            <a:off x="351417" y="923611"/>
            <a:ext cx="6509498" cy="5500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1. Temperature Puzzle</a:t>
            </a:r>
            <a:endParaRPr lang="en-GB" sz="14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In Moscow the temperature at midnight is –17°C.                                        During the day it rises by 12°C,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then drops by 15°C, and finally doubles (×2).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(a) What is the final temperature?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(b) By how many degrees did the temperature change in total?</a:t>
            </a:r>
            <a:endParaRPr lang="en-GB" sz="12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2. Profit and Loss</a:t>
            </a:r>
            <a:endParaRPr lang="en-GB" sz="14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shopkeeper makes a profit of £</a:t>
            </a:r>
            <a:r>
              <a:rPr lang="en-US" sz="1600" dirty="0"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30</a:t>
            </a: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on Monday, a loss of £65 on Tuesday, and a profit of £30 on Wednesday.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(a) Represent each day’s outcome as an integer.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(b) What is the total over the three days?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(c) If the trend continues with the same sequence, what will the         balance be at the end of Friday?</a:t>
            </a:r>
            <a:endParaRPr lang="en-GB" sz="12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en-US" b="1" dirty="0">
                <a:solidFill>
                  <a:srgbClr val="4F81BD"/>
                </a:solidFill>
                <a:effectLst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3. Algebra with Negatives</a:t>
            </a:r>
            <a:endParaRPr lang="en-GB" sz="14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Solve for x: 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(a) –3x + 7 = –11</a:t>
            </a:r>
            <a:b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16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(b) 4x – (–2) = –10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9179BE-ADB3-92B8-733F-90E45210C3F4}"/>
              </a:ext>
            </a:extLst>
          </p:cNvPr>
          <p:cNvSpPr txBox="1"/>
          <p:nvPr/>
        </p:nvSpPr>
        <p:spPr>
          <a:xfrm>
            <a:off x="243840" y="162506"/>
            <a:ext cx="10629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Negative Numbers – Extension Questions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7D955D-ECD1-E0AD-E334-14DFD5FC2B75}"/>
              </a:ext>
            </a:extLst>
          </p:cNvPr>
          <p:cNvSpPr txBox="1"/>
          <p:nvPr/>
        </p:nvSpPr>
        <p:spPr>
          <a:xfrm>
            <a:off x="7076141" y="973782"/>
            <a:ext cx="4279153" cy="1974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Starting temperature = –17</a:t>
            </a:r>
            <a:b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After rising 12: –17 + 12 = –5</a:t>
            </a:r>
            <a:b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After dropping 15: –5 – 15 = –20</a:t>
            </a:r>
            <a:b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Doubling: –20 × 2 = –40</a:t>
            </a:r>
            <a:b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Final temperature = –40°C</a:t>
            </a:r>
            <a:b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Total change = –40 – (–17) = –23°C</a:t>
            </a:r>
            <a:endParaRPr lang="en-GB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5CB1C8-BF7B-FABA-190C-62DBE77100E6}"/>
              </a:ext>
            </a:extLst>
          </p:cNvPr>
          <p:cNvSpPr txBox="1"/>
          <p:nvPr/>
        </p:nvSpPr>
        <p:spPr>
          <a:xfrm>
            <a:off x="5602940" y="3637237"/>
            <a:ext cx="609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Monday = 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+30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, Tuesday = –65, Wednesday = +30</a:t>
            </a:r>
            <a:b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Total = 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30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– 65 + 30 = 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–5</a:t>
            </a:r>
            <a:b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Thursday = –65, Friday = +30</a:t>
            </a:r>
            <a:b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End of Friday 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= –5 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– 65 + 30 = –40</a:t>
            </a:r>
            <a:endParaRPr lang="en-GB" sz="2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826C49-3FDC-C8CC-3FD4-911AC05DAC4B}"/>
              </a:ext>
            </a:extLst>
          </p:cNvPr>
          <p:cNvSpPr txBox="1"/>
          <p:nvPr/>
        </p:nvSpPr>
        <p:spPr>
          <a:xfrm>
            <a:off x="4500282" y="5244136"/>
            <a:ext cx="2205317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lnSpc>
                <a:spcPct val="115000"/>
              </a:lnSpc>
              <a:spcAft>
                <a:spcPts val="1000"/>
              </a:spcAft>
              <a:buAutoNum type="alphaLcParenBoth"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–3x + 7 = –11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–3x = –18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x = 6</a:t>
            </a:r>
            <a:endParaRPr lang="en-GB" sz="2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ABC09-F798-FF01-DD19-40409C898E9F}"/>
              </a:ext>
            </a:extLst>
          </p:cNvPr>
          <p:cNvSpPr txBox="1"/>
          <p:nvPr/>
        </p:nvSpPr>
        <p:spPr>
          <a:xfrm>
            <a:off x="6968492" y="5244136"/>
            <a:ext cx="2275914" cy="1380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(b) 4x + 2 = –10 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4x = –12 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x = –3</a:t>
            </a:r>
            <a:endParaRPr lang="en-GB" sz="2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68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2B1F-9A6C-DBE0-9CB2-057B3C543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311D121-C4A4-7081-07EA-9C5C8C477569}"/>
              </a:ext>
            </a:extLst>
          </p:cNvPr>
          <p:cNvSpPr txBox="1"/>
          <p:nvPr/>
        </p:nvSpPr>
        <p:spPr>
          <a:xfrm>
            <a:off x="403556" y="1075383"/>
            <a:ext cx="4957338" cy="5517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4. Lift with Algebra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lift starts at floor 0. It goes down 2n floors, then up 7 floors, then down 3 more floors.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If the final position is floor –4, what is the value of n?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5. Coordinates Problem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 point P is at (–6, –4). It is reflected in the x-axis, then translated by (+3, –5).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What are its new coordinates?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6. Negative Powers &amp; Roots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Work out: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(a) (–2)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– (–3)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2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(b) (–2)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3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alibri" panose="020F050202020403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7. Challenge Puzzle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product of two consecutive negative integers is       29 greater than their sum.                                                         Find the integers.</a:t>
            </a:r>
            <a:endParaRPr lang="en-GB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EEB5DE-1DB1-7628-AFE8-61208F768F3C}"/>
              </a:ext>
            </a:extLst>
          </p:cNvPr>
          <p:cNvSpPr txBox="1"/>
          <p:nvPr/>
        </p:nvSpPr>
        <p:spPr>
          <a:xfrm>
            <a:off x="243840" y="162506"/>
            <a:ext cx="10629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/>
              <a:t>Negative Numbers – Extension Questions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380070-7114-434F-01EB-5C1A644C3633}"/>
              </a:ext>
            </a:extLst>
          </p:cNvPr>
          <p:cNvSpPr txBox="1"/>
          <p:nvPr/>
        </p:nvSpPr>
        <p:spPr>
          <a:xfrm>
            <a:off x="5737412" y="1009642"/>
            <a:ext cx="2683436" cy="1477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0 – 2n + 7 – 3 = 4 – 2n</a:t>
            </a:r>
            <a:b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    4 – 2n = –4                 –2n = –8                            n = 4</a:t>
            </a:r>
            <a:endParaRPr lang="en-GB" sz="2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2D482D-DE5D-17EB-2BA4-DA36F5C2E337}"/>
              </a:ext>
            </a:extLst>
          </p:cNvPr>
          <p:cNvSpPr txBox="1"/>
          <p:nvPr/>
        </p:nvSpPr>
        <p:spPr>
          <a:xfrm>
            <a:off x="5985435" y="2798923"/>
            <a:ext cx="5074024" cy="770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Reflection in x-axis: (–6, 4) </a:t>
            </a:r>
            <a:b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Translation: (–6 + 3, 4 – 5) = (–3, –1)</a:t>
            </a:r>
            <a:endParaRPr lang="en-GB" sz="2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5BB44E-014B-DEDD-CD69-3244D2FFE2F4}"/>
              </a:ext>
            </a:extLst>
          </p:cNvPr>
          <p:cNvSpPr txBox="1"/>
          <p:nvPr/>
        </p:nvSpPr>
        <p:spPr>
          <a:xfrm>
            <a:off x="3526118" y="4303578"/>
            <a:ext cx="2139576" cy="416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(a) 16 – 9 = 7</a:t>
            </a:r>
            <a:endParaRPr lang="en-GB" sz="20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2D3478-6130-E79D-7A0D-D28E0ACBCD26}"/>
              </a:ext>
            </a:extLst>
          </p:cNvPr>
          <p:cNvSpPr txBox="1"/>
          <p:nvPr/>
        </p:nvSpPr>
        <p:spPr>
          <a:xfrm>
            <a:off x="3526118" y="4778345"/>
            <a:ext cx="86061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(b) –8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5CECE7-ED66-9B5C-A0C4-740CE8E5E560}"/>
                  </a:ext>
                </a:extLst>
              </p:cNvPr>
              <p:cNvSpPr txBox="1"/>
              <p:nvPr/>
            </p:nvSpPr>
            <p:spPr>
              <a:xfrm>
                <a:off x="5665694" y="5350790"/>
                <a:ext cx="2139576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Integers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 Product =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 Sum =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</a:rPr>
                  <a:t> Difference =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29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5CECE7-ED66-9B5C-A0C4-740CE8E5E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5694" y="5350790"/>
                <a:ext cx="2139576" cy="1200329"/>
              </a:xfrm>
              <a:prstGeom prst="rect">
                <a:avLst/>
              </a:prstGeom>
              <a:blipFill>
                <a:blip r:embed="rId2"/>
                <a:stretch>
                  <a:fillRect l="-2279" t="-2538" b="-7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788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898</Words>
  <Application>Microsoft Office PowerPoint</Application>
  <PresentationFormat>Widescreen</PresentationFormat>
  <Paragraphs>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Cambria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2025-08-28T05:04:13Z</dcterms:created>
  <dcterms:modified xsi:type="dcterms:W3CDTF">2025-08-29T13:11:31Z</dcterms:modified>
</cp:coreProperties>
</file>