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ADC9C2-9250-400F-841A-3220AA8B67BD}" v="92" dt="2025-05-12T04:26:52.4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>
        <p:scale>
          <a:sx n="80" d="100"/>
          <a:sy n="80" d="100"/>
        </p:scale>
        <p:origin x="249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3ADC9C2-9250-400F-841A-3220AA8B67BD}"/>
    <pc:docChg chg="undo custSel delSld modSld">
      <pc:chgData name="Stewart Gale" userId="3647ddd2-6040-41ae-a96d-232c23482af8" providerId="ADAL" clId="{D3ADC9C2-9250-400F-841A-3220AA8B67BD}" dt="2025-05-12T04:26:52.497" v="250"/>
      <pc:docMkLst>
        <pc:docMk/>
      </pc:docMkLst>
      <pc:sldChg chg="delSp modSp del mod">
        <pc:chgData name="Stewart Gale" userId="3647ddd2-6040-41ae-a96d-232c23482af8" providerId="ADAL" clId="{D3ADC9C2-9250-400F-841A-3220AA8B67BD}" dt="2021-01-27T04:33:27.547" v="118" actId="47"/>
        <pc:sldMkLst>
          <pc:docMk/>
          <pc:sldMk cId="3129969114" sldId="258"/>
        </pc:sldMkLst>
      </pc:sldChg>
      <pc:sldChg chg="modSp mod">
        <pc:chgData name="Stewart Gale" userId="3647ddd2-6040-41ae-a96d-232c23482af8" providerId="ADAL" clId="{D3ADC9C2-9250-400F-841A-3220AA8B67BD}" dt="2021-10-31T16:45:19.980" v="161" actId="20577"/>
        <pc:sldMkLst>
          <pc:docMk/>
          <pc:sldMk cId="3435349250" sldId="259"/>
        </pc:sldMkLst>
      </pc:sldChg>
      <pc:sldChg chg="addSp delSp modSp mod modAnim">
        <pc:chgData name="Stewart Gale" userId="3647ddd2-6040-41ae-a96d-232c23482af8" providerId="ADAL" clId="{D3ADC9C2-9250-400F-841A-3220AA8B67BD}" dt="2025-05-12T04:26:52.497" v="250"/>
        <pc:sldMkLst>
          <pc:docMk/>
          <pc:sldMk cId="548338404" sldId="261"/>
        </pc:sldMkLst>
        <pc:spChg chg="mod">
          <ac:chgData name="Stewart Gale" userId="3647ddd2-6040-41ae-a96d-232c23482af8" providerId="ADAL" clId="{D3ADC9C2-9250-400F-841A-3220AA8B67BD}" dt="2025-05-12T04:25:01.748" v="192" actId="14100"/>
          <ac:spMkLst>
            <pc:docMk/>
            <pc:sldMk cId="548338404" sldId="261"/>
            <ac:spMk id="6" creationId="{A427326F-15D2-47A8-A8DE-EA2A71A3C274}"/>
          </ac:spMkLst>
        </pc:spChg>
        <pc:spChg chg="mod">
          <ac:chgData name="Stewart Gale" userId="3647ddd2-6040-41ae-a96d-232c23482af8" providerId="ADAL" clId="{D3ADC9C2-9250-400F-841A-3220AA8B67BD}" dt="2025-05-12T04:25:35.886" v="209" actId="20577"/>
          <ac:spMkLst>
            <pc:docMk/>
            <pc:sldMk cId="548338404" sldId="261"/>
            <ac:spMk id="8" creationId="{D99837B5-FAF7-4929-8CF3-282826B58A9B}"/>
          </ac:spMkLst>
        </pc:spChg>
        <pc:spChg chg="mod">
          <ac:chgData name="Stewart Gale" userId="3647ddd2-6040-41ae-a96d-232c23482af8" providerId="ADAL" clId="{D3ADC9C2-9250-400F-841A-3220AA8B67BD}" dt="2025-05-12T04:25:57.463" v="225" actId="20577"/>
          <ac:spMkLst>
            <pc:docMk/>
            <pc:sldMk cId="548338404" sldId="261"/>
            <ac:spMk id="10" creationId="{7304C217-B0A6-4969-BEFD-7A8388EC2272}"/>
          </ac:spMkLst>
        </pc:spChg>
        <pc:spChg chg="mod">
          <ac:chgData name="Stewart Gale" userId="3647ddd2-6040-41ae-a96d-232c23482af8" providerId="ADAL" clId="{D3ADC9C2-9250-400F-841A-3220AA8B67BD}" dt="2025-05-12T04:26:32.802" v="239" actId="14100"/>
          <ac:spMkLst>
            <pc:docMk/>
            <pc:sldMk cId="548338404" sldId="261"/>
            <ac:spMk id="12" creationId="{D531604C-D2E4-4E80-A387-E66C7A6F1815}"/>
          </ac:spMkLst>
        </pc:spChg>
        <pc:spChg chg="mod">
          <ac:chgData name="Stewart Gale" userId="3647ddd2-6040-41ae-a96d-232c23482af8" providerId="ADAL" clId="{D3ADC9C2-9250-400F-841A-3220AA8B67BD}" dt="2025-05-12T04:26:52.497" v="250"/>
          <ac:spMkLst>
            <pc:docMk/>
            <pc:sldMk cId="548338404" sldId="261"/>
            <ac:spMk id="14" creationId="{796C32EE-16E8-4384-AAA5-0145EA2A87D2}"/>
          </ac:spMkLst>
        </pc:spChg>
      </pc:sldChg>
      <pc:sldChg chg="addSp delSp modSp mod modAnim">
        <pc:chgData name="Stewart Gale" userId="3647ddd2-6040-41ae-a96d-232c23482af8" providerId="ADAL" clId="{D3ADC9C2-9250-400F-841A-3220AA8B67BD}" dt="2021-01-27T07:30:53.829" v="150" actId="14100"/>
        <pc:sldMkLst>
          <pc:docMk/>
          <pc:sldMk cId="1768013888" sldId="262"/>
        </pc:sldMkLst>
      </pc:sldChg>
      <pc:sldChg chg="addSp delSp modSp mod delAnim modAnim">
        <pc:chgData name="Stewart Gale" userId="3647ddd2-6040-41ae-a96d-232c23482af8" providerId="ADAL" clId="{D3ADC9C2-9250-400F-841A-3220AA8B67BD}" dt="2021-10-31T16:46:13.623" v="174" actId="1076"/>
        <pc:sldMkLst>
          <pc:docMk/>
          <pc:sldMk cId="2026941408" sldId="2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87042-3F56-404F-AA94-CFF9C6428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A4184-F091-467C-9784-3B3FBF5990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BB922-9A89-43A5-A1DC-5813ED32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A5A85-2F8B-4B1C-902E-3AAA356F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15DD0-7D83-41D5-98D8-C0D013F8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37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329A3-4701-4BD4-99F8-68543E389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C8D53-D9FD-435A-9312-22044C3D5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2AD4E-C1F4-4D23-B312-90FFBB74E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5057F-DB61-4ACB-B788-EDB4342EC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46DAD-F8DE-4BF9-A9DC-DAFE8F311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8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3035-6623-4D33-8437-A460C9FC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126BB-2719-4B1F-936E-15DF2E6D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907BF-A1BD-4872-ADD5-8853DFD1C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73181-CD75-4344-8BA7-E2187652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F4886-2FEC-4403-85CE-EA8F6D69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667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21080-FD5B-45DF-8CCA-838B53B67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97506-34C8-4D57-B428-7911897BC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C274E-F3EA-4E05-86C4-654BB0F50B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0A498-3D71-49F4-954E-0D67FCA3E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74A460-AD64-4663-A61D-992FE53A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11C60-E9B7-4346-BAEE-DA9581FBB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969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E30B2-0B5F-4130-B98D-AE15DD570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A4AD1-BC4E-47C5-AC9A-ABA2620D5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C2D18-3630-4D32-8C38-CE6E1B4ED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EEB82-0621-4786-8CBD-EED857940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4A7BD1-3230-4D3B-AA1C-03461A2EA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590F5C-198B-4837-9FBF-8F067B658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8FB3C9-A152-4B41-88BD-5F26C9CEA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63E7E-1AD1-40B4-852A-687C6640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804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32A8-60BA-4FA8-8549-EEF27FA00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48A3CC-AC14-437D-800E-F3C71147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F6B26-8C27-4B38-B17D-09E0A409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FA512-7D0A-41E2-8C2F-A10C1DCE4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5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6F3C02-3501-440E-9CB0-1BC308D81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8F5761-55D6-4C70-97A4-DBDDDCAB8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AC6E7-5EF2-4587-851F-81056528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60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AF47-46D6-4242-9C83-AD98E8600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4F3C0-E68B-4C2A-AFED-183E517DA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5F640-50A8-4880-84F9-DAF7E2053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A4C47-FA8D-4FEB-B4C0-F7094F90B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3ADD7-6C81-4B1F-96E5-05227FF0A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28FC9-F4E2-4A3E-A192-F2A637D4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312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1E1F-06F4-40C7-8816-9EFC4F86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B1B158-2773-4D4B-A45C-5732C7F14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111BB-B6CA-4580-826D-F565D214B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45FDE-9EAD-435E-99B4-692C74A4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49D1E-1E5F-4471-B77B-424912AA5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DBAAA-254C-40F9-BA16-8CDE42E3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9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B79D-96EE-47C3-A985-B98177CF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EFEF6E-8110-4825-9FAF-109ABACF5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F04DD-1795-4557-8746-278635D26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CBD12-C095-44DE-9E18-484BF70E5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C9C47-21E9-47C0-8E92-7C990EB1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118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36E92D-8526-4A52-BD48-BFE02485FB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06B2D-5403-44A2-98B4-CB0DF2C18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2CF46-BFAE-423A-AC88-5407DBDAF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C8020-9512-4923-AD96-AA7F1E03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92890-3556-43CC-83FF-40F53DC58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34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160992-618B-411B-8D9B-BC52737D5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248D9-E9B4-4F40-B824-1FA63EA0E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29ABE-472F-40BC-A3DC-9179F8343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9367E-3CDC-48E6-96A9-48F29324BA54}" type="datetimeFigureOut">
              <a:rPr lang="en-GB" smtClean="0"/>
              <a:t>12/05/2025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5EAA0-ACB2-4281-B6A1-943557E68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82C12-CCD5-477B-8A40-0FEEA905A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C6719-793D-4648-A0C5-C391F34CA8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28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4FEA15-944D-479C-AFE7-262CDE3F0783}"/>
              </a:ext>
            </a:extLst>
          </p:cNvPr>
          <p:cNvSpPr txBox="1"/>
          <p:nvPr/>
        </p:nvSpPr>
        <p:spPr>
          <a:xfrm>
            <a:off x="197746" y="179249"/>
            <a:ext cx="1155481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1) </a:t>
            </a:r>
            <a:r>
              <a:rPr lang="en-US" sz="2800" dirty="0"/>
              <a:t>Apple is having a 20% off sale. I bought my new </a:t>
            </a:r>
            <a:r>
              <a:rPr lang="en-US" sz="2800" dirty="0" err="1"/>
              <a:t>Ipod</a:t>
            </a:r>
            <a:r>
              <a:rPr lang="en-US" sz="2800" dirty="0"/>
              <a:t> for £40, how much was it originally?</a:t>
            </a:r>
          </a:p>
          <a:p>
            <a:endParaRPr lang="en-US" sz="2000" dirty="0"/>
          </a:p>
          <a:p>
            <a:r>
              <a:rPr lang="en-US" sz="2800" b="1" dirty="0"/>
              <a:t>2) </a:t>
            </a:r>
            <a:r>
              <a:rPr lang="en-US" sz="2800" dirty="0"/>
              <a:t>Christmas is on its way, so the price of a box of Thornton’s chocolates has been increased by 15%!! A box of Thornton’s Continental now costs £17.25. </a:t>
            </a:r>
          </a:p>
          <a:p>
            <a:r>
              <a:rPr lang="en-US" sz="2800" dirty="0"/>
              <a:t>How much did it cost originally?</a:t>
            </a:r>
          </a:p>
          <a:p>
            <a:endParaRPr lang="en-US" sz="2000" b="1" dirty="0"/>
          </a:p>
          <a:p>
            <a:r>
              <a:rPr lang="en-US" sz="2800" b="1" dirty="0"/>
              <a:t>3) </a:t>
            </a:r>
            <a:r>
              <a:rPr lang="en-US" sz="2800" dirty="0"/>
              <a:t>The price of all oyster card season tickets increased by 4%. The price of a season ticket from zone 1 to zone 4 increased to £98.80. What was the price before this increase?</a:t>
            </a:r>
          </a:p>
          <a:p>
            <a:endParaRPr lang="en-US" sz="2000" dirty="0"/>
          </a:p>
          <a:p>
            <a:r>
              <a:rPr lang="en-US" sz="2800" b="1" dirty="0"/>
              <a:t>4) </a:t>
            </a:r>
            <a:r>
              <a:rPr lang="en-US" sz="2800" dirty="0"/>
              <a:t>A special bottle of coke contains 10% more than a normal bottle. </a:t>
            </a:r>
          </a:p>
          <a:p>
            <a:r>
              <a:rPr lang="en-US" sz="2800" dirty="0"/>
              <a:t>The special bottle contains 660 ml. How much does the normal bottle contain?</a:t>
            </a:r>
          </a:p>
          <a:p>
            <a:endParaRPr lang="en-US" sz="2000" dirty="0"/>
          </a:p>
          <a:p>
            <a:r>
              <a:rPr lang="en-US" sz="2800" b="1" dirty="0"/>
              <a:t>5) </a:t>
            </a:r>
            <a:r>
              <a:rPr lang="en-US" sz="2800" dirty="0"/>
              <a:t>Katie gets a 20% pay rise. Her new wage is £264 per week. </a:t>
            </a:r>
          </a:p>
          <a:p>
            <a:r>
              <a:rPr lang="en-US" sz="2800" dirty="0"/>
              <a:t>What was her wage before the pay rise?</a:t>
            </a:r>
          </a:p>
        </p:txBody>
      </p:sp>
    </p:spTree>
    <p:extLst>
      <p:ext uri="{BB962C8B-B14F-4D97-AF65-F5344CB8AC3E}">
        <p14:creationId xmlns:p14="http://schemas.microsoft.com/office/powerpoint/2010/main" val="294963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7B07A1-3DD4-4788-8EE0-14BD73145970}"/>
              </a:ext>
            </a:extLst>
          </p:cNvPr>
          <p:cNvSpPr txBox="1"/>
          <p:nvPr/>
        </p:nvSpPr>
        <p:spPr>
          <a:xfrm>
            <a:off x="248468" y="151179"/>
            <a:ext cx="1169506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6) </a:t>
            </a:r>
            <a:r>
              <a:rPr lang="en-US" sz="2800" dirty="0"/>
              <a:t>Ivan </a:t>
            </a:r>
            <a:r>
              <a:rPr lang="en-US" sz="2800" dirty="0" err="1"/>
              <a:t>Ukhov</a:t>
            </a:r>
            <a:r>
              <a:rPr lang="en-US" sz="2800" dirty="0"/>
              <a:t> the 2012 Olympics high jump gold medalist jumps 2.4 </a:t>
            </a:r>
            <a:r>
              <a:rPr lang="en-US" sz="2800" dirty="0" err="1"/>
              <a:t>metres</a:t>
            </a:r>
            <a:r>
              <a:rPr lang="en-US" sz="2800" dirty="0"/>
              <a:t>. This is 4% lower than the best height he can jump. What is the best height he can jump?</a:t>
            </a:r>
          </a:p>
          <a:p>
            <a:endParaRPr lang="en-US" sz="2800" b="1" dirty="0"/>
          </a:p>
          <a:p>
            <a:r>
              <a:rPr lang="en-US" sz="2800" b="1" dirty="0"/>
              <a:t>7) </a:t>
            </a:r>
            <a:r>
              <a:rPr lang="en-US" sz="2800" dirty="0"/>
              <a:t>A packet of Hobnobs claims to be 24% bigger!! It now contains 31 biscuits. How many did it have before?</a:t>
            </a:r>
          </a:p>
          <a:p>
            <a:endParaRPr lang="en-US" sz="2800" dirty="0"/>
          </a:p>
          <a:p>
            <a:r>
              <a:rPr lang="en-US" sz="2800" b="1" dirty="0"/>
              <a:t>8) </a:t>
            </a:r>
            <a:r>
              <a:rPr lang="en-US" sz="2800" dirty="0" err="1"/>
              <a:t>Delboy</a:t>
            </a:r>
            <a:r>
              <a:rPr lang="en-US" sz="2800" dirty="0"/>
              <a:t> sells his goods at Peckham market for £66.70 making a 15% profit. How much did he pay for the goods when he bought them?</a:t>
            </a:r>
          </a:p>
          <a:p>
            <a:endParaRPr lang="en-US" sz="2800" dirty="0"/>
          </a:p>
          <a:p>
            <a:r>
              <a:rPr lang="en-US" sz="2800" b="1" dirty="0"/>
              <a:t>9) </a:t>
            </a:r>
            <a:r>
              <a:rPr lang="en-US" sz="2800" dirty="0"/>
              <a:t>Since being on Strictly Come Dancing Vanessa Feltz has lost 20% of her body weight. She now weighs 90 kg. How much did she weigh before the show?</a:t>
            </a:r>
          </a:p>
          <a:p>
            <a:endParaRPr lang="en-US" sz="2800" dirty="0"/>
          </a:p>
          <a:p>
            <a:r>
              <a:rPr lang="en-US" sz="2800" b="1" dirty="0"/>
              <a:t>10) </a:t>
            </a:r>
            <a:r>
              <a:rPr lang="en-US" sz="2800" dirty="0"/>
              <a:t>A new Ford Fiesta drops in value by 30% in a year. After a year, it is worth £8, 400. Find the price of the car when it was new.</a:t>
            </a:r>
          </a:p>
        </p:txBody>
      </p:sp>
    </p:spTree>
    <p:extLst>
      <p:ext uri="{BB962C8B-B14F-4D97-AF65-F5344CB8AC3E}">
        <p14:creationId xmlns:p14="http://schemas.microsoft.com/office/powerpoint/2010/main" val="1429901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6A50D8-8515-4D60-A97A-EAB4F91D6872}"/>
              </a:ext>
            </a:extLst>
          </p:cNvPr>
          <p:cNvSpPr txBox="1"/>
          <p:nvPr/>
        </p:nvSpPr>
        <p:spPr>
          <a:xfrm>
            <a:off x="164088" y="68240"/>
            <a:ext cx="11655794" cy="672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a mid-season sale a shop keeper sold 60% of his Kindle’s. He then found that he was left with 50 Kindle’s. How many did he have in stock to begin with?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Jacob answered 80% of the questions in a test correctly. He answered 32 of the questions correctly. Work out the total number of questions in the test.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a class there are 9 people absent with the flu. This is 20% of the class missing out on vital mathematics! How many are there in the class when no one in the class is ill? </a:t>
            </a:r>
          </a:p>
          <a:p>
            <a:pPr lvl="0">
              <a:lnSpc>
                <a:spcPct val="115000"/>
              </a:lnSpc>
            </a:pP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are in class today?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bowl of </a:t>
            </a:r>
            <a:r>
              <a:rPr lang="en-GB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Cheerios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provides 16.2 mg of vitamin C. This is 24% of the recommended daily intake. What daily intake of vitamin C is recommended?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Rosie sells her laptop to John and makes a 15% profit. John then sells the laptop to Michael for £391. John makes a 15% loss. How much did John pay for the laptop?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49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0BE5C46-3D0B-4A92-A2DC-96D416FB72EF}"/>
              </a:ext>
            </a:extLst>
          </p:cNvPr>
          <p:cNvSpPr txBox="1"/>
          <p:nvPr/>
        </p:nvSpPr>
        <p:spPr>
          <a:xfrm>
            <a:off x="1608147" y="2086850"/>
            <a:ext cx="89757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17992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4FEA15-944D-479C-AFE7-262CDE3F0783}"/>
              </a:ext>
            </a:extLst>
          </p:cNvPr>
          <p:cNvSpPr txBox="1"/>
          <p:nvPr/>
        </p:nvSpPr>
        <p:spPr>
          <a:xfrm>
            <a:off x="197746" y="179249"/>
            <a:ext cx="1155481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1) </a:t>
            </a:r>
            <a:r>
              <a:rPr lang="en-US" sz="2800" dirty="0"/>
              <a:t>Apple is having a 20% off sale. I bought my new </a:t>
            </a:r>
            <a:r>
              <a:rPr lang="en-US" sz="2800" dirty="0" err="1"/>
              <a:t>Ipod</a:t>
            </a:r>
            <a:r>
              <a:rPr lang="en-US" sz="2800" dirty="0"/>
              <a:t> for £40, how much was it originally?</a:t>
            </a:r>
          </a:p>
          <a:p>
            <a:endParaRPr lang="en-US" sz="2000" dirty="0"/>
          </a:p>
          <a:p>
            <a:r>
              <a:rPr lang="en-US" sz="2800" b="1" dirty="0"/>
              <a:t>2) </a:t>
            </a:r>
            <a:r>
              <a:rPr lang="en-US" sz="2800" dirty="0"/>
              <a:t>Christmas is on its way, so the price of a box of Thornton’s chocolates has been increased by 15%!! A box of Thornton’s Continental now costs £17.25. </a:t>
            </a:r>
          </a:p>
          <a:p>
            <a:r>
              <a:rPr lang="en-US" sz="2800" dirty="0"/>
              <a:t>How much did it cost originally?</a:t>
            </a:r>
          </a:p>
          <a:p>
            <a:endParaRPr lang="en-US" sz="2000" b="1" dirty="0"/>
          </a:p>
          <a:p>
            <a:r>
              <a:rPr lang="en-US" sz="2800" b="1" dirty="0"/>
              <a:t>3) </a:t>
            </a:r>
            <a:r>
              <a:rPr lang="en-US" sz="2800" dirty="0"/>
              <a:t>The price of all oyster card season tickets increased by 4%. The price of a season ticket from zone 1 to zone 4 increased to £98.80. What was the price before this increase?</a:t>
            </a:r>
          </a:p>
          <a:p>
            <a:endParaRPr lang="en-US" sz="2000" dirty="0"/>
          </a:p>
          <a:p>
            <a:r>
              <a:rPr lang="en-US" sz="2800" b="1" dirty="0"/>
              <a:t>4) </a:t>
            </a:r>
            <a:r>
              <a:rPr lang="en-US" sz="2800" dirty="0"/>
              <a:t>A special bottle of coke contains 10% more than a normal bottle. </a:t>
            </a:r>
          </a:p>
          <a:p>
            <a:r>
              <a:rPr lang="en-US" sz="2800" dirty="0"/>
              <a:t>The special bottle contains 660 ml. How much does the normal bottle contain?</a:t>
            </a:r>
          </a:p>
          <a:p>
            <a:endParaRPr lang="en-US" sz="2000" dirty="0"/>
          </a:p>
          <a:p>
            <a:r>
              <a:rPr lang="en-US" sz="2800" b="1" dirty="0"/>
              <a:t>5) </a:t>
            </a:r>
            <a:r>
              <a:rPr lang="en-US" sz="2800" dirty="0"/>
              <a:t>Katie gets a 20% pay rise. Her new wage is £264 per week. </a:t>
            </a:r>
          </a:p>
          <a:p>
            <a:r>
              <a:rPr lang="en-US" sz="2800" dirty="0"/>
              <a:t>What was her wage before the pay rise?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7326F-15D2-47A8-A8DE-EA2A71A3C274}"/>
              </a:ext>
            </a:extLst>
          </p:cNvPr>
          <p:cNvSpPr txBox="1"/>
          <p:nvPr/>
        </p:nvSpPr>
        <p:spPr>
          <a:xfrm>
            <a:off x="3005641" y="590727"/>
            <a:ext cx="3714919" cy="755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 ÷ 0.8 = £50</a:t>
            </a:r>
            <a:endParaRPr lang="en-GB" sz="4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9837B5-FAF7-4929-8CF3-282826B58A9B}"/>
              </a:ext>
            </a:extLst>
          </p:cNvPr>
          <p:cNvSpPr txBox="1"/>
          <p:nvPr/>
        </p:nvSpPr>
        <p:spPr>
          <a:xfrm>
            <a:off x="5188226" y="2164464"/>
            <a:ext cx="4690660" cy="821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17.25 ÷ 1.15 = £15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04C217-B0A6-4969-BEFD-7A8388EC2272}"/>
              </a:ext>
            </a:extLst>
          </p:cNvPr>
          <p:cNvSpPr txBox="1"/>
          <p:nvPr/>
        </p:nvSpPr>
        <p:spPr>
          <a:xfrm>
            <a:off x="3734062" y="3871837"/>
            <a:ext cx="59653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98.80 ÷ 1.04 = £95</a:t>
            </a:r>
            <a:endParaRPr lang="en-GB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31604C-D2E4-4E80-A387-E66C7A6F1815}"/>
              </a:ext>
            </a:extLst>
          </p:cNvPr>
          <p:cNvSpPr txBox="1"/>
          <p:nvPr/>
        </p:nvSpPr>
        <p:spPr>
          <a:xfrm>
            <a:off x="9315889" y="5349806"/>
            <a:ext cx="2768536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660 ÷ 1.1 =600ml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6C32EE-16E8-4384-AAA5-0145EA2A87D2}"/>
              </a:ext>
            </a:extLst>
          </p:cNvPr>
          <p:cNvSpPr txBox="1"/>
          <p:nvPr/>
        </p:nvSpPr>
        <p:spPr>
          <a:xfrm>
            <a:off x="6533321" y="6032709"/>
            <a:ext cx="4063305" cy="825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defRPr/>
            </a:pPr>
            <a:r>
              <a:rPr lang="en-GB" sz="44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264 ÷ 1.2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= £220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3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7B07A1-3DD4-4788-8EE0-14BD73145970}"/>
              </a:ext>
            </a:extLst>
          </p:cNvPr>
          <p:cNvSpPr txBox="1"/>
          <p:nvPr/>
        </p:nvSpPr>
        <p:spPr>
          <a:xfrm>
            <a:off x="248468" y="151179"/>
            <a:ext cx="1169506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6) </a:t>
            </a:r>
            <a:r>
              <a:rPr lang="en-US" sz="2800" dirty="0"/>
              <a:t>Ivan </a:t>
            </a:r>
            <a:r>
              <a:rPr lang="en-US" sz="2800" dirty="0" err="1"/>
              <a:t>Ukhov</a:t>
            </a:r>
            <a:r>
              <a:rPr lang="en-US" sz="2800" dirty="0"/>
              <a:t> the 2012 Olympics high jump gold medalist jumps 2.4 </a:t>
            </a:r>
            <a:r>
              <a:rPr lang="en-US" sz="2800" dirty="0" err="1"/>
              <a:t>metres</a:t>
            </a:r>
            <a:r>
              <a:rPr lang="en-US" sz="2800" dirty="0"/>
              <a:t>. This is 4% lower than the best height he can jump. What is the best height he can jump?</a:t>
            </a:r>
          </a:p>
          <a:p>
            <a:endParaRPr lang="en-US" sz="2800" b="1" dirty="0"/>
          </a:p>
          <a:p>
            <a:r>
              <a:rPr lang="en-US" sz="2800" b="1" dirty="0"/>
              <a:t>7) </a:t>
            </a:r>
            <a:r>
              <a:rPr lang="en-US" sz="2800" dirty="0"/>
              <a:t>A packet of Hobnobs claims to be 24% bigger!! It now contains 31 biscuits. How many did it have before?</a:t>
            </a:r>
          </a:p>
          <a:p>
            <a:endParaRPr lang="en-US" sz="2800" dirty="0"/>
          </a:p>
          <a:p>
            <a:r>
              <a:rPr lang="en-US" sz="2800" b="1" dirty="0"/>
              <a:t>8) </a:t>
            </a:r>
            <a:r>
              <a:rPr lang="en-US" sz="2800" dirty="0" err="1"/>
              <a:t>Delboy</a:t>
            </a:r>
            <a:r>
              <a:rPr lang="en-US" sz="2800" dirty="0"/>
              <a:t> sells his goods at Peckham market for £66.70 making a 15% profit. How much did he pay for the goods when he bought them?</a:t>
            </a:r>
          </a:p>
          <a:p>
            <a:endParaRPr lang="en-US" sz="2800" dirty="0"/>
          </a:p>
          <a:p>
            <a:r>
              <a:rPr lang="en-US" sz="2800" b="1" dirty="0"/>
              <a:t>9) </a:t>
            </a:r>
            <a:r>
              <a:rPr lang="en-US" sz="2800" dirty="0"/>
              <a:t>Since being on Strictly Come Dancing Vanessa Feltz has lost 20% of her body weight. She now weighs 90 kg. How much did she weigh before the show?</a:t>
            </a:r>
          </a:p>
          <a:p>
            <a:endParaRPr lang="en-US" sz="2800" dirty="0"/>
          </a:p>
          <a:p>
            <a:r>
              <a:rPr lang="en-US" sz="2800" b="1" dirty="0"/>
              <a:t>10) </a:t>
            </a:r>
            <a:r>
              <a:rPr lang="en-US" sz="2800" dirty="0"/>
              <a:t>A new Ford Fiesta drops in value by 30% in a year. After a year, it is worth £8, 400. Find the price of the car when it was new.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0EE3AD-75A1-4037-9330-916813C4246A}"/>
              </a:ext>
            </a:extLst>
          </p:cNvPr>
          <p:cNvSpPr txBox="1"/>
          <p:nvPr/>
        </p:nvSpPr>
        <p:spPr>
          <a:xfrm>
            <a:off x="2176669" y="1096007"/>
            <a:ext cx="1311965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2.5m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7188BC-A9C2-44AE-9CB1-792C0A09E36E}"/>
              </a:ext>
            </a:extLst>
          </p:cNvPr>
          <p:cNvSpPr txBox="1"/>
          <p:nvPr/>
        </p:nvSpPr>
        <p:spPr>
          <a:xfrm>
            <a:off x="5019261" y="2368216"/>
            <a:ext cx="2802835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25 biscuits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4F6390-C859-4DE6-96DE-FB0A025CF036}"/>
              </a:ext>
            </a:extLst>
          </p:cNvPr>
          <p:cNvSpPr txBox="1"/>
          <p:nvPr/>
        </p:nvSpPr>
        <p:spPr>
          <a:xfrm>
            <a:off x="9555713" y="3595700"/>
            <a:ext cx="1232024" cy="825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£58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D2655A-3506-4CF0-866A-C0DE5221D72A}"/>
              </a:ext>
            </a:extLst>
          </p:cNvPr>
          <p:cNvSpPr txBox="1"/>
          <p:nvPr/>
        </p:nvSpPr>
        <p:spPr>
          <a:xfrm>
            <a:off x="9839617" y="5025870"/>
            <a:ext cx="2352383" cy="8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GB" sz="48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112.5</a:t>
            </a: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kg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710BC1-7812-4CA1-8A7A-70723AF4F783}"/>
              </a:ext>
            </a:extLst>
          </p:cNvPr>
          <p:cNvSpPr txBox="1"/>
          <p:nvPr/>
        </p:nvSpPr>
        <p:spPr>
          <a:xfrm>
            <a:off x="8176591" y="6127634"/>
            <a:ext cx="21998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£12,000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76801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52E6F6-8233-444A-A4BE-9590F512A01A}"/>
              </a:ext>
            </a:extLst>
          </p:cNvPr>
          <p:cNvSpPr txBox="1"/>
          <p:nvPr/>
        </p:nvSpPr>
        <p:spPr>
          <a:xfrm>
            <a:off x="164088" y="68240"/>
            <a:ext cx="11655794" cy="672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During a mid-season sale a shop keeper sold 60% of his Kindle’s. He then found that he was left with 50 Kindle’s. How many did he have in stock to begin with?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Jacob answered 80% of the questions in a test correctly. He answered 32 of the questions correctly. Work out the total number of questions in the test.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a class there are 9 people absent with the flu. This is 20% of the class missing out on vital mathematics! How many are there in the class when no one in the class is ill? </a:t>
            </a:r>
          </a:p>
          <a:p>
            <a:pPr lvl="0">
              <a:lnSpc>
                <a:spcPct val="115000"/>
              </a:lnSpc>
            </a:pP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many are in class today?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bowl of </a:t>
            </a:r>
            <a:r>
              <a:rPr lang="en-GB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Cheerios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provides 16.2 mg of vitamin C. This is 24% of the recommended daily intake. What daily intake of vitamin C is recommended?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</a:pPr>
            <a:r>
              <a:rPr lang="en-GB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5)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Rosie sells her laptop to John and makes a 15% profit. John then sells the laptop to Michael for £391. John makes a 15% loss. How much did John pay for the laptop?</a:t>
            </a:r>
            <a:endParaRPr lang="en-GB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276673-E5D4-4B4D-BDE7-6695229EF88C}"/>
              </a:ext>
            </a:extLst>
          </p:cNvPr>
          <p:cNvSpPr txBox="1"/>
          <p:nvPr/>
        </p:nvSpPr>
        <p:spPr>
          <a:xfrm>
            <a:off x="9334504" y="461844"/>
            <a:ext cx="1078720" cy="692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125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EA44E2-D01D-456D-B588-1E2FD815005B}"/>
              </a:ext>
            </a:extLst>
          </p:cNvPr>
          <p:cNvSpPr txBox="1"/>
          <p:nvPr/>
        </p:nvSpPr>
        <p:spPr>
          <a:xfrm>
            <a:off x="8146748" y="1821926"/>
            <a:ext cx="3103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0 questions</a:t>
            </a:r>
            <a:endParaRPr lang="en-GB" sz="3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1605AA-E32F-4B9C-9C11-332BC3C49E0D}"/>
              </a:ext>
            </a:extLst>
          </p:cNvPr>
          <p:cNvSpPr txBox="1"/>
          <p:nvPr/>
        </p:nvSpPr>
        <p:spPr>
          <a:xfrm>
            <a:off x="4268841" y="3597753"/>
            <a:ext cx="2120740" cy="692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45 and 36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5FD87-1126-4733-9FDD-F78511D35CD5}"/>
              </a:ext>
            </a:extLst>
          </p:cNvPr>
          <p:cNvSpPr txBox="1"/>
          <p:nvPr/>
        </p:nvSpPr>
        <p:spPr>
          <a:xfrm>
            <a:off x="7563266" y="4900824"/>
            <a:ext cx="1277804" cy="692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67.5g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4308A9-1114-4FCD-8421-5134BB5ECE08}"/>
              </a:ext>
            </a:extLst>
          </p:cNvPr>
          <p:cNvSpPr txBox="1"/>
          <p:nvPr/>
        </p:nvSpPr>
        <p:spPr>
          <a:xfrm>
            <a:off x="10723590" y="6143429"/>
            <a:ext cx="1191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£460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02694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1108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2021-01-27T04:16:18Z</dcterms:created>
  <dcterms:modified xsi:type="dcterms:W3CDTF">2025-05-12T04:40:18Z</dcterms:modified>
</cp:coreProperties>
</file>