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9E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90" autoAdjust="0"/>
    <p:restoredTop sz="94660"/>
  </p:normalViewPr>
  <p:slideViewPr>
    <p:cSldViewPr snapToGrid="0">
      <p:cViewPr>
        <p:scale>
          <a:sx n="50" d="100"/>
          <a:sy n="50" d="100"/>
        </p:scale>
        <p:origin x="798" y="9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2428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9619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6802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265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900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121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2356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978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6881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424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8304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221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UKMT | Diagnostic Quest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76" y="787940"/>
            <a:ext cx="4859357" cy="4940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569233" y="934400"/>
            <a:ext cx="5736057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 smtClean="0">
                <a:solidFill>
                  <a:srgbClr val="0000FF"/>
                </a:solidFill>
              </a:rPr>
              <a:t>Senior Challenge 4</a:t>
            </a:r>
          </a:p>
          <a:p>
            <a:pPr algn="ctr"/>
            <a:endParaRPr lang="en-GB" sz="4000" b="1" dirty="0">
              <a:solidFill>
                <a:srgbClr val="0000FF"/>
              </a:solidFill>
            </a:endParaRPr>
          </a:p>
          <a:p>
            <a:pPr algn="ctr"/>
            <a:r>
              <a:rPr lang="en-GB" sz="9600" b="1" dirty="0" smtClean="0">
                <a:solidFill>
                  <a:srgbClr val="0000FF"/>
                </a:solidFill>
              </a:rPr>
              <a:t>GOLD</a:t>
            </a:r>
            <a:endParaRPr lang="en-GB" sz="9600" b="1" dirty="0">
              <a:solidFill>
                <a:srgbClr val="0000FF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335" y="43645"/>
            <a:ext cx="12052570" cy="6721813"/>
          </a:xfrm>
          <a:prstGeom prst="rect">
            <a:avLst/>
          </a:prstGeom>
          <a:noFill/>
          <a:ln w="1397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819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Q1.</a:t>
            </a:r>
            <a:endParaRPr lang="en-GB" sz="6000" b="1" dirty="0"/>
          </a:p>
        </p:txBody>
      </p:sp>
      <p:pic>
        <p:nvPicPr>
          <p:cNvPr id="1026" name="Picture 2" descr="https://images.diagnosticquestions.com/uploads/questions/99360db7-9a72-4172-a699-1ec384f1ac1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5301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2006004" y="2294339"/>
            <a:ext cx="1098143" cy="78794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2006004" y="3298347"/>
            <a:ext cx="720108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  <a:latin typeface="robotolight"/>
              </a:rPr>
              <a:t>Write </a:t>
            </a:r>
            <a:r>
              <a:rPr lang="en-US" sz="2800" b="1" dirty="0">
                <a:solidFill>
                  <a:srgbClr val="0000FF"/>
                </a:solidFill>
                <a:latin typeface="robotolight"/>
              </a:rPr>
              <a:t>as a single fraction, numerators </a:t>
            </a:r>
            <a:endParaRPr lang="en-US" sz="2800" b="1" dirty="0" smtClean="0">
              <a:solidFill>
                <a:srgbClr val="0000FF"/>
              </a:solidFill>
              <a:latin typeface="robotolight"/>
            </a:endParaRPr>
          </a:p>
          <a:p>
            <a:r>
              <a:rPr lang="en-US" sz="2800" b="1" dirty="0" smtClean="0">
                <a:solidFill>
                  <a:srgbClr val="0000FF"/>
                </a:solidFill>
                <a:latin typeface="robotolight"/>
              </a:rPr>
              <a:t>(</a:t>
            </a:r>
            <a:r>
              <a:rPr lang="en-US" sz="2800" b="1" dirty="0">
                <a:solidFill>
                  <a:srgbClr val="0000FF"/>
                </a:solidFill>
                <a:latin typeface="robotolight"/>
              </a:rPr>
              <a:t>difference of squares) cancel to make 0, </a:t>
            </a:r>
            <a:endParaRPr lang="en-US" sz="2800" b="1" dirty="0" smtClean="0">
              <a:solidFill>
                <a:srgbClr val="0000FF"/>
              </a:solidFill>
              <a:latin typeface="robotolight"/>
            </a:endParaRPr>
          </a:p>
          <a:p>
            <a:r>
              <a:rPr lang="en-US" sz="2800" b="1" dirty="0" smtClean="0">
                <a:solidFill>
                  <a:srgbClr val="0000FF"/>
                </a:solidFill>
                <a:latin typeface="robotolight"/>
              </a:rPr>
              <a:t>so </a:t>
            </a:r>
            <a:r>
              <a:rPr lang="en-US" sz="2800" b="1" dirty="0">
                <a:solidFill>
                  <a:srgbClr val="0000FF"/>
                </a:solidFill>
                <a:latin typeface="robotolight"/>
              </a:rPr>
              <a:t>in fact f(anything) = 0</a:t>
            </a:r>
            <a:endParaRPr lang="en-GB" sz="28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735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Q2.</a:t>
            </a:r>
            <a:endParaRPr lang="en-GB" sz="6000" b="1" dirty="0"/>
          </a:p>
        </p:txBody>
      </p:sp>
      <p:pic>
        <p:nvPicPr>
          <p:cNvPr id="2050" name="Picture 2" descr="https://images.diagnosticquestions.com/uploads/questions/ce782eef-eff4-455b-969e-6effce7c68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3427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2188552" y="3880973"/>
            <a:ext cx="970295" cy="557564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3603418" y="4280071"/>
            <a:ext cx="67435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robotolight"/>
              </a:rPr>
              <a:t>External angle is </a:t>
            </a:r>
            <a:r>
              <a:rPr lang="en-US" sz="2800" b="1" dirty="0" smtClean="0">
                <a:solidFill>
                  <a:srgbClr val="0000FF"/>
                </a:solidFill>
                <a:latin typeface="robotolight"/>
              </a:rPr>
              <a:t>96 + 2/3 </a:t>
            </a:r>
          </a:p>
          <a:p>
            <a:r>
              <a:rPr lang="en-US" sz="2800" b="1" dirty="0" smtClean="0">
                <a:solidFill>
                  <a:srgbClr val="0000FF"/>
                </a:solidFill>
                <a:latin typeface="robotolight"/>
              </a:rPr>
              <a:t>So </a:t>
            </a:r>
            <a:r>
              <a:rPr lang="en-US" sz="2800" b="1" dirty="0">
                <a:solidFill>
                  <a:srgbClr val="0000FF"/>
                </a:solidFill>
                <a:latin typeface="robotolight"/>
              </a:rPr>
              <a:t>it rotates by 20/3 degrees each turn </a:t>
            </a:r>
            <a:r>
              <a:rPr lang="en-US" sz="2800" b="1" dirty="0" smtClean="0">
                <a:solidFill>
                  <a:srgbClr val="0000FF"/>
                </a:solidFill>
                <a:latin typeface="robotolight"/>
              </a:rPr>
              <a:t>360 ÷ (</a:t>
            </a:r>
            <a:r>
              <a:rPr lang="en-US" sz="2800" b="1" dirty="0">
                <a:solidFill>
                  <a:srgbClr val="0000FF"/>
                </a:solidFill>
                <a:latin typeface="robotolight"/>
              </a:rPr>
              <a:t>20/3</a:t>
            </a:r>
            <a:r>
              <a:rPr lang="en-US" sz="2800" b="1" dirty="0" smtClean="0">
                <a:solidFill>
                  <a:srgbClr val="0000FF"/>
                </a:solidFill>
                <a:latin typeface="robotolight"/>
              </a:rPr>
              <a:t>) = 54</a:t>
            </a:r>
            <a:endParaRPr lang="en-GB" sz="28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98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Q3.</a:t>
            </a:r>
            <a:endParaRPr lang="en-GB" sz="6000" b="1" dirty="0"/>
          </a:p>
        </p:txBody>
      </p:sp>
      <p:pic>
        <p:nvPicPr>
          <p:cNvPr id="1026" name="Picture 2" descr="https://images.diagnosticquestions.com/uploads/questions/dccdbc82-cd1f-4b0d-90f4-244b5e470f6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1815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3865485" y="3667125"/>
            <a:ext cx="1412097" cy="652106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3129414" y="4319231"/>
            <a:ext cx="7281411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300" dirty="0" smtClean="0">
                <a:solidFill>
                  <a:srgbClr val="0000FF"/>
                </a:solidFill>
                <a:latin typeface="robotolight"/>
              </a:rPr>
              <a:t>Radius </a:t>
            </a:r>
            <a:r>
              <a:rPr lang="en-US" sz="1300" dirty="0">
                <a:solidFill>
                  <a:srgbClr val="0000FF"/>
                </a:solidFill>
                <a:latin typeface="robotolight"/>
              </a:rPr>
              <a:t>(</a:t>
            </a:r>
            <a:r>
              <a:rPr lang="en-US" sz="1300" dirty="0" smtClean="0">
                <a:solidFill>
                  <a:srgbClr val="0000FF"/>
                </a:solidFill>
                <a:latin typeface="robotolight"/>
              </a:rPr>
              <a:t>shaded circle) = </a:t>
            </a:r>
            <a:r>
              <a:rPr lang="en-US" sz="1300" dirty="0">
                <a:solidFill>
                  <a:srgbClr val="0000FF"/>
                </a:solidFill>
                <a:latin typeface="robotolight"/>
              </a:rPr>
              <a:t>1.128 </a:t>
            </a:r>
            <a:r>
              <a:rPr lang="en-US" sz="1300" dirty="0" smtClean="0">
                <a:solidFill>
                  <a:srgbClr val="0000FF"/>
                </a:solidFill>
                <a:latin typeface="robotolight"/>
              </a:rPr>
              <a:t>  Radius </a:t>
            </a:r>
            <a:r>
              <a:rPr lang="en-US" sz="1300" dirty="0">
                <a:solidFill>
                  <a:srgbClr val="0000FF"/>
                </a:solidFill>
                <a:latin typeface="robotolight"/>
              </a:rPr>
              <a:t>(</a:t>
            </a:r>
            <a:r>
              <a:rPr lang="en-US" sz="1300" dirty="0" smtClean="0">
                <a:solidFill>
                  <a:srgbClr val="0000FF"/>
                </a:solidFill>
                <a:latin typeface="robotolight"/>
              </a:rPr>
              <a:t>semicircle) = </a:t>
            </a:r>
            <a:r>
              <a:rPr lang="en-US" sz="1300" dirty="0">
                <a:solidFill>
                  <a:srgbClr val="0000FF"/>
                </a:solidFill>
                <a:latin typeface="robotolight"/>
              </a:rPr>
              <a:t>3.386 </a:t>
            </a:r>
            <a:endParaRPr lang="en-US" sz="1300" dirty="0" smtClean="0">
              <a:solidFill>
                <a:srgbClr val="0000FF"/>
              </a:solidFill>
              <a:latin typeface="robotolight"/>
            </a:endParaRPr>
          </a:p>
          <a:p>
            <a:r>
              <a:rPr lang="en-US" sz="1300" dirty="0" smtClean="0">
                <a:solidFill>
                  <a:srgbClr val="0000FF"/>
                </a:solidFill>
                <a:latin typeface="robotolight"/>
              </a:rPr>
              <a:t>To </a:t>
            </a:r>
            <a:r>
              <a:rPr lang="en-US" sz="1300" dirty="0">
                <a:solidFill>
                  <a:srgbClr val="0000FF"/>
                </a:solidFill>
                <a:latin typeface="robotolight"/>
              </a:rPr>
              <a:t>calculate the radius of the outer circle we can create a right angled triangle between the uppermost point of the left semicircle, the </a:t>
            </a:r>
            <a:r>
              <a:rPr lang="en-US" sz="1300" dirty="0" err="1">
                <a:solidFill>
                  <a:srgbClr val="0000FF"/>
                </a:solidFill>
                <a:latin typeface="robotolight"/>
              </a:rPr>
              <a:t>centre</a:t>
            </a:r>
            <a:r>
              <a:rPr lang="en-US" sz="1300" dirty="0">
                <a:solidFill>
                  <a:srgbClr val="0000FF"/>
                </a:solidFill>
                <a:latin typeface="robotolight"/>
              </a:rPr>
              <a:t> of the semicircle (if it was a full circle) and the </a:t>
            </a:r>
            <a:r>
              <a:rPr lang="en-US" sz="1300" dirty="0" err="1">
                <a:solidFill>
                  <a:srgbClr val="0000FF"/>
                </a:solidFill>
                <a:latin typeface="robotolight"/>
              </a:rPr>
              <a:t>centre</a:t>
            </a:r>
            <a:r>
              <a:rPr lang="en-US" sz="1300" dirty="0">
                <a:solidFill>
                  <a:srgbClr val="0000FF"/>
                </a:solidFill>
                <a:latin typeface="robotolight"/>
              </a:rPr>
              <a:t> of the shaded circle. </a:t>
            </a:r>
            <a:r>
              <a:rPr lang="en-US" sz="1300" dirty="0" smtClean="0">
                <a:solidFill>
                  <a:srgbClr val="0000FF"/>
                </a:solidFill>
                <a:latin typeface="robotolight"/>
              </a:rPr>
              <a:t>You </a:t>
            </a:r>
            <a:r>
              <a:rPr lang="en-US" sz="1300" dirty="0">
                <a:solidFill>
                  <a:srgbClr val="0000FF"/>
                </a:solidFill>
                <a:latin typeface="robotolight"/>
              </a:rPr>
              <a:t>already had the measurements for a (the uppermost point to the middle of the left semicircle) and b (the line between the middle point of the semicircle and the middle of the shaded circle), and could use Pythagoras to calculate c, which was the outer circles radius. I then used the area formula on my result, 5.64 to make 99.93 (</a:t>
            </a:r>
            <a:r>
              <a:rPr lang="en-US" sz="1300" dirty="0" err="1">
                <a:solidFill>
                  <a:srgbClr val="0000FF"/>
                </a:solidFill>
                <a:latin typeface="robotolight"/>
              </a:rPr>
              <a:t>approx</a:t>
            </a:r>
            <a:r>
              <a:rPr lang="en-US" sz="1300" dirty="0">
                <a:solidFill>
                  <a:srgbClr val="0000FF"/>
                </a:solidFill>
                <a:latin typeface="robotolight"/>
              </a:rPr>
              <a:t>) and rounded that to 100</a:t>
            </a:r>
            <a:endParaRPr lang="en-GB" sz="13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494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Q4.</a:t>
            </a:r>
            <a:endParaRPr lang="en-GB" sz="6000" b="1" dirty="0"/>
          </a:p>
        </p:txBody>
      </p:sp>
      <p:pic>
        <p:nvPicPr>
          <p:cNvPr id="2050" name="Picture 2" descr="https://images.diagnosticquestions.com/uploads/questions/c3daa435-e47b-4532-b18e-e806a3daeff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818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6470943" y="1887530"/>
            <a:ext cx="1203964" cy="597159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2107654" y="2699892"/>
            <a:ext cx="757927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</a:rPr>
              <a:t>If </a:t>
            </a:r>
            <a:r>
              <a:rPr lang="en-US" sz="2800" b="1" dirty="0">
                <a:solidFill>
                  <a:srgbClr val="0000FF"/>
                </a:solidFill>
              </a:rPr>
              <a:t>we add up </a:t>
            </a:r>
            <a:r>
              <a:rPr lang="en-US" sz="2800" b="1" dirty="0" smtClean="0">
                <a:solidFill>
                  <a:srgbClr val="0000FF"/>
                </a:solidFill>
              </a:rPr>
              <a:t>0 to 9 we </a:t>
            </a:r>
            <a:r>
              <a:rPr lang="en-US" sz="2800" b="1" dirty="0">
                <a:solidFill>
                  <a:srgbClr val="0000FF"/>
                </a:solidFill>
              </a:rPr>
              <a:t>get 45, </a:t>
            </a:r>
            <a:endParaRPr lang="en-US" sz="2800" b="1" dirty="0" smtClean="0">
              <a:solidFill>
                <a:srgbClr val="0000FF"/>
              </a:solidFill>
            </a:endParaRPr>
          </a:p>
          <a:p>
            <a:r>
              <a:rPr lang="en-US" sz="2800" b="1" dirty="0" smtClean="0">
                <a:solidFill>
                  <a:srgbClr val="0000FF"/>
                </a:solidFill>
              </a:rPr>
              <a:t>so </a:t>
            </a:r>
            <a:r>
              <a:rPr lang="en-US" sz="2800" b="1" dirty="0">
                <a:solidFill>
                  <a:srgbClr val="0000FF"/>
                </a:solidFill>
              </a:rPr>
              <a:t>we take away 9 from the sum each time </a:t>
            </a:r>
            <a:endParaRPr lang="en-US" sz="2800" b="1" dirty="0" smtClean="0">
              <a:solidFill>
                <a:srgbClr val="0000FF"/>
              </a:solidFill>
            </a:endParaRPr>
          </a:p>
          <a:p>
            <a:r>
              <a:rPr lang="en-US" sz="2800" b="1" dirty="0" smtClean="0">
                <a:solidFill>
                  <a:srgbClr val="0000FF"/>
                </a:solidFill>
              </a:rPr>
              <a:t>we </a:t>
            </a:r>
            <a:r>
              <a:rPr lang="en-US" sz="2800" b="1" dirty="0">
                <a:solidFill>
                  <a:srgbClr val="0000FF"/>
                </a:solidFill>
              </a:rPr>
              <a:t>construct a number (9 or 1,8 or 1,2,6 etc.) </a:t>
            </a:r>
            <a:endParaRPr lang="en-US" sz="2800" b="1" dirty="0" smtClean="0">
              <a:solidFill>
                <a:srgbClr val="0000FF"/>
              </a:solidFill>
            </a:endParaRPr>
          </a:p>
          <a:p>
            <a:r>
              <a:rPr lang="en-US" sz="2800" b="1" dirty="0" smtClean="0">
                <a:solidFill>
                  <a:srgbClr val="0000FF"/>
                </a:solidFill>
              </a:rPr>
              <a:t>we </a:t>
            </a:r>
            <a:r>
              <a:rPr lang="en-US" sz="2800" b="1" dirty="0">
                <a:solidFill>
                  <a:srgbClr val="0000FF"/>
                </a:solidFill>
              </a:rPr>
              <a:t>end up with 9! + </a:t>
            </a:r>
            <a:r>
              <a:rPr lang="en-US" sz="2800" b="1" dirty="0" smtClean="0">
                <a:solidFill>
                  <a:srgbClr val="0000FF"/>
                </a:solidFill>
              </a:rPr>
              <a:t>4 x 8</a:t>
            </a:r>
            <a:r>
              <a:rPr lang="en-US" sz="2800" b="1" dirty="0">
                <a:solidFill>
                  <a:srgbClr val="0000FF"/>
                </a:solidFill>
              </a:rPr>
              <a:t>! + </a:t>
            </a:r>
            <a:r>
              <a:rPr lang="en-US" sz="2800" b="1" dirty="0" smtClean="0">
                <a:solidFill>
                  <a:srgbClr val="0000FF"/>
                </a:solidFill>
              </a:rPr>
              <a:t>3 x 7</a:t>
            </a:r>
            <a:r>
              <a:rPr lang="en-US" sz="2800" b="1" dirty="0">
                <a:solidFill>
                  <a:srgbClr val="0000FF"/>
                </a:solidFill>
              </a:rPr>
              <a:t>! = 107 </a:t>
            </a:r>
            <a:r>
              <a:rPr lang="en-US" sz="2800" b="1" dirty="0" smtClean="0">
                <a:solidFill>
                  <a:srgbClr val="0000FF"/>
                </a:solidFill>
              </a:rPr>
              <a:t>x </a:t>
            </a:r>
            <a:r>
              <a:rPr lang="en-US" sz="2800" b="1" dirty="0">
                <a:solidFill>
                  <a:srgbClr val="0000FF"/>
                </a:solidFill>
              </a:rPr>
              <a:t>7!</a:t>
            </a:r>
            <a:endParaRPr lang="en-GB" sz="44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457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Q5.</a:t>
            </a:r>
            <a:endParaRPr lang="en-GB" sz="6000" b="1" dirty="0"/>
          </a:p>
        </p:txBody>
      </p:sp>
      <p:pic>
        <p:nvPicPr>
          <p:cNvPr id="3074" name="Picture 2" descr="https://images.diagnosticquestions.com/uploads/questions/d9f6eba9-0db9-4fb2-9e93-2f53ae53d4a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1157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2326054" y="3095828"/>
            <a:ext cx="1445845" cy="752272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3518652" y="4676775"/>
            <a:ext cx="7063623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300" b="1" dirty="0">
                <a:solidFill>
                  <a:srgbClr val="0000FF"/>
                </a:solidFill>
                <a:latin typeface="robotolight"/>
              </a:rPr>
              <a:t>I</a:t>
            </a:r>
            <a:r>
              <a:rPr lang="en-US" sz="2300" b="1" dirty="0" smtClean="0">
                <a:solidFill>
                  <a:srgbClr val="0000FF"/>
                </a:solidFill>
                <a:latin typeface="robotolight"/>
              </a:rPr>
              <a:t>t </a:t>
            </a:r>
            <a:r>
              <a:rPr lang="en-US" sz="2300" b="1" dirty="0">
                <a:solidFill>
                  <a:srgbClr val="0000FF"/>
                </a:solidFill>
                <a:latin typeface="robotolight"/>
              </a:rPr>
              <a:t>doesn't matter that you have taken out a marble and placed it back so it is the number of blue marbles divided by the </a:t>
            </a:r>
            <a:r>
              <a:rPr lang="en-US" sz="2300" b="1" dirty="0" smtClean="0">
                <a:solidFill>
                  <a:srgbClr val="0000FF"/>
                </a:solidFill>
                <a:latin typeface="robotolight"/>
              </a:rPr>
              <a:t>total </a:t>
            </a:r>
            <a:r>
              <a:rPr lang="en-US" sz="2300" b="1" dirty="0">
                <a:solidFill>
                  <a:srgbClr val="0000FF"/>
                </a:solidFill>
                <a:latin typeface="robotolight"/>
              </a:rPr>
              <a:t>number of marbles</a:t>
            </a:r>
            <a:endParaRPr lang="en-GB" sz="23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726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276</Words>
  <Application>Microsoft Office PowerPoint</Application>
  <PresentationFormat>Widescreen</PresentationFormat>
  <Paragraphs>20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robotolight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18</cp:revision>
  <dcterms:created xsi:type="dcterms:W3CDTF">2020-06-11T04:03:37Z</dcterms:created>
  <dcterms:modified xsi:type="dcterms:W3CDTF">2020-06-14T13:10:13Z</dcterms:modified>
</cp:coreProperties>
</file>