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6" r:id="rId2"/>
    <p:sldId id="263" r:id="rId3"/>
    <p:sldId id="270" r:id="rId4"/>
    <p:sldId id="264" r:id="rId5"/>
    <p:sldId id="269" r:id="rId6"/>
    <p:sldId id="262" r:id="rId7"/>
    <p:sldId id="256" r:id="rId8"/>
    <p:sldId id="272" r:id="rId9"/>
    <p:sldId id="273" r:id="rId10"/>
    <p:sldId id="274" r:id="rId11"/>
    <p:sldId id="275" r:id="rId12"/>
    <p:sldId id="259" r:id="rId13"/>
    <p:sldId id="260" r:id="rId14"/>
    <p:sldId id="26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DC6F62-22C9-455E-8D7A-3D16E12414F1}" v="14" dt="2025-05-20T08:00:28.2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40DC6F62-22C9-455E-8D7A-3D16E12414F1}"/>
    <pc:docChg chg="custSel addSld delSld modSld sldOrd">
      <pc:chgData name="Stewart Gale" userId="3647ddd2-6040-41ae-a96d-232c23482af8" providerId="ADAL" clId="{40DC6F62-22C9-455E-8D7A-3D16E12414F1}" dt="2025-05-20T08:01:29.794" v="146" actId="1076"/>
      <pc:docMkLst>
        <pc:docMk/>
      </pc:docMkLst>
      <pc:sldChg chg="modSp add mod modAnim">
        <pc:chgData name="Stewart Gale" userId="3647ddd2-6040-41ae-a96d-232c23482af8" providerId="ADAL" clId="{40DC6F62-22C9-455E-8D7A-3D16E12414F1}" dt="2021-09-16T08:55:00.158" v="50" actId="1076"/>
        <pc:sldMkLst>
          <pc:docMk/>
          <pc:sldMk cId="4230984118" sldId="256"/>
        </pc:sldMkLst>
      </pc:sldChg>
      <pc:sldChg chg="add del">
        <pc:chgData name="Stewart Gale" userId="3647ddd2-6040-41ae-a96d-232c23482af8" providerId="ADAL" clId="{40DC6F62-22C9-455E-8D7A-3D16E12414F1}" dt="2021-09-16T08:58:31.836" v="122" actId="47"/>
        <pc:sldMkLst>
          <pc:docMk/>
          <pc:sldMk cId="2755777083" sldId="257"/>
        </pc:sldMkLst>
      </pc:sldChg>
      <pc:sldChg chg="add del">
        <pc:chgData name="Stewart Gale" userId="3647ddd2-6040-41ae-a96d-232c23482af8" providerId="ADAL" clId="{40DC6F62-22C9-455E-8D7A-3D16E12414F1}" dt="2021-09-16T08:57:05.153" v="86" actId="47"/>
        <pc:sldMkLst>
          <pc:docMk/>
          <pc:sldMk cId="1897683445" sldId="258"/>
        </pc:sldMkLst>
      </pc:sldChg>
      <pc:sldChg chg="modSp mod">
        <pc:chgData name="Stewart Gale" userId="3647ddd2-6040-41ae-a96d-232c23482af8" providerId="ADAL" clId="{40DC6F62-22C9-455E-8D7A-3D16E12414F1}" dt="2021-09-16T08:45:02.384" v="3" actId="403"/>
        <pc:sldMkLst>
          <pc:docMk/>
          <pc:sldMk cId="649149142" sldId="262"/>
        </pc:sldMkLst>
      </pc:sldChg>
      <pc:sldChg chg="delSp modSp mod">
        <pc:chgData name="Stewart Gale" userId="3647ddd2-6040-41ae-a96d-232c23482af8" providerId="ADAL" clId="{40DC6F62-22C9-455E-8D7A-3D16E12414F1}" dt="2025-05-20T08:01:29.794" v="146" actId="1076"/>
        <pc:sldMkLst>
          <pc:docMk/>
          <pc:sldMk cId="2010408829" sldId="263"/>
        </pc:sldMkLst>
        <pc:spChg chg="del">
          <ac:chgData name="Stewart Gale" userId="3647ddd2-6040-41ae-a96d-232c23482af8" providerId="ADAL" clId="{40DC6F62-22C9-455E-8D7A-3D16E12414F1}" dt="2025-05-20T08:00:42.566" v="125" actId="478"/>
          <ac:spMkLst>
            <pc:docMk/>
            <pc:sldMk cId="2010408829" sldId="263"/>
            <ac:spMk id="8" creationId="{00000000-0000-0000-0000-000000000000}"/>
          </ac:spMkLst>
        </pc:spChg>
        <pc:spChg chg="mod">
          <ac:chgData name="Stewart Gale" userId="3647ddd2-6040-41ae-a96d-232c23482af8" providerId="ADAL" clId="{40DC6F62-22C9-455E-8D7A-3D16E12414F1}" dt="2025-05-20T08:01:29.794" v="146" actId="1076"/>
          <ac:spMkLst>
            <pc:docMk/>
            <pc:sldMk cId="2010408829" sldId="263"/>
            <ac:spMk id="13" creationId="{079832E2-E583-4B6B-98C4-6C5F3A64AC2F}"/>
          </ac:spMkLst>
        </pc:spChg>
        <pc:grpChg chg="mod">
          <ac:chgData name="Stewart Gale" userId="3647ddd2-6040-41ae-a96d-232c23482af8" providerId="ADAL" clId="{40DC6F62-22C9-455E-8D7A-3D16E12414F1}" dt="2025-05-20T08:01:29.794" v="146" actId="1076"/>
          <ac:grpSpMkLst>
            <pc:docMk/>
            <pc:sldMk cId="2010408829" sldId="263"/>
            <ac:grpSpMk id="15" creationId="{BD80C04C-0FA8-446C-82BD-5E3ADB2D93C7}"/>
          </ac:grpSpMkLst>
        </pc:grpChg>
      </pc:sldChg>
      <pc:sldChg chg="modSp add del mod">
        <pc:chgData name="Stewart Gale" userId="3647ddd2-6040-41ae-a96d-232c23482af8" providerId="ADAL" clId="{40DC6F62-22C9-455E-8D7A-3D16E12414F1}" dt="2021-09-16T08:55:53.233" v="62" actId="47"/>
        <pc:sldMkLst>
          <pc:docMk/>
          <pc:sldMk cId="3449805020" sldId="271"/>
        </pc:sldMkLst>
      </pc:sldChg>
      <pc:sldChg chg="modSp add mod">
        <pc:chgData name="Stewart Gale" userId="3647ddd2-6040-41ae-a96d-232c23482af8" providerId="ADAL" clId="{40DC6F62-22C9-455E-8D7A-3D16E12414F1}" dt="2021-09-16T08:55:40.522" v="61" actId="20577"/>
        <pc:sldMkLst>
          <pc:docMk/>
          <pc:sldMk cId="176522201" sldId="272"/>
        </pc:sldMkLst>
      </pc:sldChg>
      <pc:sldChg chg="modSp add mod modAnim">
        <pc:chgData name="Stewart Gale" userId="3647ddd2-6040-41ae-a96d-232c23482af8" providerId="ADAL" clId="{40DC6F62-22C9-455E-8D7A-3D16E12414F1}" dt="2021-09-16T08:56:52.610" v="85"/>
        <pc:sldMkLst>
          <pc:docMk/>
          <pc:sldMk cId="1335489769" sldId="273"/>
        </pc:sldMkLst>
      </pc:sldChg>
      <pc:sldChg chg="modSp add mod modAnim">
        <pc:chgData name="Stewart Gale" userId="3647ddd2-6040-41ae-a96d-232c23482af8" providerId="ADAL" clId="{40DC6F62-22C9-455E-8D7A-3D16E12414F1}" dt="2021-09-16T08:57:41.538" v="90"/>
        <pc:sldMkLst>
          <pc:docMk/>
          <pc:sldMk cId="4022860471" sldId="274"/>
        </pc:sldMkLst>
      </pc:sldChg>
      <pc:sldChg chg="modSp add mod">
        <pc:chgData name="Stewart Gale" userId="3647ddd2-6040-41ae-a96d-232c23482af8" providerId="ADAL" clId="{40DC6F62-22C9-455E-8D7A-3D16E12414F1}" dt="2021-09-16T08:58:06.173" v="121" actId="6549"/>
        <pc:sldMkLst>
          <pc:docMk/>
          <pc:sldMk cId="2303771922" sldId="275"/>
        </pc:sldMkLst>
      </pc:sldChg>
      <pc:sldChg chg="delSp modSp add mod ord">
        <pc:chgData name="Stewart Gale" userId="3647ddd2-6040-41ae-a96d-232c23482af8" providerId="ADAL" clId="{40DC6F62-22C9-455E-8D7A-3D16E12414F1}" dt="2025-05-20T08:01:14.780" v="143" actId="1076"/>
        <pc:sldMkLst>
          <pc:docMk/>
          <pc:sldMk cId="3920821700" sldId="276"/>
        </pc:sldMkLst>
        <pc:spChg chg="mod">
          <ac:chgData name="Stewart Gale" userId="3647ddd2-6040-41ae-a96d-232c23482af8" providerId="ADAL" clId="{40DC6F62-22C9-455E-8D7A-3D16E12414F1}" dt="2025-05-20T08:01:14.780" v="143" actId="1076"/>
          <ac:spMkLst>
            <pc:docMk/>
            <pc:sldMk cId="3920821700" sldId="276"/>
            <ac:spMk id="8" creationId="{BA97049E-EBBD-8036-DB89-54DB24EE2501}"/>
          </ac:spMkLst>
        </pc:spChg>
        <pc:spChg chg="del">
          <ac:chgData name="Stewart Gale" userId="3647ddd2-6040-41ae-a96d-232c23482af8" providerId="ADAL" clId="{40DC6F62-22C9-455E-8D7A-3D16E12414F1}" dt="2025-05-20T08:00:32.372" v="124" actId="478"/>
          <ac:spMkLst>
            <pc:docMk/>
            <pc:sldMk cId="3920821700" sldId="276"/>
            <ac:spMk id="13" creationId="{1A6738DC-1533-5A69-BE07-3173923052C8}"/>
          </ac:spMkLst>
        </pc:spChg>
        <pc:grpChg chg="del">
          <ac:chgData name="Stewart Gale" userId="3647ddd2-6040-41ae-a96d-232c23482af8" providerId="ADAL" clId="{40DC6F62-22C9-455E-8D7A-3D16E12414F1}" dt="2025-05-20T08:00:32.372" v="124" actId="478"/>
          <ac:grpSpMkLst>
            <pc:docMk/>
            <pc:sldMk cId="3920821700" sldId="276"/>
            <ac:grpSpMk id="15" creationId="{E0ED28A6-8768-DD5E-CFEA-4D2062D41D44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4244F3-0A2E-4B09-8EDD-0AF171AAB52B}" type="datetimeFigureOut">
              <a:rPr lang="en-GB" smtClean="0"/>
              <a:t>20/05/2025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2DE185-991D-46EC-9F03-7F41E8C6A4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7389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29949-8361-CC3E-764A-3804211FA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E232FAC-9F33-822B-5272-D2CA0B4E57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BE651D-589F-4EE7-BE59-3F12C5A100CD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55298" name="Rectangle 2">
            <a:extLst>
              <a:ext uri="{FF2B5EF4-FFF2-40B4-BE49-F238E27FC236}">
                <a16:creationId xmlns:a16="http://schemas.microsoft.com/office/drawing/2014/main" id="{204F5A6C-ECD4-C07A-AEA8-87EDE5DF786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9E422A36-975F-A17B-5DF9-361B5A03E4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1134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BE651D-589F-4EE7-BE59-3F12C5A100CD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49364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BE651D-589F-4EE7-BE59-3F12C5A100CD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26492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A4828C-EA61-4822-A46F-5B727381B94E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35180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E96EB3-D599-4673-B0FF-394999BDC775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341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E9973-FC9D-46AC-93D8-48CBE12ACC52}" type="datetimeFigureOut">
              <a:rPr lang="en-GB" smtClean="0"/>
              <a:t>20/05/2025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EBC1-6EF3-4696-9672-E84A99C324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4389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E9973-FC9D-46AC-93D8-48CBE12ACC52}" type="datetimeFigureOut">
              <a:rPr lang="en-GB" smtClean="0"/>
              <a:t>20/05/2025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EBC1-6EF3-4696-9672-E84A99C324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7271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E9973-FC9D-46AC-93D8-48CBE12ACC52}" type="datetimeFigureOut">
              <a:rPr lang="en-GB" smtClean="0"/>
              <a:t>20/05/2025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EBC1-6EF3-4696-9672-E84A99C324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873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E9973-FC9D-46AC-93D8-48CBE12ACC52}" type="datetimeFigureOut">
              <a:rPr lang="en-GB" smtClean="0"/>
              <a:t>20/05/2025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EBC1-6EF3-4696-9672-E84A99C324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0216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E9973-FC9D-46AC-93D8-48CBE12ACC52}" type="datetimeFigureOut">
              <a:rPr lang="en-GB" smtClean="0"/>
              <a:t>20/05/2025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EBC1-6EF3-4696-9672-E84A99C324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5173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E9973-FC9D-46AC-93D8-48CBE12ACC52}" type="datetimeFigureOut">
              <a:rPr lang="en-GB" smtClean="0"/>
              <a:t>20/05/2025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EBC1-6EF3-4696-9672-E84A99C324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6305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E9973-FC9D-46AC-93D8-48CBE12ACC52}" type="datetimeFigureOut">
              <a:rPr lang="en-GB" smtClean="0"/>
              <a:t>20/05/2025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EBC1-6EF3-4696-9672-E84A99C324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4784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E9973-FC9D-46AC-93D8-48CBE12ACC52}" type="datetimeFigureOut">
              <a:rPr lang="en-GB" smtClean="0"/>
              <a:t>20/05/2025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EBC1-6EF3-4696-9672-E84A99C324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1649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E9973-FC9D-46AC-93D8-48CBE12ACC52}" type="datetimeFigureOut">
              <a:rPr lang="en-GB" smtClean="0"/>
              <a:t>20/05/2025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EBC1-6EF3-4696-9672-E84A99C324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151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E9973-FC9D-46AC-93D8-48CBE12ACC52}" type="datetimeFigureOut">
              <a:rPr lang="en-GB" smtClean="0"/>
              <a:t>20/05/2025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EBC1-6EF3-4696-9672-E84A99C324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7734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E9973-FC9D-46AC-93D8-48CBE12ACC52}" type="datetimeFigureOut">
              <a:rPr lang="en-GB" smtClean="0"/>
              <a:t>20/05/2025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EBC1-6EF3-4696-9672-E84A99C324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0283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E9973-FC9D-46AC-93D8-48CBE12ACC52}" type="datetimeFigureOut">
              <a:rPr lang="en-GB" smtClean="0"/>
              <a:t>20/05/2025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EEBC1-6EF3-4696-9672-E84A99C324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6975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DDC055-B35D-297E-196F-E7AB23D6B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A97049E-EBBD-8036-DB89-54DB24EE2501}"/>
              </a:ext>
            </a:extLst>
          </p:cNvPr>
          <p:cNvSpPr/>
          <p:nvPr/>
        </p:nvSpPr>
        <p:spPr>
          <a:xfrm>
            <a:off x="943667" y="1259175"/>
            <a:ext cx="10223097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3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Choosing Averages</a:t>
            </a:r>
            <a:endParaRPr lang="en-GB" sz="13800" u="sng" dirty="0"/>
          </a:p>
        </p:txBody>
      </p:sp>
    </p:spTree>
    <p:extLst>
      <p:ext uri="{BB962C8B-B14F-4D97-AF65-F5344CB8AC3E}">
        <p14:creationId xmlns:p14="http://schemas.microsoft.com/office/powerpoint/2010/main" val="39208217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690804" y="3506047"/>
            <a:ext cx="3206432" cy="2346655"/>
            <a:chOff x="0" y="0"/>
            <a:chExt cx="1542" cy="862"/>
          </a:xfrm>
          <a:solidFill>
            <a:srgbClr val="92D050"/>
          </a:solidFill>
        </p:grpSpPr>
        <p:sp>
          <p:nvSpPr>
            <p:cNvPr id="10" name="AutoShape 16"/>
            <p:cNvSpPr>
              <a:spLocks noChangeArrowheads="1"/>
            </p:cNvSpPr>
            <p:nvPr/>
          </p:nvSpPr>
          <p:spPr bwMode="auto">
            <a:xfrm>
              <a:off x="0" y="0"/>
              <a:ext cx="1542" cy="862"/>
            </a:xfrm>
            <a:prstGeom prst="roundRect">
              <a:avLst>
                <a:gd name="adj" fmla="val 16667"/>
              </a:avLst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 sz="1400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339" y="163"/>
              <a:ext cx="864" cy="24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GB" sz="3600" dirty="0"/>
                <a:t>Mode</a:t>
              </a:r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99" y="476"/>
              <a:ext cx="1372" cy="33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GB" sz="2800" dirty="0"/>
                <a:t>Not effective by </a:t>
              </a:r>
            </a:p>
            <a:p>
              <a:pPr algn="ctr">
                <a:defRPr/>
              </a:pPr>
              <a:r>
                <a:rPr lang="en-GB" sz="2800" dirty="0"/>
                <a:t>extreme values</a:t>
              </a:r>
            </a:p>
          </p:txBody>
        </p:sp>
      </p:grpSp>
      <p:grpSp>
        <p:nvGrpSpPr>
          <p:cNvPr id="13" name="Group 12"/>
          <p:cNvGrpSpPr>
            <a:grpSpLocks/>
          </p:cNvGrpSpPr>
          <p:nvPr/>
        </p:nvGrpSpPr>
        <p:grpSpPr bwMode="auto">
          <a:xfrm>
            <a:off x="8209345" y="3530532"/>
            <a:ext cx="3218995" cy="2329439"/>
            <a:chOff x="3500438" y="47625"/>
            <a:chExt cx="1542" cy="862"/>
          </a:xfrm>
          <a:solidFill>
            <a:srgbClr val="93D1FF"/>
          </a:solidFill>
        </p:grpSpPr>
        <p:sp>
          <p:nvSpPr>
            <p:cNvPr id="14" name="AutoShape 16"/>
            <p:cNvSpPr>
              <a:spLocks noChangeArrowheads="1"/>
            </p:cNvSpPr>
            <p:nvPr/>
          </p:nvSpPr>
          <p:spPr bwMode="auto">
            <a:xfrm>
              <a:off x="3500438" y="47625"/>
              <a:ext cx="1542" cy="862"/>
            </a:xfrm>
            <a:prstGeom prst="roundRect">
              <a:avLst>
                <a:gd name="adj" fmla="val 16667"/>
              </a:avLst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 sz="1400"/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3500777" y="47788"/>
              <a:ext cx="864" cy="24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GB" sz="3200"/>
                <a:t>Median</a:t>
              </a:r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3500537" y="48101"/>
              <a:ext cx="1373" cy="327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GB" sz="2800" dirty="0"/>
                <a:t>Not effective by </a:t>
              </a:r>
            </a:p>
            <a:p>
              <a:pPr algn="ctr">
                <a:defRPr/>
              </a:pPr>
              <a:r>
                <a:rPr lang="en-GB" sz="2800" dirty="0"/>
                <a:t>extreme values</a:t>
              </a:r>
            </a:p>
          </p:txBody>
        </p:sp>
      </p:grpSp>
      <p:grpSp>
        <p:nvGrpSpPr>
          <p:cNvPr id="17" name="Group 16"/>
          <p:cNvGrpSpPr>
            <a:grpSpLocks/>
          </p:cNvGrpSpPr>
          <p:nvPr/>
        </p:nvGrpSpPr>
        <p:grpSpPr bwMode="auto">
          <a:xfrm>
            <a:off x="4462867" y="3523263"/>
            <a:ext cx="3226101" cy="2329439"/>
            <a:chOff x="6946107" y="57149"/>
            <a:chExt cx="1542" cy="862"/>
          </a:xfrm>
          <a:solidFill>
            <a:srgbClr val="92D050"/>
          </a:solidFill>
        </p:grpSpPr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6946107" y="57149"/>
              <a:ext cx="1542" cy="862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 sz="1400"/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6946446" y="57312"/>
              <a:ext cx="864" cy="24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GB" sz="3600"/>
                <a:t>Mean</a:t>
              </a:r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6946220" y="57625"/>
              <a:ext cx="1344" cy="34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GB" sz="2800" dirty="0"/>
                <a:t>Includes all values</a:t>
              </a: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163483" y="507392"/>
            <a:ext cx="117625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1, 2, 3, 4, 5, 6, 7, 8, 9, 10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3484" y="1809652"/>
            <a:ext cx="118650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Which average best represents the data?</a:t>
            </a:r>
          </a:p>
        </p:txBody>
      </p:sp>
    </p:spTree>
    <p:extLst>
      <p:ext uri="{BB962C8B-B14F-4D97-AF65-F5344CB8AC3E}">
        <p14:creationId xmlns:p14="http://schemas.microsoft.com/office/powerpoint/2010/main" val="4022860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690804" y="3506047"/>
            <a:ext cx="3206432" cy="2346655"/>
            <a:chOff x="0" y="0"/>
            <a:chExt cx="1542" cy="862"/>
          </a:xfrm>
          <a:solidFill>
            <a:srgbClr val="92D050"/>
          </a:solidFill>
        </p:grpSpPr>
        <p:sp>
          <p:nvSpPr>
            <p:cNvPr id="10" name="AutoShape 16"/>
            <p:cNvSpPr>
              <a:spLocks noChangeArrowheads="1"/>
            </p:cNvSpPr>
            <p:nvPr/>
          </p:nvSpPr>
          <p:spPr bwMode="auto">
            <a:xfrm>
              <a:off x="0" y="0"/>
              <a:ext cx="1542" cy="862"/>
            </a:xfrm>
            <a:prstGeom prst="roundRect">
              <a:avLst>
                <a:gd name="adj" fmla="val 16667"/>
              </a:avLst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 sz="1400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339" y="163"/>
              <a:ext cx="864" cy="24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GB" sz="3600" dirty="0"/>
                <a:t>Mode</a:t>
              </a:r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99" y="476"/>
              <a:ext cx="1372" cy="33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GB" sz="2800" dirty="0"/>
                <a:t>Not effective by </a:t>
              </a:r>
            </a:p>
            <a:p>
              <a:pPr algn="ctr">
                <a:defRPr/>
              </a:pPr>
              <a:r>
                <a:rPr lang="en-GB" sz="2800" dirty="0"/>
                <a:t>extreme values</a:t>
              </a:r>
            </a:p>
          </p:txBody>
        </p:sp>
      </p:grpSp>
      <p:grpSp>
        <p:nvGrpSpPr>
          <p:cNvPr id="13" name="Group 12"/>
          <p:cNvGrpSpPr>
            <a:grpSpLocks/>
          </p:cNvGrpSpPr>
          <p:nvPr/>
        </p:nvGrpSpPr>
        <p:grpSpPr bwMode="auto">
          <a:xfrm>
            <a:off x="8209345" y="3530532"/>
            <a:ext cx="3218995" cy="2329439"/>
            <a:chOff x="3500438" y="47625"/>
            <a:chExt cx="1542" cy="862"/>
          </a:xfrm>
          <a:solidFill>
            <a:srgbClr val="93D1FF"/>
          </a:solidFill>
        </p:grpSpPr>
        <p:sp>
          <p:nvSpPr>
            <p:cNvPr id="14" name="AutoShape 16"/>
            <p:cNvSpPr>
              <a:spLocks noChangeArrowheads="1"/>
            </p:cNvSpPr>
            <p:nvPr/>
          </p:nvSpPr>
          <p:spPr bwMode="auto">
            <a:xfrm>
              <a:off x="3500438" y="47625"/>
              <a:ext cx="1542" cy="862"/>
            </a:xfrm>
            <a:prstGeom prst="roundRect">
              <a:avLst>
                <a:gd name="adj" fmla="val 16667"/>
              </a:avLst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 sz="1400"/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3500777" y="47788"/>
              <a:ext cx="864" cy="24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GB" sz="3200"/>
                <a:t>Median</a:t>
              </a:r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3500537" y="48101"/>
              <a:ext cx="1373" cy="327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GB" sz="2800" dirty="0"/>
                <a:t>Not effective by </a:t>
              </a:r>
            </a:p>
            <a:p>
              <a:pPr algn="ctr">
                <a:defRPr/>
              </a:pPr>
              <a:r>
                <a:rPr lang="en-GB" sz="2800" dirty="0"/>
                <a:t>extreme values</a:t>
              </a:r>
            </a:p>
          </p:txBody>
        </p:sp>
      </p:grpSp>
      <p:grpSp>
        <p:nvGrpSpPr>
          <p:cNvPr id="17" name="Group 16"/>
          <p:cNvGrpSpPr>
            <a:grpSpLocks/>
          </p:cNvGrpSpPr>
          <p:nvPr/>
        </p:nvGrpSpPr>
        <p:grpSpPr bwMode="auto">
          <a:xfrm>
            <a:off x="4462867" y="3523263"/>
            <a:ext cx="3226101" cy="2329439"/>
            <a:chOff x="6946107" y="57149"/>
            <a:chExt cx="1542" cy="862"/>
          </a:xfrm>
          <a:solidFill>
            <a:srgbClr val="92D050"/>
          </a:solidFill>
        </p:grpSpPr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6946107" y="57149"/>
              <a:ext cx="1542" cy="862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 sz="1400"/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6946446" y="57312"/>
              <a:ext cx="864" cy="24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GB" sz="3600"/>
                <a:t>Mean</a:t>
              </a:r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6946220" y="57625"/>
              <a:ext cx="1344" cy="34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GB" sz="2800" dirty="0"/>
                <a:t>Includes all values</a:t>
              </a: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163483" y="507392"/>
            <a:ext cx="117625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4, 4, 5, 12, 30, 34, 44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3484" y="1809652"/>
            <a:ext cx="118650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Which average best represents the data?</a:t>
            </a:r>
          </a:p>
        </p:txBody>
      </p:sp>
    </p:spTree>
    <p:extLst>
      <p:ext uri="{BB962C8B-B14F-4D97-AF65-F5344CB8AC3E}">
        <p14:creationId xmlns:p14="http://schemas.microsoft.com/office/powerpoint/2010/main" val="2303771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219387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Each of the despicable characters took a test which was out of 100 marks.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264405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Which average best represents the data and why?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735174" y="1804534"/>
            <a:ext cx="10169912" cy="1957369"/>
            <a:chOff x="669073" y="1698897"/>
            <a:chExt cx="10169912" cy="1957369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/>
            <a:srcRect r="16586"/>
            <a:stretch/>
          </p:blipFill>
          <p:spPr>
            <a:xfrm>
              <a:off x="669073" y="1698897"/>
              <a:ext cx="10169912" cy="160097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025913" y="3133046"/>
              <a:ext cx="680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/>
                <a:t>34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020229" y="3133046"/>
              <a:ext cx="680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/>
                <a:t>98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274740" y="3133046"/>
              <a:ext cx="680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/>
                <a:t>4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233744" y="3133045"/>
              <a:ext cx="680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/>
                <a:t>52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180671" y="3133045"/>
              <a:ext cx="680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/>
                <a:t>75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948242" y="3133044"/>
              <a:ext cx="680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/>
                <a:t>22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974152" y="3121224"/>
              <a:ext cx="680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/>
                <a:t>4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033519" y="3120555"/>
              <a:ext cx="680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/>
                <a:t>36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981368" y="3120554"/>
              <a:ext cx="680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/>
                <a:t>88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9861388" y="3118546"/>
              <a:ext cx="8326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/>
                <a:t>100</a:t>
              </a: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4739629" y="4023753"/>
            <a:ext cx="31022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Mode</a:t>
            </a:r>
            <a:r>
              <a:rPr lang="en-GB" sz="4800" dirty="0"/>
              <a:t> = </a:t>
            </a:r>
            <a:r>
              <a:rPr lang="en-GB" sz="48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757587" y="4841962"/>
            <a:ext cx="35551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Median</a:t>
            </a:r>
            <a:r>
              <a:rPr lang="en-GB" sz="4800" dirty="0"/>
              <a:t> = </a:t>
            </a:r>
            <a:r>
              <a:rPr lang="en-GB" sz="4800" b="1" dirty="0">
                <a:solidFill>
                  <a:srgbClr val="FF0000"/>
                </a:solidFill>
              </a:rPr>
              <a:t>44</a:t>
            </a:r>
            <a:r>
              <a:rPr lang="en-GB" sz="4800" dirty="0"/>
              <a:t>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786108" y="5677381"/>
            <a:ext cx="35266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Mean</a:t>
            </a:r>
            <a:r>
              <a:rPr lang="en-GB" sz="4800" dirty="0"/>
              <a:t> = </a:t>
            </a:r>
            <a:r>
              <a:rPr lang="en-GB" sz="4800" b="1" dirty="0">
                <a:solidFill>
                  <a:srgbClr val="FF0000"/>
                </a:solidFill>
              </a:rPr>
              <a:t>51.3</a:t>
            </a:r>
          </a:p>
        </p:txBody>
      </p:sp>
    </p:spTree>
    <p:extLst>
      <p:ext uri="{BB962C8B-B14F-4D97-AF65-F5344CB8AC3E}">
        <p14:creationId xmlns:p14="http://schemas.microsoft.com/office/powerpoint/2010/main" val="2067068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219387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Each of the despicable characters took a test which was out of 100 marks.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264405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Which average best represents the data and why?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735174" y="1804534"/>
            <a:ext cx="10169912" cy="1957369"/>
            <a:chOff x="669073" y="1698897"/>
            <a:chExt cx="10169912" cy="1957369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/>
            <a:srcRect r="16586"/>
            <a:stretch/>
          </p:blipFill>
          <p:spPr>
            <a:xfrm>
              <a:off x="669073" y="1698897"/>
              <a:ext cx="10169912" cy="160097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025913" y="3133046"/>
              <a:ext cx="680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/>
                <a:t>4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947750" y="3133046"/>
              <a:ext cx="7527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/>
                <a:t>100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274740" y="3133046"/>
              <a:ext cx="680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/>
                <a:t>4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233744" y="3133045"/>
              <a:ext cx="680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/>
                <a:t>4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180671" y="3133045"/>
              <a:ext cx="680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/>
                <a:t>4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948242" y="3133044"/>
              <a:ext cx="680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/>
                <a:t>4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974152" y="3121224"/>
              <a:ext cx="680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/>
                <a:t>4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033519" y="3120555"/>
              <a:ext cx="680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/>
                <a:t>4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981368" y="3120554"/>
              <a:ext cx="680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/>
                <a:t>4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9861388" y="3118546"/>
              <a:ext cx="8326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/>
                <a:t>100</a:t>
              </a: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4991612" y="3891696"/>
            <a:ext cx="36614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Mode</a:t>
            </a:r>
            <a:r>
              <a:rPr lang="en-GB" sz="4800" dirty="0"/>
              <a:t> = </a:t>
            </a:r>
            <a:r>
              <a:rPr lang="en-GB" sz="48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980071" y="4785152"/>
            <a:ext cx="36683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Median</a:t>
            </a:r>
            <a:r>
              <a:rPr lang="en-GB" sz="4800" dirty="0"/>
              <a:t> = </a:t>
            </a:r>
            <a:r>
              <a:rPr lang="en-GB" sz="4800" b="1" dirty="0">
                <a:solidFill>
                  <a:srgbClr val="FF0000"/>
                </a:solidFill>
              </a:rPr>
              <a:t>4</a:t>
            </a:r>
            <a:r>
              <a:rPr lang="en-GB" sz="4800" dirty="0"/>
              <a:t>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991612" y="5688790"/>
            <a:ext cx="36614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Mean</a:t>
            </a:r>
            <a:r>
              <a:rPr lang="en-GB" sz="4800" dirty="0"/>
              <a:t> = </a:t>
            </a:r>
            <a:r>
              <a:rPr lang="en-GB" sz="4800" b="1" dirty="0">
                <a:solidFill>
                  <a:srgbClr val="FF0000"/>
                </a:solidFill>
              </a:rPr>
              <a:t>23.2</a:t>
            </a:r>
          </a:p>
        </p:txBody>
      </p:sp>
    </p:spTree>
    <p:extLst>
      <p:ext uri="{BB962C8B-B14F-4D97-AF65-F5344CB8AC3E}">
        <p14:creationId xmlns:p14="http://schemas.microsoft.com/office/powerpoint/2010/main" val="36630113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733618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Each of the despicable characters took a test which was out of 100 marks.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378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Which test did the class do best in?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r="16586"/>
          <a:stretch/>
        </p:blipFill>
        <p:spPr>
          <a:xfrm>
            <a:off x="0" y="1376809"/>
            <a:ext cx="9818985" cy="133427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44527" y="2572051"/>
            <a:ext cx="656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20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34554" y="2572050"/>
            <a:ext cx="7267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20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15755" y="2572050"/>
            <a:ext cx="656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20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41667" y="2572050"/>
            <a:ext cx="656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20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55919" y="2572050"/>
            <a:ext cx="656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20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97004" y="2572049"/>
            <a:ext cx="656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20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87513" y="2562198"/>
            <a:ext cx="656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20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10326" y="2561640"/>
            <a:ext cx="656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20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025468" y="2561639"/>
            <a:ext cx="656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20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75121" y="2559966"/>
            <a:ext cx="80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20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110931" y="1558935"/>
            <a:ext cx="1586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FF0000"/>
                </a:solidFill>
              </a:rPr>
              <a:t>Test A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767383" y="2121064"/>
            <a:ext cx="2432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FF0000"/>
                </a:solidFill>
              </a:rPr>
              <a:t>Range = 0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"/>
          <a:srcRect r="16586"/>
          <a:stretch/>
        </p:blipFill>
        <p:spPr>
          <a:xfrm>
            <a:off x="0" y="3153071"/>
            <a:ext cx="9818985" cy="1334273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44527" y="4348312"/>
            <a:ext cx="656754" cy="436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234554" y="4348313"/>
            <a:ext cx="7267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12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515755" y="4348312"/>
            <a:ext cx="656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25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441667" y="4348312"/>
            <a:ext cx="656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44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355919" y="4348312"/>
            <a:ext cx="656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48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097004" y="4348311"/>
            <a:ext cx="656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50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087513" y="4338460"/>
            <a:ext cx="656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75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110326" y="4337902"/>
            <a:ext cx="656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79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025468" y="4337901"/>
            <a:ext cx="656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82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875121" y="4336228"/>
            <a:ext cx="80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84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0110931" y="3324046"/>
            <a:ext cx="1586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7030A0"/>
                </a:solidFill>
              </a:rPr>
              <a:t>Test B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767383" y="3886175"/>
            <a:ext cx="2432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7030A0"/>
                </a:solidFill>
              </a:rPr>
              <a:t>Range = 80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2"/>
          <a:srcRect r="16586"/>
          <a:stretch/>
        </p:blipFill>
        <p:spPr>
          <a:xfrm>
            <a:off x="0" y="5059434"/>
            <a:ext cx="9818985" cy="1334273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344527" y="6254676"/>
            <a:ext cx="656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98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234554" y="6254675"/>
            <a:ext cx="726732" cy="436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100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515755" y="6254675"/>
            <a:ext cx="656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99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441667" y="6254675"/>
            <a:ext cx="656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99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277861" y="6254675"/>
            <a:ext cx="7715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100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097004" y="6254674"/>
            <a:ext cx="656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99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087513" y="6244823"/>
            <a:ext cx="656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98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110326" y="6244265"/>
            <a:ext cx="656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98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025468" y="6244264"/>
            <a:ext cx="656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99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8875121" y="6242591"/>
            <a:ext cx="803900" cy="436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100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0110931" y="5241560"/>
            <a:ext cx="1586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00FF"/>
                </a:solidFill>
              </a:rPr>
              <a:t>Test C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9767383" y="5803689"/>
            <a:ext cx="2432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00FF"/>
                </a:solidFill>
              </a:rPr>
              <a:t>Range = 2</a:t>
            </a:r>
          </a:p>
        </p:txBody>
      </p:sp>
    </p:spTree>
    <p:extLst>
      <p:ext uri="{BB962C8B-B14F-4D97-AF65-F5344CB8AC3E}">
        <p14:creationId xmlns:p14="http://schemas.microsoft.com/office/powerpoint/2010/main" val="287265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BD80C04C-0FA8-446C-82BD-5E3ADB2D93C7}"/>
              </a:ext>
            </a:extLst>
          </p:cNvPr>
          <p:cNvGrpSpPr/>
          <p:nvPr/>
        </p:nvGrpSpPr>
        <p:grpSpPr>
          <a:xfrm>
            <a:off x="7457266" y="920146"/>
            <a:ext cx="3825874" cy="5368389"/>
            <a:chOff x="973340" y="1269075"/>
            <a:chExt cx="3825874" cy="536838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652A6B9-353F-48EF-81E3-A278C02713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7013" t="2671" r="5661" b="2557"/>
            <a:stretch/>
          </p:blipFill>
          <p:spPr>
            <a:xfrm>
              <a:off x="973340" y="1269075"/>
              <a:ext cx="3825874" cy="5368389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96366A6-42E3-4AB0-AA48-1A328D126C89}"/>
                </a:ext>
              </a:extLst>
            </p:cNvPr>
            <p:cNvSpPr txBox="1"/>
            <p:nvPr/>
          </p:nvSpPr>
          <p:spPr>
            <a:xfrm>
              <a:off x="2094806" y="1685698"/>
              <a:ext cx="1257993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2800" dirty="0"/>
                <a:t>Mode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B9AE034-F3ED-486E-BC47-A9DB47068A48}"/>
                </a:ext>
              </a:extLst>
            </p:cNvPr>
            <p:cNvSpPr txBox="1"/>
            <p:nvPr/>
          </p:nvSpPr>
          <p:spPr>
            <a:xfrm>
              <a:off x="1334192" y="2203603"/>
              <a:ext cx="1385456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2800" dirty="0"/>
                <a:t>Median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1825527-E513-433C-B058-75C529A205B0}"/>
                </a:ext>
              </a:extLst>
            </p:cNvPr>
            <p:cNvSpPr txBox="1"/>
            <p:nvPr/>
          </p:nvSpPr>
          <p:spPr>
            <a:xfrm>
              <a:off x="2799252" y="2164789"/>
              <a:ext cx="104186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2800" dirty="0"/>
                <a:t>Mean</a:t>
              </a:r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A8549E5-32EF-4C53-B45E-B83557DFE7D2}"/>
                </a:ext>
              </a:extLst>
            </p:cNvPr>
            <p:cNvSpPr txBox="1"/>
            <p:nvPr/>
          </p:nvSpPr>
          <p:spPr>
            <a:xfrm>
              <a:off x="2026920" y="2654389"/>
              <a:ext cx="128570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2800" dirty="0">
                  <a:solidFill>
                    <a:schemeClr val="tx1"/>
                  </a:solidFill>
                </a:rPr>
                <a:t>Range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079832E2-E583-4B6B-98C4-6C5F3A64AC2F}"/>
              </a:ext>
            </a:extLst>
          </p:cNvPr>
          <p:cNvSpPr txBox="1"/>
          <p:nvPr/>
        </p:nvSpPr>
        <p:spPr>
          <a:xfrm>
            <a:off x="600215" y="1209308"/>
            <a:ext cx="695253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Which average should I choose to </a:t>
            </a:r>
            <a:r>
              <a:rPr lang="en-US" sz="7200" dirty="0" err="1"/>
              <a:t>analyse</a:t>
            </a:r>
            <a:r>
              <a:rPr lang="en-US" sz="7200" dirty="0"/>
              <a:t> my data? </a:t>
            </a:r>
            <a:endParaRPr lang="en-GB" sz="7200" dirty="0"/>
          </a:p>
        </p:txBody>
      </p:sp>
    </p:spTree>
    <p:extLst>
      <p:ext uri="{BB962C8B-B14F-4D97-AF65-F5344CB8AC3E}">
        <p14:creationId xmlns:p14="http://schemas.microsoft.com/office/powerpoint/2010/main" val="2010408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4217" y="296691"/>
            <a:ext cx="4721311" cy="955760"/>
          </a:xfrm>
        </p:spPr>
        <p:txBody>
          <a:bodyPr anchor="ctr">
            <a:normAutofit/>
          </a:bodyPr>
          <a:lstStyle/>
          <a:p>
            <a:r>
              <a:rPr lang="en-GB" altLang="en-US" sz="4400" dirty="0">
                <a:latin typeface="+mn-lt"/>
              </a:rPr>
              <a:t>This is </a:t>
            </a:r>
            <a:r>
              <a:rPr lang="en-GB" altLang="en-US" sz="4400" b="1" dirty="0">
                <a:latin typeface="+mn-lt"/>
              </a:rPr>
              <a:t>Ben Stokes</a:t>
            </a:r>
            <a:r>
              <a:rPr lang="en-GB" altLang="en-US" sz="4400" dirty="0">
                <a:latin typeface="+mn-lt"/>
              </a:rPr>
              <a:t>…</a:t>
            </a:r>
          </a:p>
        </p:txBody>
      </p:sp>
      <p:pic>
        <p:nvPicPr>
          <p:cNvPr id="14338" name="Picture 2" descr="Image result for ben stok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555" y="1252451"/>
            <a:ext cx="5100637" cy="3392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6369395" y="244044"/>
            <a:ext cx="4721311" cy="955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altLang="en-US" sz="4800" dirty="0">
                <a:latin typeface="+mn-lt"/>
              </a:rPr>
              <a:t>This is </a:t>
            </a:r>
            <a:r>
              <a:rPr lang="en-GB" altLang="en-US" sz="4800" b="1" dirty="0" err="1">
                <a:latin typeface="+mn-lt"/>
              </a:rPr>
              <a:t>Virat</a:t>
            </a:r>
            <a:r>
              <a:rPr lang="en-GB" altLang="en-US" sz="4800" b="1" dirty="0">
                <a:latin typeface="+mn-lt"/>
              </a:rPr>
              <a:t> </a:t>
            </a:r>
            <a:r>
              <a:rPr lang="en-GB" altLang="en-US" sz="4800" b="1" dirty="0" err="1">
                <a:latin typeface="+mn-lt"/>
              </a:rPr>
              <a:t>Kohli</a:t>
            </a:r>
            <a:r>
              <a:rPr lang="en-GB" altLang="en-US" sz="4800" dirty="0">
                <a:latin typeface="+mn-lt"/>
              </a:rPr>
              <a:t>…</a:t>
            </a:r>
          </a:p>
        </p:txBody>
      </p:sp>
      <p:pic>
        <p:nvPicPr>
          <p:cNvPr id="14340" name="Picture 4" descr="Image result for kohl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2512" y="1252450"/>
            <a:ext cx="5871684" cy="3392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5DD4822-9261-469D-A7B2-A05EB3EAC8EC}"/>
              </a:ext>
            </a:extLst>
          </p:cNvPr>
          <p:cNvSpPr txBox="1"/>
          <p:nvPr/>
        </p:nvSpPr>
        <p:spPr>
          <a:xfrm>
            <a:off x="424555" y="4898967"/>
            <a:ext cx="110670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Use the following data to decide </a:t>
            </a:r>
          </a:p>
          <a:p>
            <a:pPr algn="ctr"/>
            <a:r>
              <a:rPr lang="en-US" sz="5400" dirty="0"/>
              <a:t>who is the best batsman?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4086814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398236" y="114480"/>
            <a:ext cx="5340812" cy="1686358"/>
          </a:xfrm>
        </p:spPr>
        <p:txBody>
          <a:bodyPr>
            <a:noAutofit/>
          </a:bodyPr>
          <a:lstStyle/>
          <a:p>
            <a:pPr algn="ctr"/>
            <a:r>
              <a:rPr lang="en-GB" altLang="en-US" sz="4000" dirty="0">
                <a:latin typeface="+mn-lt"/>
              </a:rPr>
              <a:t>These are the runs </a:t>
            </a:r>
            <a:br>
              <a:rPr lang="en-GB" altLang="en-US" sz="4000" dirty="0">
                <a:latin typeface="+mn-lt"/>
              </a:rPr>
            </a:br>
            <a:r>
              <a:rPr lang="en-GB" altLang="en-US" sz="4000" b="1" dirty="0">
                <a:solidFill>
                  <a:srgbClr val="FF0000"/>
                </a:solidFill>
                <a:latin typeface="+mn-lt"/>
              </a:rPr>
              <a:t>Stokes</a:t>
            </a:r>
            <a:r>
              <a:rPr lang="en-GB" altLang="en-US" sz="4000" dirty="0">
                <a:latin typeface="+mn-lt"/>
              </a:rPr>
              <a:t> scored in his last </a:t>
            </a:r>
            <a:br>
              <a:rPr lang="en-GB" altLang="en-US" sz="4000" dirty="0">
                <a:latin typeface="+mn-lt"/>
              </a:rPr>
            </a:br>
            <a:r>
              <a:rPr lang="en-GB" altLang="en-US" sz="4000" dirty="0">
                <a:latin typeface="+mn-lt"/>
              </a:rPr>
              <a:t>11 matches.</a:t>
            </a:r>
          </a:p>
        </p:txBody>
      </p:sp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782259" y="2362316"/>
            <a:ext cx="7921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3600" dirty="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42</a:t>
            </a:r>
          </a:p>
        </p:txBody>
      </p:sp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1359345" y="3414035"/>
            <a:ext cx="94420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360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31</a:t>
            </a:r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2947624" y="3160830"/>
            <a:ext cx="100806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3600" dirty="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112</a:t>
            </a:r>
          </a:p>
        </p:txBody>
      </p:sp>
      <p:sp>
        <p:nvSpPr>
          <p:cNvPr id="45062" name="Text Box 6"/>
          <p:cNvSpPr txBox="1">
            <a:spLocks noChangeArrowheads="1"/>
          </p:cNvSpPr>
          <p:nvPr/>
        </p:nvSpPr>
        <p:spPr bwMode="auto">
          <a:xfrm>
            <a:off x="4500184" y="5093508"/>
            <a:ext cx="79216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3600" dirty="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72</a:t>
            </a:r>
          </a:p>
        </p:txBody>
      </p:sp>
      <p:sp>
        <p:nvSpPr>
          <p:cNvPr id="45063" name="Text Box 7"/>
          <p:cNvSpPr txBox="1">
            <a:spLocks noChangeArrowheads="1"/>
          </p:cNvSpPr>
          <p:nvPr/>
        </p:nvSpPr>
        <p:spPr bwMode="auto">
          <a:xfrm>
            <a:off x="3055573" y="5381354"/>
            <a:ext cx="7921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360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25</a:t>
            </a:r>
          </a:p>
        </p:txBody>
      </p:sp>
      <p:sp>
        <p:nvSpPr>
          <p:cNvPr id="45064" name="Text Box 8"/>
          <p:cNvSpPr txBox="1">
            <a:spLocks noChangeArrowheads="1"/>
          </p:cNvSpPr>
          <p:nvPr/>
        </p:nvSpPr>
        <p:spPr bwMode="auto">
          <a:xfrm>
            <a:off x="710821" y="4522904"/>
            <a:ext cx="79216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360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58</a:t>
            </a:r>
          </a:p>
        </p:txBody>
      </p:sp>
      <p:sp>
        <p:nvSpPr>
          <p:cNvPr id="45065" name="Text Box 9"/>
          <p:cNvSpPr txBox="1">
            <a:spLocks noChangeArrowheads="1"/>
          </p:cNvSpPr>
          <p:nvPr/>
        </p:nvSpPr>
        <p:spPr bwMode="auto">
          <a:xfrm>
            <a:off x="2624275" y="4314187"/>
            <a:ext cx="7921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3600" dirty="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40</a:t>
            </a:r>
          </a:p>
        </p:txBody>
      </p:sp>
      <p:sp>
        <p:nvSpPr>
          <p:cNvPr id="45066" name="Text Box 10"/>
          <p:cNvSpPr txBox="1">
            <a:spLocks noChangeArrowheads="1"/>
          </p:cNvSpPr>
          <p:nvPr/>
        </p:nvSpPr>
        <p:spPr bwMode="auto">
          <a:xfrm>
            <a:off x="4320003" y="3711317"/>
            <a:ext cx="79216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3600" dirty="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63</a:t>
            </a:r>
          </a:p>
        </p:txBody>
      </p:sp>
      <p:sp>
        <p:nvSpPr>
          <p:cNvPr id="45067" name="Text Box 11"/>
          <p:cNvSpPr txBox="1">
            <a:spLocks noChangeArrowheads="1"/>
          </p:cNvSpPr>
          <p:nvPr/>
        </p:nvSpPr>
        <p:spPr bwMode="auto">
          <a:xfrm>
            <a:off x="2257840" y="2217854"/>
            <a:ext cx="7921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3600" dirty="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18</a:t>
            </a:r>
          </a:p>
        </p:txBody>
      </p:sp>
      <p:sp>
        <p:nvSpPr>
          <p:cNvPr id="45068" name="Text Box 12"/>
          <p:cNvSpPr txBox="1">
            <a:spLocks noChangeArrowheads="1"/>
          </p:cNvSpPr>
          <p:nvPr/>
        </p:nvSpPr>
        <p:spPr bwMode="auto">
          <a:xfrm>
            <a:off x="4320003" y="2217854"/>
            <a:ext cx="11525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360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26</a:t>
            </a:r>
          </a:p>
        </p:txBody>
      </p:sp>
      <p:sp>
        <p:nvSpPr>
          <p:cNvPr id="45069" name="Text Box 13"/>
          <p:cNvSpPr txBox="1">
            <a:spLocks noChangeArrowheads="1"/>
          </p:cNvSpPr>
          <p:nvPr/>
        </p:nvSpPr>
        <p:spPr bwMode="auto">
          <a:xfrm>
            <a:off x="881502" y="5748454"/>
            <a:ext cx="79216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3600" dirty="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63</a:t>
            </a: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6661761" y="160429"/>
            <a:ext cx="5036012" cy="16863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altLang="en-US" sz="4000" dirty="0">
                <a:latin typeface="+mn-lt"/>
              </a:rPr>
              <a:t>These are the runs </a:t>
            </a:r>
            <a:br>
              <a:rPr lang="en-GB" altLang="en-US" sz="4000" dirty="0">
                <a:latin typeface="+mn-lt"/>
              </a:rPr>
            </a:br>
            <a:r>
              <a:rPr lang="en-GB" altLang="en-US" sz="4000" b="1" dirty="0" err="1">
                <a:solidFill>
                  <a:srgbClr val="0000FF"/>
                </a:solidFill>
                <a:latin typeface="+mn-lt"/>
              </a:rPr>
              <a:t>Kholi</a:t>
            </a:r>
            <a:r>
              <a:rPr lang="en-GB" altLang="en-US" sz="4000" dirty="0">
                <a:latin typeface="+mn-lt"/>
              </a:rPr>
              <a:t> scored in his last </a:t>
            </a:r>
            <a:br>
              <a:rPr lang="en-GB" altLang="en-US" sz="4000" dirty="0">
                <a:latin typeface="+mn-lt"/>
              </a:rPr>
            </a:br>
            <a:r>
              <a:rPr lang="en-GB" altLang="en-US" sz="4000" dirty="0">
                <a:latin typeface="+mn-lt"/>
              </a:rPr>
              <a:t>11 matches.</a:t>
            </a:r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7028180" y="2384419"/>
            <a:ext cx="7921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3600" dirty="0">
                <a:solidFill>
                  <a:srgbClr val="0000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7650271" y="3560589"/>
            <a:ext cx="12239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3600" dirty="0">
                <a:solidFill>
                  <a:srgbClr val="0000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614</a:t>
            </a:r>
          </a:p>
        </p:txBody>
      </p: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10013511" y="2931998"/>
            <a:ext cx="79216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3600">
                <a:solidFill>
                  <a:srgbClr val="0000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10805673" y="5408840"/>
            <a:ext cx="79216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3600">
                <a:solidFill>
                  <a:srgbClr val="0000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9" name="Text Box 7"/>
          <p:cNvSpPr txBox="1">
            <a:spLocks noChangeArrowheads="1"/>
          </p:cNvSpPr>
          <p:nvPr/>
        </p:nvSpPr>
        <p:spPr bwMode="auto">
          <a:xfrm>
            <a:off x="7837394" y="5353709"/>
            <a:ext cx="7921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3600" dirty="0">
                <a:solidFill>
                  <a:srgbClr val="0000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0" name="Text Box 8"/>
          <p:cNvSpPr txBox="1">
            <a:spLocks noChangeArrowheads="1"/>
          </p:cNvSpPr>
          <p:nvPr/>
        </p:nvSpPr>
        <p:spPr bwMode="auto">
          <a:xfrm>
            <a:off x="6887218" y="4546861"/>
            <a:ext cx="79216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3600" dirty="0">
                <a:solidFill>
                  <a:srgbClr val="0000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1" name="Text Box 9"/>
          <p:cNvSpPr txBox="1">
            <a:spLocks noChangeArrowheads="1"/>
          </p:cNvSpPr>
          <p:nvPr/>
        </p:nvSpPr>
        <p:spPr bwMode="auto">
          <a:xfrm>
            <a:off x="9703083" y="4114112"/>
            <a:ext cx="7921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3600" dirty="0">
                <a:solidFill>
                  <a:srgbClr val="0000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2" name="Text Box 10"/>
          <p:cNvSpPr txBox="1">
            <a:spLocks noChangeArrowheads="1"/>
          </p:cNvSpPr>
          <p:nvPr/>
        </p:nvSpPr>
        <p:spPr bwMode="auto">
          <a:xfrm>
            <a:off x="11007114" y="4075748"/>
            <a:ext cx="79216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3600">
                <a:solidFill>
                  <a:srgbClr val="0000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3" name="Text Box 11"/>
          <p:cNvSpPr txBox="1">
            <a:spLocks noChangeArrowheads="1"/>
          </p:cNvSpPr>
          <p:nvPr/>
        </p:nvSpPr>
        <p:spPr bwMode="auto">
          <a:xfrm>
            <a:off x="8629557" y="2355735"/>
            <a:ext cx="7921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3600">
                <a:solidFill>
                  <a:srgbClr val="0000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4" name="Text Box 12"/>
          <p:cNvSpPr txBox="1">
            <a:spLocks noChangeArrowheads="1"/>
          </p:cNvSpPr>
          <p:nvPr/>
        </p:nvSpPr>
        <p:spPr bwMode="auto">
          <a:xfrm>
            <a:off x="10985659" y="2143052"/>
            <a:ext cx="64967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3600">
                <a:solidFill>
                  <a:srgbClr val="0000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5" name="Text Box 13"/>
          <p:cNvSpPr txBox="1">
            <a:spLocks noChangeArrowheads="1"/>
          </p:cNvSpPr>
          <p:nvPr/>
        </p:nvSpPr>
        <p:spPr bwMode="auto">
          <a:xfrm>
            <a:off x="9055817" y="5191616"/>
            <a:ext cx="79216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3600" dirty="0">
                <a:solidFill>
                  <a:srgbClr val="0000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779847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7775256" y="2404284"/>
            <a:ext cx="1603519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4400" dirty="0" err="1">
                <a:solidFill>
                  <a:srgbClr val="0000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Kholi</a:t>
            </a:r>
            <a:endParaRPr lang="en-GB" altLang="en-US" sz="4400" dirty="0">
              <a:solidFill>
                <a:srgbClr val="0000FF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41992" name="Text Box 8"/>
          <p:cNvSpPr txBox="1">
            <a:spLocks noChangeArrowheads="1"/>
          </p:cNvSpPr>
          <p:nvPr/>
        </p:nvSpPr>
        <p:spPr bwMode="auto">
          <a:xfrm>
            <a:off x="2268661" y="2354493"/>
            <a:ext cx="214110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4400" dirty="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Stokes</a:t>
            </a:r>
          </a:p>
        </p:txBody>
      </p:sp>
      <p:sp>
        <p:nvSpPr>
          <p:cNvPr id="41996" name="Text Box 12"/>
          <p:cNvSpPr txBox="1">
            <a:spLocks noChangeArrowheads="1"/>
          </p:cNvSpPr>
          <p:nvPr/>
        </p:nvSpPr>
        <p:spPr bwMode="auto">
          <a:xfrm>
            <a:off x="6894340" y="3138030"/>
            <a:ext cx="149037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2800" dirty="0">
                <a:latin typeface="Comic Sans MS" panose="030F0702030302020204" pitchFamily="66" charset="0"/>
                <a:cs typeface="Arial" panose="020B0604020202020204" pitchFamily="34" charset="0"/>
              </a:rPr>
              <a:t>Mode =</a:t>
            </a:r>
          </a:p>
        </p:txBody>
      </p:sp>
      <p:sp>
        <p:nvSpPr>
          <p:cNvPr id="41997" name="Text Box 13"/>
          <p:cNvSpPr txBox="1">
            <a:spLocks noChangeArrowheads="1"/>
          </p:cNvSpPr>
          <p:nvPr/>
        </p:nvSpPr>
        <p:spPr bwMode="auto">
          <a:xfrm>
            <a:off x="6585957" y="3901974"/>
            <a:ext cx="1681089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2800" dirty="0">
                <a:latin typeface="Comic Sans MS" panose="030F0702030302020204" pitchFamily="66" charset="0"/>
                <a:cs typeface="Arial" panose="020B0604020202020204" pitchFamily="34" charset="0"/>
              </a:rPr>
              <a:t>Median = </a:t>
            </a:r>
          </a:p>
        </p:txBody>
      </p:sp>
      <p:sp>
        <p:nvSpPr>
          <p:cNvPr id="41998" name="Text Box 14"/>
          <p:cNvSpPr txBox="1">
            <a:spLocks noChangeArrowheads="1"/>
          </p:cNvSpPr>
          <p:nvPr/>
        </p:nvSpPr>
        <p:spPr bwMode="auto">
          <a:xfrm>
            <a:off x="6755746" y="5381400"/>
            <a:ext cx="15113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2800" dirty="0">
                <a:latin typeface="Comic Sans MS" panose="030F0702030302020204" pitchFamily="66" charset="0"/>
                <a:cs typeface="Arial" panose="020B0604020202020204" pitchFamily="34" charset="0"/>
              </a:rPr>
              <a:t>Range =</a:t>
            </a:r>
          </a:p>
        </p:txBody>
      </p:sp>
      <p:sp>
        <p:nvSpPr>
          <p:cNvPr id="41999" name="Text Box 15"/>
          <p:cNvSpPr txBox="1">
            <a:spLocks noChangeArrowheads="1"/>
          </p:cNvSpPr>
          <p:nvPr/>
        </p:nvSpPr>
        <p:spPr bwMode="auto">
          <a:xfrm>
            <a:off x="8267046" y="3066391"/>
            <a:ext cx="1634549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3600" dirty="0">
                <a:latin typeface="Comic Sans MS" panose="030F0702030302020204" pitchFamily="66" charset="0"/>
                <a:cs typeface="Arial" panose="020B0604020202020204" pitchFamily="34" charset="0"/>
              </a:rPr>
              <a:t>0 Runs</a:t>
            </a:r>
          </a:p>
        </p:txBody>
      </p:sp>
      <p:sp>
        <p:nvSpPr>
          <p:cNvPr id="42000" name="Text Box 16"/>
          <p:cNvSpPr txBox="1">
            <a:spLocks noChangeArrowheads="1"/>
          </p:cNvSpPr>
          <p:nvPr/>
        </p:nvSpPr>
        <p:spPr bwMode="auto">
          <a:xfrm>
            <a:off x="8267046" y="5327838"/>
            <a:ext cx="211114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3600" dirty="0">
                <a:latin typeface="Comic Sans MS" panose="030F0702030302020204" pitchFamily="66" charset="0"/>
                <a:cs typeface="Arial" panose="020B0604020202020204" pitchFamily="34" charset="0"/>
              </a:rPr>
              <a:t>613 Runs</a:t>
            </a:r>
          </a:p>
        </p:txBody>
      </p:sp>
      <p:sp>
        <p:nvSpPr>
          <p:cNvPr id="42001" name="Text Box 17"/>
          <p:cNvSpPr txBox="1">
            <a:spLocks noChangeArrowheads="1"/>
          </p:cNvSpPr>
          <p:nvPr/>
        </p:nvSpPr>
        <p:spPr bwMode="auto">
          <a:xfrm>
            <a:off x="8267046" y="3840654"/>
            <a:ext cx="170659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3600" dirty="0">
                <a:latin typeface="Comic Sans MS" panose="030F0702030302020204" pitchFamily="66" charset="0"/>
                <a:cs typeface="Arial" panose="020B0604020202020204" pitchFamily="34" charset="0"/>
              </a:rPr>
              <a:t>0 Runs</a:t>
            </a:r>
          </a:p>
        </p:txBody>
      </p:sp>
      <p:sp>
        <p:nvSpPr>
          <p:cNvPr id="42002" name="Text Box 18"/>
          <p:cNvSpPr txBox="1">
            <a:spLocks noChangeArrowheads="1"/>
          </p:cNvSpPr>
          <p:nvPr/>
        </p:nvSpPr>
        <p:spPr bwMode="auto">
          <a:xfrm>
            <a:off x="1650248" y="3171225"/>
            <a:ext cx="15128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2800" dirty="0">
                <a:latin typeface="Comic Sans MS" panose="030F0702030302020204" pitchFamily="66" charset="0"/>
                <a:cs typeface="Arial" panose="020B0604020202020204" pitchFamily="34" charset="0"/>
              </a:rPr>
              <a:t>Mode =</a:t>
            </a:r>
          </a:p>
        </p:txBody>
      </p:sp>
      <p:sp>
        <p:nvSpPr>
          <p:cNvPr id="42003" name="Text Box 19"/>
          <p:cNvSpPr txBox="1">
            <a:spLocks noChangeArrowheads="1"/>
          </p:cNvSpPr>
          <p:nvPr/>
        </p:nvSpPr>
        <p:spPr bwMode="auto">
          <a:xfrm>
            <a:off x="1415415" y="3885721"/>
            <a:ext cx="172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2800" dirty="0">
                <a:latin typeface="Comic Sans MS" panose="030F0702030302020204" pitchFamily="66" charset="0"/>
                <a:cs typeface="Arial" panose="020B0604020202020204" pitchFamily="34" charset="0"/>
              </a:rPr>
              <a:t>Median = </a:t>
            </a:r>
          </a:p>
        </p:txBody>
      </p:sp>
      <p:sp>
        <p:nvSpPr>
          <p:cNvPr id="42004" name="Text Box 20"/>
          <p:cNvSpPr txBox="1">
            <a:spLocks noChangeArrowheads="1"/>
          </p:cNvSpPr>
          <p:nvPr/>
        </p:nvSpPr>
        <p:spPr bwMode="auto">
          <a:xfrm>
            <a:off x="1587636" y="5345894"/>
            <a:ext cx="15113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2800" dirty="0">
                <a:latin typeface="Comic Sans MS" panose="030F0702030302020204" pitchFamily="66" charset="0"/>
                <a:cs typeface="Arial" panose="020B0604020202020204" pitchFamily="34" charset="0"/>
              </a:rPr>
              <a:t>Range =</a:t>
            </a:r>
          </a:p>
        </p:txBody>
      </p:sp>
      <p:sp>
        <p:nvSpPr>
          <p:cNvPr id="42005" name="Text Box 21"/>
          <p:cNvSpPr txBox="1">
            <a:spLocks noChangeArrowheads="1"/>
          </p:cNvSpPr>
          <p:nvPr/>
        </p:nvSpPr>
        <p:spPr bwMode="auto">
          <a:xfrm>
            <a:off x="3199317" y="3108752"/>
            <a:ext cx="19431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3600" dirty="0">
                <a:latin typeface="Comic Sans MS" panose="030F0702030302020204" pitchFamily="66" charset="0"/>
                <a:cs typeface="Arial" panose="020B0604020202020204" pitchFamily="34" charset="0"/>
              </a:rPr>
              <a:t>63 Runs</a:t>
            </a:r>
          </a:p>
        </p:txBody>
      </p:sp>
      <p:sp>
        <p:nvSpPr>
          <p:cNvPr id="42006" name="Text Box 22"/>
          <p:cNvSpPr txBox="1">
            <a:spLocks noChangeArrowheads="1"/>
          </p:cNvSpPr>
          <p:nvPr/>
        </p:nvSpPr>
        <p:spPr bwMode="auto">
          <a:xfrm>
            <a:off x="3142615" y="5310422"/>
            <a:ext cx="19431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3600" dirty="0">
                <a:latin typeface="Comic Sans MS" panose="030F0702030302020204" pitchFamily="66" charset="0"/>
                <a:cs typeface="Arial" panose="020B0604020202020204" pitchFamily="34" charset="0"/>
              </a:rPr>
              <a:t>94 Runs</a:t>
            </a:r>
          </a:p>
        </p:txBody>
      </p:sp>
      <p:sp>
        <p:nvSpPr>
          <p:cNvPr id="42007" name="Text Box 23"/>
          <p:cNvSpPr txBox="1">
            <a:spLocks noChangeArrowheads="1"/>
          </p:cNvSpPr>
          <p:nvPr/>
        </p:nvSpPr>
        <p:spPr bwMode="auto">
          <a:xfrm>
            <a:off x="3184901" y="3848638"/>
            <a:ext cx="19431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3600" dirty="0">
                <a:latin typeface="Comic Sans MS" panose="030F0702030302020204" pitchFamily="66" charset="0"/>
                <a:cs typeface="Arial" panose="020B0604020202020204" pitchFamily="34" charset="0"/>
              </a:rPr>
              <a:t>42 Runs</a:t>
            </a:r>
          </a:p>
        </p:txBody>
      </p:sp>
      <p:pic>
        <p:nvPicPr>
          <p:cNvPr id="21" name="Picture 2" descr="Image result for ben stok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059" y="217201"/>
            <a:ext cx="3212310" cy="2136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Image result for kohl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906" y="229036"/>
            <a:ext cx="3697905" cy="2136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 Box 13"/>
          <p:cNvSpPr txBox="1">
            <a:spLocks noChangeArrowheads="1"/>
          </p:cNvSpPr>
          <p:nvPr/>
        </p:nvSpPr>
        <p:spPr bwMode="auto">
          <a:xfrm>
            <a:off x="6884404" y="4665918"/>
            <a:ext cx="138264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2800" dirty="0">
                <a:latin typeface="Comic Sans MS" panose="030F0702030302020204" pitchFamily="66" charset="0"/>
                <a:cs typeface="Arial" panose="020B0604020202020204" pitchFamily="34" charset="0"/>
              </a:rPr>
              <a:t>Mean = </a:t>
            </a:r>
          </a:p>
        </p:txBody>
      </p:sp>
      <p:sp>
        <p:nvSpPr>
          <p:cNvPr id="25" name="Text Box 17"/>
          <p:cNvSpPr txBox="1">
            <a:spLocks noChangeArrowheads="1"/>
          </p:cNvSpPr>
          <p:nvPr/>
        </p:nvSpPr>
        <p:spPr bwMode="auto">
          <a:xfrm>
            <a:off x="8267046" y="4584246"/>
            <a:ext cx="19431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3600" dirty="0">
                <a:latin typeface="Comic Sans MS" panose="030F0702030302020204" pitchFamily="66" charset="0"/>
                <a:cs typeface="Arial" panose="020B0604020202020204" pitchFamily="34" charset="0"/>
              </a:rPr>
              <a:t>56 Runs</a:t>
            </a:r>
          </a:p>
        </p:txBody>
      </p:sp>
      <p:sp>
        <p:nvSpPr>
          <p:cNvPr id="26" name="Text Box 19"/>
          <p:cNvSpPr txBox="1">
            <a:spLocks noChangeArrowheads="1"/>
          </p:cNvSpPr>
          <p:nvPr/>
        </p:nvSpPr>
        <p:spPr bwMode="auto">
          <a:xfrm>
            <a:off x="1670769" y="4622677"/>
            <a:ext cx="1471846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2800" dirty="0">
                <a:latin typeface="Comic Sans MS" panose="030F0702030302020204" pitchFamily="66" charset="0"/>
                <a:cs typeface="Arial" panose="020B0604020202020204" pitchFamily="34" charset="0"/>
              </a:rPr>
              <a:t>Mean = </a:t>
            </a:r>
          </a:p>
        </p:txBody>
      </p:sp>
      <p:sp>
        <p:nvSpPr>
          <p:cNvPr id="27" name="Text Box 23"/>
          <p:cNvSpPr txBox="1">
            <a:spLocks noChangeArrowheads="1"/>
          </p:cNvSpPr>
          <p:nvPr/>
        </p:nvSpPr>
        <p:spPr bwMode="auto">
          <a:xfrm>
            <a:off x="3142615" y="4570536"/>
            <a:ext cx="19431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3600" dirty="0">
                <a:latin typeface="Comic Sans MS" panose="030F0702030302020204" pitchFamily="66" charset="0"/>
                <a:cs typeface="Arial" panose="020B0604020202020204" pitchFamily="34" charset="0"/>
              </a:rPr>
              <a:t>50 Runs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4576365-FB84-436D-BD90-E66FCB15E4CB}"/>
              </a:ext>
            </a:extLst>
          </p:cNvPr>
          <p:cNvSpPr txBox="1"/>
          <p:nvPr/>
        </p:nvSpPr>
        <p:spPr>
          <a:xfrm>
            <a:off x="2268661" y="5953925"/>
            <a:ext cx="74944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dirty="0"/>
              <a:t>Who is the best batsman?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1522708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97" grpId="0"/>
      <p:bldP spid="41998" grpId="0"/>
      <p:bldP spid="42000" grpId="0"/>
      <p:bldP spid="42001" grpId="0"/>
      <p:bldP spid="42003" grpId="0"/>
      <p:bldP spid="42004" grpId="0"/>
      <p:bldP spid="42006" grpId="0"/>
      <p:bldP spid="42007" grpId="0"/>
      <p:bldP spid="24" grpId="0"/>
      <p:bldP spid="25" grpId="0"/>
      <p:bldP spid="26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11976" y="194524"/>
            <a:ext cx="1001648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i="0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Choosing the Best Average</a:t>
            </a:r>
            <a:endParaRPr lang="en-GB" sz="6600" dirty="0"/>
          </a:p>
        </p:txBody>
      </p:sp>
      <p:sp>
        <p:nvSpPr>
          <p:cNvPr id="25" name="TextBox 24"/>
          <p:cNvSpPr txBox="1"/>
          <p:nvPr/>
        </p:nvSpPr>
        <p:spPr>
          <a:xfrm>
            <a:off x="2131868" y="1427246"/>
            <a:ext cx="74437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Advantages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214355" y="2591989"/>
          <a:ext cx="9603273" cy="38420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7484">
                  <a:extLst>
                    <a:ext uri="{9D8B030D-6E8A-4147-A177-3AD203B41FA5}">
                      <a16:colId xmlns:a16="http://schemas.microsoft.com/office/drawing/2014/main" val="1157072043"/>
                    </a:ext>
                  </a:extLst>
                </a:gridCol>
                <a:gridCol w="7435789">
                  <a:extLst>
                    <a:ext uri="{9D8B030D-6E8A-4147-A177-3AD203B41FA5}">
                      <a16:colId xmlns:a16="http://schemas.microsoft.com/office/drawing/2014/main" val="2946628561"/>
                    </a:ext>
                  </a:extLst>
                </a:gridCol>
              </a:tblGrid>
              <a:tr h="960515">
                <a:tc>
                  <a:txBody>
                    <a:bodyPr/>
                    <a:lstStyle/>
                    <a:p>
                      <a:pPr algn="ctr"/>
                      <a:r>
                        <a:rPr lang="en-GB" sz="3600" b="1" dirty="0">
                          <a:solidFill>
                            <a:schemeClr val="tx1"/>
                          </a:solidFill>
                        </a:rPr>
                        <a:t>Mode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3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9343154"/>
                  </a:ext>
                </a:extLst>
              </a:tr>
              <a:tr h="960515">
                <a:tc>
                  <a:txBody>
                    <a:bodyPr/>
                    <a:lstStyle/>
                    <a:p>
                      <a:pPr algn="ctr"/>
                      <a:r>
                        <a:rPr lang="en-GB" sz="3600" b="1" dirty="0">
                          <a:solidFill>
                            <a:schemeClr val="tx1"/>
                          </a:solidFill>
                        </a:rPr>
                        <a:t>Median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3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9351474"/>
                  </a:ext>
                </a:extLst>
              </a:tr>
              <a:tr h="960515">
                <a:tc>
                  <a:txBody>
                    <a:bodyPr/>
                    <a:lstStyle/>
                    <a:p>
                      <a:pPr algn="ctr"/>
                      <a:r>
                        <a:rPr lang="en-GB" sz="3600" b="1" dirty="0">
                          <a:solidFill>
                            <a:schemeClr val="tx1"/>
                          </a:solidFill>
                        </a:rPr>
                        <a:t>Mean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3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8233460"/>
                  </a:ext>
                </a:extLst>
              </a:tr>
              <a:tr h="960515">
                <a:tc>
                  <a:txBody>
                    <a:bodyPr/>
                    <a:lstStyle/>
                    <a:p>
                      <a:pPr algn="ctr"/>
                      <a:r>
                        <a:rPr lang="en-GB" sz="3600" b="1" dirty="0">
                          <a:solidFill>
                            <a:schemeClr val="tx1"/>
                          </a:solidFill>
                        </a:rPr>
                        <a:t>Range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3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6968198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3480951" y="2717907"/>
            <a:ext cx="60946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3600" dirty="0">
                <a:solidFill>
                  <a:prstClr val="black"/>
                </a:solidFill>
              </a:rPr>
              <a:t>Not effective by extreme values</a:t>
            </a:r>
          </a:p>
        </p:txBody>
      </p:sp>
      <p:sp>
        <p:nvSpPr>
          <p:cNvPr id="5" name="Rectangle 4"/>
          <p:cNvSpPr/>
          <p:nvPr/>
        </p:nvSpPr>
        <p:spPr>
          <a:xfrm>
            <a:off x="3480951" y="3693268"/>
            <a:ext cx="60946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3600" dirty="0">
                <a:solidFill>
                  <a:prstClr val="black"/>
                </a:solidFill>
              </a:rPr>
              <a:t>Not effective by extreme values</a:t>
            </a:r>
          </a:p>
        </p:txBody>
      </p:sp>
      <p:sp>
        <p:nvSpPr>
          <p:cNvPr id="8" name="Rectangle 7"/>
          <p:cNvSpPr/>
          <p:nvPr/>
        </p:nvSpPr>
        <p:spPr>
          <a:xfrm>
            <a:off x="3480951" y="4668629"/>
            <a:ext cx="35957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3600" dirty="0">
                <a:solidFill>
                  <a:prstClr val="black"/>
                </a:solidFill>
              </a:rPr>
              <a:t>Includes all Values</a:t>
            </a:r>
          </a:p>
        </p:txBody>
      </p:sp>
      <p:sp>
        <p:nvSpPr>
          <p:cNvPr id="9" name="Rectangle 8"/>
          <p:cNvSpPr/>
          <p:nvPr/>
        </p:nvSpPr>
        <p:spPr>
          <a:xfrm>
            <a:off x="3431075" y="5629068"/>
            <a:ext cx="72867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3600" dirty="0">
                <a:solidFill>
                  <a:prstClr val="black"/>
                </a:solidFill>
              </a:rPr>
              <a:t>Shows how consistent the data maybe</a:t>
            </a:r>
          </a:p>
        </p:txBody>
      </p:sp>
    </p:spTree>
    <p:extLst>
      <p:ext uri="{BB962C8B-B14F-4D97-AF65-F5344CB8AC3E}">
        <p14:creationId xmlns:p14="http://schemas.microsoft.com/office/powerpoint/2010/main" val="649149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690804" y="3506047"/>
            <a:ext cx="3206432" cy="2346655"/>
            <a:chOff x="0" y="0"/>
            <a:chExt cx="1542" cy="862"/>
          </a:xfrm>
          <a:solidFill>
            <a:srgbClr val="92D050"/>
          </a:solidFill>
        </p:grpSpPr>
        <p:sp>
          <p:nvSpPr>
            <p:cNvPr id="10" name="AutoShape 16"/>
            <p:cNvSpPr>
              <a:spLocks noChangeArrowheads="1"/>
            </p:cNvSpPr>
            <p:nvPr/>
          </p:nvSpPr>
          <p:spPr bwMode="auto">
            <a:xfrm>
              <a:off x="0" y="0"/>
              <a:ext cx="1542" cy="862"/>
            </a:xfrm>
            <a:prstGeom prst="roundRect">
              <a:avLst>
                <a:gd name="adj" fmla="val 16667"/>
              </a:avLst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 sz="1400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339" y="163"/>
              <a:ext cx="864" cy="24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GB" sz="3600" dirty="0"/>
                <a:t>Mode</a:t>
              </a:r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99" y="476"/>
              <a:ext cx="1372" cy="33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GB" sz="2800" dirty="0"/>
                <a:t>Not effective by </a:t>
              </a:r>
            </a:p>
            <a:p>
              <a:pPr algn="ctr">
                <a:defRPr/>
              </a:pPr>
              <a:r>
                <a:rPr lang="en-GB" sz="2800" dirty="0"/>
                <a:t>extreme values</a:t>
              </a:r>
            </a:p>
          </p:txBody>
        </p:sp>
      </p:grpSp>
      <p:grpSp>
        <p:nvGrpSpPr>
          <p:cNvPr id="13" name="Group 12"/>
          <p:cNvGrpSpPr>
            <a:grpSpLocks/>
          </p:cNvGrpSpPr>
          <p:nvPr/>
        </p:nvGrpSpPr>
        <p:grpSpPr bwMode="auto">
          <a:xfrm>
            <a:off x="8209345" y="3530532"/>
            <a:ext cx="3218995" cy="2329439"/>
            <a:chOff x="3500438" y="47625"/>
            <a:chExt cx="1542" cy="862"/>
          </a:xfrm>
          <a:solidFill>
            <a:srgbClr val="93D1FF"/>
          </a:solidFill>
        </p:grpSpPr>
        <p:sp>
          <p:nvSpPr>
            <p:cNvPr id="14" name="AutoShape 16"/>
            <p:cNvSpPr>
              <a:spLocks noChangeArrowheads="1"/>
            </p:cNvSpPr>
            <p:nvPr/>
          </p:nvSpPr>
          <p:spPr bwMode="auto">
            <a:xfrm>
              <a:off x="3500438" y="47625"/>
              <a:ext cx="1542" cy="862"/>
            </a:xfrm>
            <a:prstGeom prst="roundRect">
              <a:avLst>
                <a:gd name="adj" fmla="val 16667"/>
              </a:avLst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 sz="1400"/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3500777" y="47788"/>
              <a:ext cx="864" cy="24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GB" sz="3200"/>
                <a:t>Median</a:t>
              </a:r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3500537" y="48101"/>
              <a:ext cx="1373" cy="327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GB" sz="2800" dirty="0"/>
                <a:t>Not effective by </a:t>
              </a:r>
            </a:p>
            <a:p>
              <a:pPr algn="ctr">
                <a:defRPr/>
              </a:pPr>
              <a:r>
                <a:rPr lang="en-GB" sz="2800" dirty="0"/>
                <a:t>extreme values</a:t>
              </a:r>
            </a:p>
          </p:txBody>
        </p:sp>
      </p:grpSp>
      <p:grpSp>
        <p:nvGrpSpPr>
          <p:cNvPr id="17" name="Group 16"/>
          <p:cNvGrpSpPr>
            <a:grpSpLocks/>
          </p:cNvGrpSpPr>
          <p:nvPr/>
        </p:nvGrpSpPr>
        <p:grpSpPr bwMode="auto">
          <a:xfrm>
            <a:off x="4462867" y="3523263"/>
            <a:ext cx="3226101" cy="2329439"/>
            <a:chOff x="6946107" y="57149"/>
            <a:chExt cx="1542" cy="862"/>
          </a:xfrm>
          <a:solidFill>
            <a:srgbClr val="92D050"/>
          </a:solidFill>
        </p:grpSpPr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6946107" y="57149"/>
              <a:ext cx="1542" cy="862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 sz="1400"/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6946446" y="57312"/>
              <a:ext cx="864" cy="24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GB" sz="3600"/>
                <a:t>Mean</a:t>
              </a:r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6946220" y="57625"/>
              <a:ext cx="1344" cy="34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GB" sz="2800" dirty="0"/>
                <a:t>Includes all values</a:t>
              </a: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163483" y="507392"/>
            <a:ext cx="117625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4, 4, 4, 4, 4, 4, 4, 4, 4, 100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3484" y="1809652"/>
            <a:ext cx="118650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Which average best represents the data?</a:t>
            </a:r>
          </a:p>
        </p:txBody>
      </p:sp>
    </p:spTree>
    <p:extLst>
      <p:ext uri="{BB962C8B-B14F-4D97-AF65-F5344CB8AC3E}">
        <p14:creationId xmlns:p14="http://schemas.microsoft.com/office/powerpoint/2010/main" val="4230984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690804" y="3506047"/>
            <a:ext cx="3206432" cy="2346655"/>
            <a:chOff x="0" y="0"/>
            <a:chExt cx="1542" cy="862"/>
          </a:xfrm>
          <a:solidFill>
            <a:srgbClr val="92D050"/>
          </a:solidFill>
        </p:grpSpPr>
        <p:sp>
          <p:nvSpPr>
            <p:cNvPr id="10" name="AutoShape 16"/>
            <p:cNvSpPr>
              <a:spLocks noChangeArrowheads="1"/>
            </p:cNvSpPr>
            <p:nvPr/>
          </p:nvSpPr>
          <p:spPr bwMode="auto">
            <a:xfrm>
              <a:off x="0" y="0"/>
              <a:ext cx="1542" cy="862"/>
            </a:xfrm>
            <a:prstGeom prst="roundRect">
              <a:avLst>
                <a:gd name="adj" fmla="val 16667"/>
              </a:avLst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 sz="1400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339" y="163"/>
              <a:ext cx="864" cy="24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GB" sz="3600" dirty="0"/>
                <a:t>Mode</a:t>
              </a:r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99" y="476"/>
              <a:ext cx="1372" cy="33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GB" sz="2800" dirty="0"/>
                <a:t>Not effective by </a:t>
              </a:r>
            </a:p>
            <a:p>
              <a:pPr algn="ctr">
                <a:defRPr/>
              </a:pPr>
              <a:r>
                <a:rPr lang="en-GB" sz="2800" dirty="0"/>
                <a:t>extreme values</a:t>
              </a:r>
            </a:p>
          </p:txBody>
        </p:sp>
      </p:grpSp>
      <p:grpSp>
        <p:nvGrpSpPr>
          <p:cNvPr id="13" name="Group 12"/>
          <p:cNvGrpSpPr>
            <a:grpSpLocks/>
          </p:cNvGrpSpPr>
          <p:nvPr/>
        </p:nvGrpSpPr>
        <p:grpSpPr bwMode="auto">
          <a:xfrm>
            <a:off x="8209345" y="3530532"/>
            <a:ext cx="3218995" cy="2329439"/>
            <a:chOff x="3500438" y="47625"/>
            <a:chExt cx="1542" cy="862"/>
          </a:xfrm>
          <a:solidFill>
            <a:srgbClr val="93D1FF"/>
          </a:solidFill>
        </p:grpSpPr>
        <p:sp>
          <p:nvSpPr>
            <p:cNvPr id="14" name="AutoShape 16"/>
            <p:cNvSpPr>
              <a:spLocks noChangeArrowheads="1"/>
            </p:cNvSpPr>
            <p:nvPr/>
          </p:nvSpPr>
          <p:spPr bwMode="auto">
            <a:xfrm>
              <a:off x="3500438" y="47625"/>
              <a:ext cx="1542" cy="862"/>
            </a:xfrm>
            <a:prstGeom prst="roundRect">
              <a:avLst>
                <a:gd name="adj" fmla="val 16667"/>
              </a:avLst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 sz="1400"/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3500777" y="47788"/>
              <a:ext cx="864" cy="24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GB" sz="3200"/>
                <a:t>Median</a:t>
              </a:r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3500537" y="48101"/>
              <a:ext cx="1373" cy="327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GB" sz="2800" dirty="0"/>
                <a:t>Not effective by </a:t>
              </a:r>
            </a:p>
            <a:p>
              <a:pPr algn="ctr">
                <a:defRPr/>
              </a:pPr>
              <a:r>
                <a:rPr lang="en-GB" sz="2800" dirty="0"/>
                <a:t>extreme values</a:t>
              </a:r>
            </a:p>
          </p:txBody>
        </p:sp>
      </p:grpSp>
      <p:grpSp>
        <p:nvGrpSpPr>
          <p:cNvPr id="17" name="Group 16"/>
          <p:cNvGrpSpPr>
            <a:grpSpLocks/>
          </p:cNvGrpSpPr>
          <p:nvPr/>
        </p:nvGrpSpPr>
        <p:grpSpPr bwMode="auto">
          <a:xfrm>
            <a:off x="4462867" y="3523263"/>
            <a:ext cx="3226101" cy="2329439"/>
            <a:chOff x="6946107" y="57149"/>
            <a:chExt cx="1542" cy="862"/>
          </a:xfrm>
          <a:solidFill>
            <a:srgbClr val="92D050"/>
          </a:solidFill>
        </p:grpSpPr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6946107" y="57149"/>
              <a:ext cx="1542" cy="862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 sz="1400"/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6946446" y="57312"/>
              <a:ext cx="864" cy="24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GB" sz="3600"/>
                <a:t>Mean</a:t>
              </a:r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6946220" y="57625"/>
              <a:ext cx="1344" cy="34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GB" sz="2800" dirty="0"/>
                <a:t>Includes all values</a:t>
              </a: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163483" y="507392"/>
            <a:ext cx="117625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2, 3, 5, 6, 7, 7, 7, 7, 7, 100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3484" y="1809652"/>
            <a:ext cx="118650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Which average best represents the data?</a:t>
            </a:r>
          </a:p>
        </p:txBody>
      </p:sp>
    </p:spTree>
    <p:extLst>
      <p:ext uri="{BB962C8B-B14F-4D97-AF65-F5344CB8AC3E}">
        <p14:creationId xmlns:p14="http://schemas.microsoft.com/office/powerpoint/2010/main" val="17652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690804" y="3506047"/>
            <a:ext cx="3206432" cy="2346655"/>
            <a:chOff x="0" y="0"/>
            <a:chExt cx="1542" cy="862"/>
          </a:xfrm>
          <a:solidFill>
            <a:srgbClr val="92D050"/>
          </a:solidFill>
        </p:grpSpPr>
        <p:sp>
          <p:nvSpPr>
            <p:cNvPr id="10" name="AutoShape 16"/>
            <p:cNvSpPr>
              <a:spLocks noChangeArrowheads="1"/>
            </p:cNvSpPr>
            <p:nvPr/>
          </p:nvSpPr>
          <p:spPr bwMode="auto">
            <a:xfrm>
              <a:off x="0" y="0"/>
              <a:ext cx="1542" cy="862"/>
            </a:xfrm>
            <a:prstGeom prst="roundRect">
              <a:avLst>
                <a:gd name="adj" fmla="val 16667"/>
              </a:avLst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 sz="1400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339" y="163"/>
              <a:ext cx="864" cy="24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GB" sz="3600" dirty="0"/>
                <a:t>Mode</a:t>
              </a:r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99" y="476"/>
              <a:ext cx="1372" cy="33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GB" sz="2800" dirty="0"/>
                <a:t>Not effective by </a:t>
              </a:r>
            </a:p>
            <a:p>
              <a:pPr algn="ctr">
                <a:defRPr/>
              </a:pPr>
              <a:r>
                <a:rPr lang="en-GB" sz="2800" dirty="0"/>
                <a:t>extreme values</a:t>
              </a:r>
            </a:p>
          </p:txBody>
        </p:sp>
      </p:grpSp>
      <p:grpSp>
        <p:nvGrpSpPr>
          <p:cNvPr id="13" name="Group 12"/>
          <p:cNvGrpSpPr>
            <a:grpSpLocks/>
          </p:cNvGrpSpPr>
          <p:nvPr/>
        </p:nvGrpSpPr>
        <p:grpSpPr bwMode="auto">
          <a:xfrm>
            <a:off x="8209345" y="3530532"/>
            <a:ext cx="3218995" cy="2329439"/>
            <a:chOff x="3500438" y="47625"/>
            <a:chExt cx="1542" cy="862"/>
          </a:xfrm>
          <a:solidFill>
            <a:srgbClr val="93D1FF"/>
          </a:solidFill>
        </p:grpSpPr>
        <p:sp>
          <p:nvSpPr>
            <p:cNvPr id="14" name="AutoShape 16"/>
            <p:cNvSpPr>
              <a:spLocks noChangeArrowheads="1"/>
            </p:cNvSpPr>
            <p:nvPr/>
          </p:nvSpPr>
          <p:spPr bwMode="auto">
            <a:xfrm>
              <a:off x="3500438" y="47625"/>
              <a:ext cx="1542" cy="862"/>
            </a:xfrm>
            <a:prstGeom prst="roundRect">
              <a:avLst>
                <a:gd name="adj" fmla="val 16667"/>
              </a:avLst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 sz="1400"/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3500777" y="47788"/>
              <a:ext cx="864" cy="24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GB" sz="3200"/>
                <a:t>Median</a:t>
              </a:r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3500537" y="48101"/>
              <a:ext cx="1373" cy="327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GB" sz="2800" dirty="0"/>
                <a:t>Not effective by </a:t>
              </a:r>
            </a:p>
            <a:p>
              <a:pPr algn="ctr">
                <a:defRPr/>
              </a:pPr>
              <a:r>
                <a:rPr lang="en-GB" sz="2800" dirty="0"/>
                <a:t>extreme values</a:t>
              </a:r>
            </a:p>
          </p:txBody>
        </p:sp>
      </p:grpSp>
      <p:grpSp>
        <p:nvGrpSpPr>
          <p:cNvPr id="17" name="Group 16"/>
          <p:cNvGrpSpPr>
            <a:grpSpLocks/>
          </p:cNvGrpSpPr>
          <p:nvPr/>
        </p:nvGrpSpPr>
        <p:grpSpPr bwMode="auto">
          <a:xfrm>
            <a:off x="4462867" y="3523263"/>
            <a:ext cx="3226101" cy="2329439"/>
            <a:chOff x="6946107" y="57149"/>
            <a:chExt cx="1542" cy="862"/>
          </a:xfrm>
          <a:solidFill>
            <a:srgbClr val="92D050"/>
          </a:solidFill>
        </p:grpSpPr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6946107" y="57149"/>
              <a:ext cx="1542" cy="862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 sz="1400"/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6946446" y="57312"/>
              <a:ext cx="864" cy="24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GB" sz="3600"/>
                <a:t>Mean</a:t>
              </a:r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6946220" y="57625"/>
              <a:ext cx="1344" cy="34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GB" sz="2800" dirty="0"/>
                <a:t>Includes all values</a:t>
              </a: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163483" y="507392"/>
            <a:ext cx="117625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1, 2, 3, 4, 5, 6, 7, 8, 9, 100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3484" y="1809652"/>
            <a:ext cx="118650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Which average best represents the data?</a:t>
            </a:r>
          </a:p>
        </p:txBody>
      </p:sp>
    </p:spTree>
    <p:extLst>
      <p:ext uri="{BB962C8B-B14F-4D97-AF65-F5344CB8AC3E}">
        <p14:creationId xmlns:p14="http://schemas.microsoft.com/office/powerpoint/2010/main" val="1335489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522</Words>
  <Application>Microsoft Office PowerPoint</Application>
  <PresentationFormat>Widescreen</PresentationFormat>
  <Paragraphs>186</Paragraphs>
  <Slides>14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This is Ben Stokes…</vt:lpstr>
      <vt:lpstr>These are the runs  Stokes scored in his last  11 matches.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29</cp:revision>
  <dcterms:created xsi:type="dcterms:W3CDTF">2016-03-03T07:32:42Z</dcterms:created>
  <dcterms:modified xsi:type="dcterms:W3CDTF">2025-05-20T08:01:36Z</dcterms:modified>
</cp:coreProperties>
</file>