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>
        <p:scale>
          <a:sx n="44" d="100"/>
          <a:sy n="44" d="100"/>
        </p:scale>
        <p:origin x="1038" y="10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00FF"/>
                </a:solidFill>
              </a:rPr>
              <a:t>Senior Challenge </a:t>
            </a:r>
            <a:r>
              <a:rPr lang="en-GB" sz="8000" b="1" dirty="0" smtClean="0">
                <a:solidFill>
                  <a:srgbClr val="0000FF"/>
                </a:solidFill>
              </a:rPr>
              <a:t>5</a:t>
            </a:r>
            <a:endParaRPr lang="en-GB" sz="8000" b="1" dirty="0" smtClean="0">
              <a:solidFill>
                <a:srgbClr val="0000FF"/>
              </a:solidFill>
            </a:endParaRP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00FF"/>
                </a:solidFill>
              </a:rPr>
              <a:t>SILVER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35" y="43645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0a780ec5-c747-4b10-bd21-48164ae3a47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83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022366" y="3429001"/>
            <a:ext cx="1378018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054149" y="4356553"/>
            <a:ext cx="67756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robotolight"/>
              </a:rPr>
              <a:t>5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! + 1 = 126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not a prime number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72981186-e26c-4ec9-a18a-bf69bebbdb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489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8233562" y="3725135"/>
            <a:ext cx="1487381" cy="82509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705239" y="4442050"/>
                <a:ext cx="6734161" cy="13491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00FF"/>
                    </a:solidFill>
                    <a:latin typeface="robotolight"/>
                  </a:rPr>
                  <a:t>88 = ½ x h x 22 so h = 8</a:t>
                </a:r>
                <a:endParaRPr lang="en-US" sz="1600" b="1" dirty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US" sz="1600" b="1" dirty="0" smtClean="0">
                    <a:solidFill>
                      <a:srgbClr val="0000FF"/>
                    </a:solidFill>
                    <a:latin typeface="robotolight"/>
                  </a:rPr>
                  <a:t>Splitting </a:t>
                </a:r>
                <a:r>
                  <a:rPr lang="en-US" sz="1600" b="1" dirty="0">
                    <a:solidFill>
                      <a:srgbClr val="0000FF"/>
                    </a:solidFill>
                    <a:latin typeface="robotolight"/>
                  </a:rPr>
                  <a:t>the triangle into two right triangles we find that the base of the triangle on the left is 6 (using </a:t>
                </a:r>
                <a:r>
                  <a:rPr lang="en-US" sz="1600" b="1" dirty="0" smtClean="0">
                    <a:solidFill>
                      <a:srgbClr val="0000FF"/>
                    </a:solidFill>
                    <a:latin typeface="robotolight"/>
                  </a:rPr>
                  <a:t>Pythagoras </a:t>
                </a:r>
                <a:r>
                  <a:rPr lang="en-US" sz="1600" b="1" dirty="0">
                    <a:solidFill>
                      <a:srgbClr val="0000FF"/>
                    </a:solidFill>
                    <a:latin typeface="robotolight"/>
                  </a:rPr>
                  <a:t>theorem) which means that the base of the triangle on the right is </a:t>
                </a:r>
                <a:r>
                  <a:rPr lang="en-US" sz="1600" b="1" dirty="0" smtClean="0">
                    <a:solidFill>
                      <a:srgbClr val="0000FF"/>
                    </a:solidFill>
                    <a:latin typeface="robotolight"/>
                  </a:rPr>
                  <a:t>16. </a:t>
                </a:r>
                <a:r>
                  <a:rPr lang="en-US" sz="1600" b="1" dirty="0">
                    <a:solidFill>
                      <a:srgbClr val="0000FF"/>
                    </a:solidFill>
                    <a:latin typeface="robotolight"/>
                  </a:rPr>
                  <a:t>Again using </a:t>
                </a:r>
                <a:r>
                  <a:rPr lang="en-US" sz="1600" b="1" dirty="0" smtClean="0">
                    <a:solidFill>
                      <a:srgbClr val="0000FF"/>
                    </a:solidFill>
                    <a:latin typeface="robotolight"/>
                  </a:rPr>
                  <a:t>Pythagoras </a:t>
                </a:r>
                <a:r>
                  <a:rPr lang="en-US" sz="1600" b="1" dirty="0">
                    <a:solidFill>
                      <a:srgbClr val="0000FF"/>
                    </a:solidFill>
                    <a:latin typeface="robotolight"/>
                  </a:rPr>
                  <a:t>theorem </a:t>
                </a:r>
                <a:r>
                  <a:rPr lang="en-US" sz="1600" b="1" dirty="0" smtClean="0">
                    <a:solidFill>
                      <a:srgbClr val="0000FF"/>
                    </a:solidFill>
                    <a:latin typeface="robotolight"/>
                  </a:rPr>
                  <a:t>to get </a:t>
                </a:r>
                <a:r>
                  <a:rPr lang="en-US" sz="1600" b="1" dirty="0">
                    <a:solidFill>
                      <a:srgbClr val="0000FF"/>
                    </a:solidFill>
                    <a:latin typeface="robotolight"/>
                  </a:rPr>
                  <a:t>y to be </a:t>
                </a:r>
                <a:r>
                  <a:rPr lang="en-US" sz="1600" b="1" dirty="0" smtClean="0">
                    <a:solidFill>
                      <a:srgbClr val="0000FF"/>
                    </a:solidFill>
                    <a:latin typeface="robotolight"/>
                  </a:rPr>
                  <a:t>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rad>
                  </m:oMath>
                </a14:m>
                <a:endParaRPr lang="en-GB" sz="16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239" y="4442050"/>
                <a:ext cx="6734161" cy="1349152"/>
              </a:xfrm>
              <a:prstGeom prst="rect">
                <a:avLst/>
              </a:prstGeom>
              <a:blipFill>
                <a:blip r:embed="rId3"/>
                <a:stretch>
                  <a:fillRect l="-543" t="-1357" r="-1086" b="-49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52f6c1b3-10ec-439f-b8db-1729537b3f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3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385087" y="3276016"/>
            <a:ext cx="1702999" cy="81365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374571" y="4153375"/>
            <a:ext cx="71627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  <a:latin typeface="robotolight"/>
              </a:rPr>
              <a:t>The angle of a vertex of a pentagon is 108*. </a:t>
            </a:r>
            <a:endParaRPr lang="en-US" sz="16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Drawing 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a line from one vertex to the center of the pentagon and drawing another line from the middle of the side right next to the vertex to the center we get a right triangle. The angle of the vertex was bisected therefore the angle of one vertex of the triangle is </a:t>
            </a:r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54. 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The tangent of this angle is the radius of the circle over half the length of one side of the pentagon which is one.</a:t>
            </a:r>
            <a:endParaRPr lang="en-GB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6b09b67e-f3c4-4d78-8804-0242bc9eb2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8047671" y="3130421"/>
            <a:ext cx="1422900" cy="78843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527331" y="3918857"/>
                <a:ext cx="5174750" cy="20437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Internal angle = (1/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GB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GB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)180°</a:t>
                </a:r>
              </a:p>
              <a:p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Exterior = 360° ÷ n</a:t>
                </a:r>
                <a:r>
                  <a:rPr lang="en-US" b="1" dirty="0">
                    <a:solidFill>
                      <a:srgbClr val="0000FF"/>
                    </a:solidFill>
                    <a:latin typeface="robotolight"/>
                  </a:rPr>
                  <a:t>. </a:t>
                </a:r>
                <a:endParaRPr lang="en-US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∴ [360° - </a:t>
                </a:r>
                <a:r>
                  <a:rPr lang="en-US" b="1" dirty="0">
                    <a:solidFill>
                      <a:srgbClr val="0000FF"/>
                    </a:solidFill>
                    <a:latin typeface="robotolight"/>
                  </a:rPr>
                  <a:t>(1/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GB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GB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>
                    <a:solidFill>
                      <a:srgbClr val="0000FF"/>
                    </a:solidFill>
                    <a:latin typeface="robotolight"/>
                  </a:rPr>
                  <a:t>)180</a:t>
                </a:r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°] + (</a:t>
                </a:r>
                <a:r>
                  <a:rPr lang="en-US" b="1" dirty="0">
                    <a:solidFill>
                      <a:srgbClr val="0000FF"/>
                    </a:solidFill>
                    <a:latin typeface="robotolight"/>
                  </a:rPr>
                  <a:t>720°/n</a:t>
                </a:r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) + 140° = 360</a:t>
                </a:r>
                <a:r>
                  <a:rPr lang="en-US" b="1" dirty="0">
                    <a:solidFill>
                      <a:srgbClr val="0000FF"/>
                    </a:solidFill>
                    <a:latin typeface="robotolight"/>
                  </a:rPr>
                  <a:t>° </a:t>
                </a:r>
                <a:endParaRPr lang="en-US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US" b="1" dirty="0">
                    <a:solidFill>
                      <a:srgbClr val="0000FF"/>
                    </a:solidFill>
                    <a:latin typeface="robotolight"/>
                  </a:rPr>
                  <a:t>(</a:t>
                </a:r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360°- [(</a:t>
                </a:r>
                <a:r>
                  <a:rPr lang="en-US" b="1" dirty="0">
                    <a:solidFill>
                      <a:srgbClr val="0000FF"/>
                    </a:solidFill>
                    <a:latin typeface="robotolight"/>
                  </a:rPr>
                  <a:t>180</a:t>
                </a:r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°- (360 ÷ n)]) + (720° ÷n) = 220</a:t>
                </a:r>
                <a:r>
                  <a:rPr lang="en-US" b="1" dirty="0">
                    <a:solidFill>
                      <a:srgbClr val="0000FF"/>
                    </a:solidFill>
                    <a:latin typeface="robotolight"/>
                  </a:rPr>
                  <a:t>° </a:t>
                </a:r>
                <a:endParaRPr lang="en-US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1080 ÷ n = 40 </a:t>
                </a:r>
              </a:p>
              <a:p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1080 ÷ 40 = n </a:t>
                </a:r>
              </a:p>
              <a:p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n = 27</a:t>
                </a:r>
                <a:endParaRPr lang="en-GB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331" y="3918857"/>
                <a:ext cx="5174750" cy="2043765"/>
              </a:xfrm>
              <a:prstGeom prst="rect">
                <a:avLst/>
              </a:prstGeom>
              <a:blipFill>
                <a:blip r:embed="rId3"/>
                <a:stretch>
                  <a:fillRect l="-1060" t="-1194" b="-35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ab803666-6609-42a1-bbeb-d4339d3175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69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227473" y="2115050"/>
            <a:ext cx="1243098" cy="69346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950480" y="2861460"/>
            <a:ext cx="4779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2x = y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, 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So let x = ½ and y = 1 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sub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into equation </a:t>
            </a:r>
            <a:r>
              <a:rPr lang="en-US" sz="3200" b="1" smtClean="0">
                <a:solidFill>
                  <a:srgbClr val="0000FF"/>
                </a:solidFill>
                <a:latin typeface="robotolight"/>
              </a:rPr>
              <a:t>gets  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7/2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divided by 1/2 = 7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206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20</cp:revision>
  <dcterms:created xsi:type="dcterms:W3CDTF">2020-06-11T04:03:37Z</dcterms:created>
  <dcterms:modified xsi:type="dcterms:W3CDTF">2020-06-14T11:02:42Z</dcterms:modified>
</cp:coreProperties>
</file>