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7" r:id="rId2"/>
    <p:sldId id="288" r:id="rId3"/>
    <p:sldId id="286" r:id="rId4"/>
    <p:sldId id="285" r:id="rId5"/>
    <p:sldId id="282" r:id="rId6"/>
    <p:sldId id="283" r:id="rId7"/>
    <p:sldId id="277" r:id="rId8"/>
    <p:sldId id="281" r:id="rId9"/>
    <p:sldId id="27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504FE0-99C0-473E-92A2-92047DCA5731}" v="2" dt="2022-01-16T17:46:57.7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6" y="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C504FE0-99C0-473E-92A2-92047DCA5731}"/>
    <pc:docChg chg="custSel addSld delSld modSld sldOrd">
      <pc:chgData name="Stewart Gale" userId="3647ddd2-6040-41ae-a96d-232c23482af8" providerId="ADAL" clId="{5C504FE0-99C0-473E-92A2-92047DCA5731}" dt="2022-01-16T17:47:56.888" v="25" actId="1076"/>
      <pc:docMkLst>
        <pc:docMk/>
      </pc:docMkLst>
      <pc:sldChg chg="del">
        <pc:chgData name="Stewart Gale" userId="3647ddd2-6040-41ae-a96d-232c23482af8" providerId="ADAL" clId="{5C504FE0-99C0-473E-92A2-92047DCA5731}" dt="2022-01-16T17:46:53.786" v="3" actId="47"/>
        <pc:sldMkLst>
          <pc:docMk/>
          <pc:sldMk cId="1538159030" sldId="280"/>
        </pc:sldMkLst>
      </pc:sldChg>
      <pc:sldChg chg="delSp modSp add mod ord">
        <pc:chgData name="Stewart Gale" userId="3647ddd2-6040-41ae-a96d-232c23482af8" providerId="ADAL" clId="{5C504FE0-99C0-473E-92A2-92047DCA5731}" dt="2022-01-16T17:47:56.888" v="25" actId="1076"/>
        <pc:sldMkLst>
          <pc:docMk/>
          <pc:sldMk cId="339290144" sldId="287"/>
        </pc:sldMkLst>
        <pc:spChg chg="mod">
          <ac:chgData name="Stewart Gale" userId="3647ddd2-6040-41ae-a96d-232c23482af8" providerId="ADAL" clId="{5C504FE0-99C0-473E-92A2-92047DCA5731}" dt="2022-01-16T17:47:56.888" v="25" actId="1076"/>
          <ac:spMkLst>
            <pc:docMk/>
            <pc:sldMk cId="339290144" sldId="287"/>
            <ac:spMk id="2" creationId="{00000000-0000-0000-0000-000000000000}"/>
          </ac:spMkLst>
        </pc:spChg>
        <pc:spChg chg="del mod">
          <ac:chgData name="Stewart Gale" userId="3647ddd2-6040-41ae-a96d-232c23482af8" providerId="ADAL" clId="{5C504FE0-99C0-473E-92A2-92047DCA5731}" dt="2022-01-16T17:47:38.028" v="15" actId="478"/>
          <ac:spMkLst>
            <pc:docMk/>
            <pc:sldMk cId="339290144" sldId="287"/>
            <ac:spMk id="3" creationId="{00000000-0000-0000-0000-000000000000}"/>
          </ac:spMkLst>
        </pc:spChg>
        <pc:spChg chg="del mod">
          <ac:chgData name="Stewart Gale" userId="3647ddd2-6040-41ae-a96d-232c23482af8" providerId="ADAL" clId="{5C504FE0-99C0-473E-92A2-92047DCA5731}" dt="2022-01-16T17:47:38.028" v="15" actId="478"/>
          <ac:spMkLst>
            <pc:docMk/>
            <pc:sldMk cId="339290144" sldId="287"/>
            <ac:spMk id="4" creationId="{00000000-0000-0000-0000-000000000000}"/>
          </ac:spMkLst>
        </pc:spChg>
        <pc:spChg chg="del">
          <ac:chgData name="Stewart Gale" userId="3647ddd2-6040-41ae-a96d-232c23482af8" providerId="ADAL" clId="{5C504FE0-99C0-473E-92A2-92047DCA5731}" dt="2022-01-16T17:47:38.028" v="15" actId="478"/>
          <ac:spMkLst>
            <pc:docMk/>
            <pc:sldMk cId="339290144" sldId="287"/>
            <ac:spMk id="5" creationId="{00000000-0000-0000-0000-000000000000}"/>
          </ac:spMkLst>
        </pc:spChg>
        <pc:spChg chg="del">
          <ac:chgData name="Stewart Gale" userId="3647ddd2-6040-41ae-a96d-232c23482af8" providerId="ADAL" clId="{5C504FE0-99C0-473E-92A2-92047DCA5731}" dt="2022-01-16T17:47:38.028" v="15" actId="478"/>
          <ac:spMkLst>
            <pc:docMk/>
            <pc:sldMk cId="339290144" sldId="287"/>
            <ac:spMk id="6" creationId="{00000000-0000-0000-0000-000000000000}"/>
          </ac:spMkLst>
        </pc:spChg>
      </pc:sldChg>
      <pc:sldChg chg="delSp modSp add mod">
        <pc:chgData name="Stewart Gale" userId="3647ddd2-6040-41ae-a96d-232c23482af8" providerId="ADAL" clId="{5C504FE0-99C0-473E-92A2-92047DCA5731}" dt="2022-01-16T17:47:32.814" v="13" actId="1076"/>
        <pc:sldMkLst>
          <pc:docMk/>
          <pc:sldMk cId="1363057886" sldId="288"/>
        </pc:sldMkLst>
        <pc:spChg chg="del">
          <ac:chgData name="Stewart Gale" userId="3647ddd2-6040-41ae-a96d-232c23482af8" providerId="ADAL" clId="{5C504FE0-99C0-473E-92A2-92047DCA5731}" dt="2022-01-16T17:47:01.366" v="5" actId="478"/>
          <ac:spMkLst>
            <pc:docMk/>
            <pc:sldMk cId="1363057886" sldId="288"/>
            <ac:spMk id="2" creationId="{00000000-0000-0000-0000-000000000000}"/>
          </ac:spMkLst>
        </pc:spChg>
        <pc:spChg chg="mod">
          <ac:chgData name="Stewart Gale" userId="3647ddd2-6040-41ae-a96d-232c23482af8" providerId="ADAL" clId="{5C504FE0-99C0-473E-92A2-92047DCA5731}" dt="2022-01-16T17:47:32.814" v="13" actId="1076"/>
          <ac:spMkLst>
            <pc:docMk/>
            <pc:sldMk cId="1363057886" sldId="288"/>
            <ac:spMk id="3" creationId="{00000000-0000-0000-0000-000000000000}"/>
          </ac:spMkLst>
        </pc:spChg>
        <pc:spChg chg="mod">
          <ac:chgData name="Stewart Gale" userId="3647ddd2-6040-41ae-a96d-232c23482af8" providerId="ADAL" clId="{5C504FE0-99C0-473E-92A2-92047DCA5731}" dt="2022-01-16T17:47:29.576" v="12" actId="1076"/>
          <ac:spMkLst>
            <pc:docMk/>
            <pc:sldMk cId="1363057886" sldId="288"/>
            <ac:spMk id="4" creationId="{00000000-0000-0000-0000-000000000000}"/>
          </ac:spMkLst>
        </pc:spChg>
        <pc:spChg chg="mod">
          <ac:chgData name="Stewart Gale" userId="3647ddd2-6040-41ae-a96d-232c23482af8" providerId="ADAL" clId="{5C504FE0-99C0-473E-92A2-92047DCA5731}" dt="2022-01-16T17:47:29.576" v="12" actId="1076"/>
          <ac:spMkLst>
            <pc:docMk/>
            <pc:sldMk cId="1363057886" sldId="288"/>
            <ac:spMk id="5" creationId="{00000000-0000-0000-0000-000000000000}"/>
          </ac:spMkLst>
        </pc:spChg>
        <pc:spChg chg="mod">
          <ac:chgData name="Stewart Gale" userId="3647ddd2-6040-41ae-a96d-232c23482af8" providerId="ADAL" clId="{5C504FE0-99C0-473E-92A2-92047DCA5731}" dt="2022-01-16T17:47:29.576" v="12" actId="1076"/>
          <ac:spMkLst>
            <pc:docMk/>
            <pc:sldMk cId="1363057886" sldId="288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F5B8E-161D-4EAB-B776-0F553E71CE90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CEC0D7-7FE8-4F2C-9B50-BFF627F03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48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202CA1B-69E5-44CB-92BE-50BB5D6CB98D}" type="slidenum">
              <a:rPr lang="en-US" altLang="en-US" sz="1200"/>
              <a:pPr algn="r" eaLnBrk="1" hangingPunct="1"/>
              <a:t>3</a:t>
            </a:fld>
            <a:endParaRPr lang="en-US" altLang="en-US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206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5E3C95E2-9ED4-43F9-92C6-D1C8BB508618}" type="slidenum">
              <a:rPr lang="en-US" altLang="en-US" sz="1200"/>
              <a:pPr algn="r" eaLnBrk="1" hangingPunct="1"/>
              <a:t>4</a:t>
            </a:fld>
            <a:endParaRPr lang="en-US" alt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105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5E3C95E2-9ED4-43F9-92C6-D1C8BB508618}" type="slidenum">
              <a:rPr lang="en-US" altLang="en-US" sz="1200"/>
              <a:pPr algn="r" eaLnBrk="1" hangingPunct="1"/>
              <a:t>7</a:t>
            </a:fld>
            <a:endParaRPr lang="en-US" alt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893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5E3C95E2-9ED4-43F9-92C6-D1C8BB508618}" type="slidenum">
              <a:rPr lang="en-US" altLang="en-US" sz="1200"/>
              <a:pPr algn="r" eaLnBrk="1" hangingPunct="1"/>
              <a:t>8</a:t>
            </a:fld>
            <a:endParaRPr lang="en-US" alt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2212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202CA1B-69E5-44CB-92BE-50BB5D6CB98D}" type="slidenum">
              <a:rPr lang="en-US" altLang="en-US" sz="1200"/>
              <a:pPr algn="r" eaLnBrk="1" hangingPunct="1"/>
              <a:t>9</a:t>
            </a:fld>
            <a:endParaRPr lang="en-US" altLang="en-US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281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1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7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960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751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471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712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790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393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040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651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E52BA-C731-4CB0-8530-16F4372DE6A3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067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E52BA-C731-4CB0-8530-16F4372DE6A3}" type="datetimeFigureOut">
              <a:rPr lang="en-GB" smtClean="0"/>
              <a:t>16/01/2022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3CFA8-3BFB-45AC-8007-2ED47EFD92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253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1464" y="980728"/>
            <a:ext cx="964907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u="sng" dirty="0"/>
              <a:t>LO: Proofs </a:t>
            </a:r>
          </a:p>
          <a:p>
            <a:pPr algn="ctr"/>
            <a:r>
              <a:rPr lang="en-GB" sz="13800" b="1" dirty="0"/>
              <a:t>(Geometry)</a:t>
            </a:r>
          </a:p>
        </p:txBody>
      </p:sp>
    </p:spTree>
    <p:extLst>
      <p:ext uri="{BB962C8B-B14F-4D97-AF65-F5344CB8AC3E}">
        <p14:creationId xmlns:p14="http://schemas.microsoft.com/office/powerpoint/2010/main" val="339290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3392" y="515288"/>
            <a:ext cx="11161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Geometry facts that you need to know: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31504" y="1988840"/>
            <a:ext cx="9721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6600" b="1" dirty="0">
                <a:solidFill>
                  <a:srgbClr val="FF0000"/>
                </a:solidFill>
              </a:rPr>
              <a:t>Angles and Parallel Line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31504" y="3273951"/>
            <a:ext cx="66607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6600" b="1" dirty="0">
                <a:solidFill>
                  <a:srgbClr val="00B050"/>
                </a:solidFill>
              </a:rPr>
              <a:t>Interior Angles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31504" y="4590072"/>
            <a:ext cx="74708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6600" b="1" dirty="0">
                <a:solidFill>
                  <a:srgbClr val="0000FF"/>
                </a:solidFill>
              </a:rPr>
              <a:t>Shape Properties</a:t>
            </a:r>
          </a:p>
        </p:txBody>
      </p:sp>
    </p:spTree>
    <p:extLst>
      <p:ext uri="{BB962C8B-B14F-4D97-AF65-F5344CB8AC3E}">
        <p14:creationId xmlns:p14="http://schemas.microsoft.com/office/powerpoint/2010/main" val="1363057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9" name="TextBox 14"/>
          <p:cNvSpPr txBox="1">
            <a:spLocks noChangeArrowheads="1"/>
          </p:cNvSpPr>
          <p:nvPr/>
        </p:nvSpPr>
        <p:spPr bwMode="auto">
          <a:xfrm>
            <a:off x="393512" y="185639"/>
            <a:ext cx="1160714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/>
              <a:t>Is the triangle an equilateral, </a:t>
            </a:r>
          </a:p>
          <a:p>
            <a:pPr algn="ctr" eaLnBrk="1" hangingPunct="1"/>
            <a:r>
              <a:rPr lang="en-US" altLang="en-US" sz="4800" b="1" dirty="0"/>
              <a:t>isosceles or scalene.</a:t>
            </a:r>
          </a:p>
        </p:txBody>
      </p:sp>
      <p:grpSp>
        <p:nvGrpSpPr>
          <p:cNvPr id="8234" name="Group 9"/>
          <p:cNvGrpSpPr>
            <a:grpSpLocks/>
          </p:cNvGrpSpPr>
          <p:nvPr/>
        </p:nvGrpSpPr>
        <p:grpSpPr bwMode="auto">
          <a:xfrm>
            <a:off x="911424" y="1763661"/>
            <a:ext cx="5129719" cy="4877331"/>
            <a:chOff x="321977" y="1972466"/>
            <a:chExt cx="2927915" cy="2425844"/>
          </a:xfrm>
        </p:grpSpPr>
        <p:grpSp>
          <p:nvGrpSpPr>
            <p:cNvPr id="8236" name="Group 4"/>
            <p:cNvGrpSpPr>
              <a:grpSpLocks/>
            </p:cNvGrpSpPr>
            <p:nvPr/>
          </p:nvGrpSpPr>
          <p:grpSpPr bwMode="auto">
            <a:xfrm>
              <a:off x="467544" y="2276872"/>
              <a:ext cx="2782348" cy="1800200"/>
              <a:chOff x="606013" y="2276872"/>
              <a:chExt cx="2782348" cy="1800200"/>
            </a:xfrm>
          </p:grpSpPr>
          <p:sp>
            <p:nvSpPr>
              <p:cNvPr id="2" name="Isosceles Triangle 1"/>
              <p:cNvSpPr/>
              <p:nvPr/>
            </p:nvSpPr>
            <p:spPr>
              <a:xfrm>
                <a:off x="605333" y="2277098"/>
                <a:ext cx="1878108" cy="1799746"/>
              </a:xfrm>
              <a:prstGeom prst="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" name="Straight Connector 3"/>
              <p:cNvCxnSpPr/>
              <p:nvPr/>
            </p:nvCxnSpPr>
            <p:spPr>
              <a:xfrm>
                <a:off x="1546768" y="4076844"/>
                <a:ext cx="1841593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37" name="TextBox 21"/>
            <p:cNvSpPr txBox="1">
              <a:spLocks noChangeArrowheads="1"/>
            </p:cNvSpPr>
            <p:nvPr/>
          </p:nvSpPr>
          <p:spPr bwMode="auto">
            <a:xfrm>
              <a:off x="1259977" y="1972466"/>
              <a:ext cx="410403" cy="32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 dirty="0"/>
                <a:t>B</a:t>
              </a:r>
            </a:p>
          </p:txBody>
        </p:sp>
        <p:sp>
          <p:nvSpPr>
            <p:cNvPr id="8238" name="TextBox 26"/>
            <p:cNvSpPr txBox="1">
              <a:spLocks noChangeArrowheads="1"/>
            </p:cNvSpPr>
            <p:nvPr/>
          </p:nvSpPr>
          <p:spPr bwMode="auto">
            <a:xfrm>
              <a:off x="321977" y="4076844"/>
              <a:ext cx="410403" cy="32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 dirty="0"/>
                <a:t>A</a:t>
              </a:r>
            </a:p>
          </p:txBody>
        </p:sp>
        <p:sp>
          <p:nvSpPr>
            <p:cNvPr id="8239" name="TextBox 27"/>
            <p:cNvSpPr txBox="1">
              <a:spLocks noChangeArrowheads="1"/>
            </p:cNvSpPr>
            <p:nvPr/>
          </p:nvSpPr>
          <p:spPr bwMode="auto">
            <a:xfrm>
              <a:off x="2217381" y="4067780"/>
              <a:ext cx="410403" cy="32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 dirty="0"/>
                <a:t>C</a:t>
              </a:r>
            </a:p>
          </p:txBody>
        </p:sp>
        <p:sp>
          <p:nvSpPr>
            <p:cNvPr id="6" name="Arc 5"/>
            <p:cNvSpPr/>
            <p:nvPr/>
          </p:nvSpPr>
          <p:spPr>
            <a:xfrm>
              <a:off x="1755979" y="3802281"/>
              <a:ext cx="885870" cy="534845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8241" name="Group 8"/>
            <p:cNvGrpSpPr>
              <a:grpSpLocks/>
            </p:cNvGrpSpPr>
            <p:nvPr/>
          </p:nvGrpSpPr>
          <p:grpSpPr bwMode="auto">
            <a:xfrm>
              <a:off x="1173337" y="2266199"/>
              <a:ext cx="532484" cy="725760"/>
              <a:chOff x="1173337" y="2266199"/>
              <a:chExt cx="532484" cy="725760"/>
            </a:xfrm>
          </p:grpSpPr>
          <p:sp>
            <p:nvSpPr>
              <p:cNvPr id="7" name="Arc 6"/>
              <p:cNvSpPr/>
              <p:nvPr/>
            </p:nvSpPr>
            <p:spPr>
              <a:xfrm rot="8335442">
                <a:off x="1173337" y="2266199"/>
                <a:ext cx="532484" cy="377026"/>
              </a:xfrm>
              <a:prstGeom prst="arc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243" name="TextBox 7"/>
              <p:cNvSpPr txBox="1">
                <a:spLocks noChangeArrowheads="1"/>
              </p:cNvSpPr>
              <p:nvPr/>
            </p:nvSpPr>
            <p:spPr bwMode="auto">
              <a:xfrm>
                <a:off x="1178268" y="2639877"/>
                <a:ext cx="496089" cy="3520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40˚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7"/>
              <p:cNvSpPr txBox="1">
                <a:spLocks noChangeArrowheads="1"/>
              </p:cNvSpPr>
              <p:nvPr/>
            </p:nvSpPr>
            <p:spPr bwMode="auto">
              <a:xfrm>
                <a:off x="4643139" y="4978599"/>
                <a:ext cx="1247974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altLang="en-US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𝟏𝟏𝟎</m:t>
                      </m:r>
                      <m:r>
                        <a:rPr lang="en-GB" altLang="en-US" sz="3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˚</m:t>
                      </m:r>
                    </m:oMath>
                  </m:oMathPara>
                </a14:m>
                <a:endParaRPr lang="en-US" altLang="en-US" sz="36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43139" y="4978599"/>
                <a:ext cx="1247974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528048" y="2386902"/>
                <a:ext cx="457034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A</a:t>
                </a:r>
                <a:r>
                  <a:rPr lang="en-GB" sz="3600" b="1" dirty="0"/>
                  <a:t>C</a:t>
                </a:r>
                <a:r>
                  <a:rPr lang="en-GB" sz="3600" dirty="0"/>
                  <a:t>B = 180 </a:t>
                </a:r>
                <a14:m>
                  <m:oMath xmlns:m="http://schemas.openxmlformats.org/officeDocument/2006/math">
                    <m:r>
                      <a:rPr lang="en-GB" altLang="en-US" sz="3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GB" altLang="en-US" sz="3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110</m:t>
                    </m:r>
                  </m:oMath>
                </a14:m>
                <a:r>
                  <a:rPr lang="en-GB" sz="3600" dirty="0"/>
                  <a:t> = 70˚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2386902"/>
                <a:ext cx="4570341" cy="646331"/>
              </a:xfrm>
              <a:prstGeom prst="rect">
                <a:avLst/>
              </a:prstGeom>
              <a:blipFill>
                <a:blip r:embed="rId4"/>
                <a:stretch>
                  <a:fillRect l="-4133" t="-15094" r="-533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600056" y="3861048"/>
                <a:ext cx="3960440" cy="889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B</a:t>
                </a:r>
                <a:r>
                  <a:rPr lang="en-GB" sz="3600" b="1" dirty="0"/>
                  <a:t>A</a:t>
                </a:r>
                <a:r>
                  <a:rPr lang="en-GB" sz="3600" dirty="0"/>
                  <a:t>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alt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180 − 40</m:t>
                        </m:r>
                      </m:num>
                      <m:den>
                        <m:r>
                          <a:rPr lang="en-GB" alt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3600" dirty="0"/>
                  <a:t> = 70˚ </a:t>
                </a: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3861048"/>
                <a:ext cx="3960440" cy="889924"/>
              </a:xfrm>
              <a:prstGeom prst="rect">
                <a:avLst/>
              </a:prstGeom>
              <a:blipFill>
                <a:blip r:embed="rId5"/>
                <a:stretch>
                  <a:fillRect l="-4777" r="-4931" b="-116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6642848" y="5344100"/>
            <a:ext cx="52525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prstClr val="black"/>
                </a:solidFill>
              </a:rPr>
              <a:t>A</a:t>
            </a:r>
            <a:r>
              <a:rPr lang="en-GB" sz="3600" b="1" dirty="0">
                <a:solidFill>
                  <a:prstClr val="black"/>
                </a:solidFill>
              </a:rPr>
              <a:t>C</a:t>
            </a:r>
            <a:r>
              <a:rPr lang="en-GB" sz="3600" dirty="0">
                <a:solidFill>
                  <a:prstClr val="black"/>
                </a:solidFill>
              </a:rPr>
              <a:t>B = B</a:t>
            </a:r>
            <a:r>
              <a:rPr lang="en-GB" sz="3600" b="1" dirty="0">
                <a:solidFill>
                  <a:prstClr val="black"/>
                </a:solidFill>
              </a:rPr>
              <a:t>A</a:t>
            </a:r>
            <a:r>
              <a:rPr lang="en-GB" sz="3600" dirty="0">
                <a:solidFill>
                  <a:prstClr val="black"/>
                </a:solidFill>
              </a:rPr>
              <a:t>C  hence isosceles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430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6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3" name="TextBox 1"/>
          <p:cNvSpPr txBox="1">
            <a:spLocks noChangeArrowheads="1"/>
          </p:cNvSpPr>
          <p:nvPr/>
        </p:nvSpPr>
        <p:spPr bwMode="auto">
          <a:xfrm>
            <a:off x="461826" y="158750"/>
            <a:ext cx="1117879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6000" b="1" dirty="0"/>
              <a:t>What is the total of </a:t>
            </a:r>
            <a:r>
              <a:rPr lang="en-US" altLang="en-US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6000" b="1" dirty="0"/>
              <a:t>, </a:t>
            </a:r>
            <a:r>
              <a:rPr lang="en-US" altLang="en-US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en-US" sz="6000" b="1" dirty="0"/>
              <a:t> and </a:t>
            </a:r>
            <a:r>
              <a:rPr lang="en-US" altLang="en-US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en-US" sz="6000" b="1" dirty="0"/>
              <a:t>?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4602366" y="2471365"/>
            <a:ext cx="1182675" cy="26652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95"/>
          <p:cNvGrpSpPr>
            <a:grpSpLocks/>
          </p:cNvGrpSpPr>
          <p:nvPr/>
        </p:nvGrpSpPr>
        <p:grpSpPr bwMode="auto">
          <a:xfrm>
            <a:off x="551384" y="1772816"/>
            <a:ext cx="4350954" cy="3957082"/>
            <a:chOff x="117135" y="1835533"/>
            <a:chExt cx="3422349" cy="2095747"/>
          </a:xfrm>
        </p:grpSpPr>
        <p:sp>
          <p:nvSpPr>
            <p:cNvPr id="5179" name="TextBox 96"/>
            <p:cNvSpPr txBox="1">
              <a:spLocks noChangeArrowheads="1"/>
            </p:cNvSpPr>
            <p:nvPr/>
          </p:nvSpPr>
          <p:spPr bwMode="auto">
            <a:xfrm>
              <a:off x="1057606" y="2407086"/>
              <a:ext cx="752141" cy="374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40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80˚</a:t>
              </a:r>
            </a:p>
          </p:txBody>
        </p:sp>
        <p:grpSp>
          <p:nvGrpSpPr>
            <p:cNvPr id="5180" name="Group 97"/>
            <p:cNvGrpSpPr>
              <a:grpSpLocks/>
            </p:cNvGrpSpPr>
            <p:nvPr/>
          </p:nvGrpSpPr>
          <p:grpSpPr bwMode="auto">
            <a:xfrm>
              <a:off x="117135" y="1835533"/>
              <a:ext cx="3422349" cy="2095747"/>
              <a:chOff x="117135" y="1835533"/>
              <a:chExt cx="3422349" cy="2095747"/>
            </a:xfrm>
          </p:grpSpPr>
          <p:grpSp>
            <p:nvGrpSpPr>
              <p:cNvPr id="5183" name="Group 100"/>
              <p:cNvGrpSpPr>
                <a:grpSpLocks/>
              </p:cNvGrpSpPr>
              <p:nvPr/>
            </p:nvGrpSpPr>
            <p:grpSpPr bwMode="auto">
              <a:xfrm>
                <a:off x="141490" y="2141222"/>
                <a:ext cx="3206493" cy="1704421"/>
                <a:chOff x="69482" y="2108220"/>
                <a:chExt cx="3206493" cy="1704421"/>
              </a:xfrm>
            </p:grpSpPr>
            <p:sp>
              <p:nvSpPr>
                <p:cNvPr id="105" name="Isosceles Triangle 104"/>
                <p:cNvSpPr/>
                <p:nvPr/>
              </p:nvSpPr>
              <p:spPr>
                <a:xfrm>
                  <a:off x="307391" y="2132799"/>
                  <a:ext cx="2968584" cy="1440162"/>
                </a:xfrm>
                <a:prstGeom prst="triangle">
                  <a:avLst>
                    <a:gd name="adj" fmla="val 2976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6" name="Arc 105"/>
                <p:cNvSpPr/>
                <p:nvPr/>
              </p:nvSpPr>
              <p:spPr>
                <a:xfrm rot="8598850">
                  <a:off x="1035104" y="2108220"/>
                  <a:ext cx="442339" cy="309731"/>
                </a:xfrm>
                <a:prstGeom prst="arc">
                  <a:avLst>
                    <a:gd name="adj1" fmla="val 14404538"/>
                    <a:gd name="adj2" fmla="val 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7" name="Arc 106"/>
                <p:cNvSpPr/>
                <p:nvPr/>
              </p:nvSpPr>
              <p:spPr>
                <a:xfrm rot="1866756">
                  <a:off x="69482" y="3313871"/>
                  <a:ext cx="528631" cy="346147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8" name="Arc 107"/>
                <p:cNvSpPr/>
                <p:nvPr/>
              </p:nvSpPr>
              <p:spPr>
                <a:xfrm rot="15889339">
                  <a:off x="2722337" y="3423332"/>
                  <a:ext cx="476187" cy="302432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5184" name="TextBox 101"/>
              <p:cNvSpPr txBox="1">
                <a:spLocks noChangeArrowheads="1"/>
              </p:cNvSpPr>
              <p:nvPr/>
            </p:nvSpPr>
            <p:spPr bwMode="auto">
              <a:xfrm>
                <a:off x="1097629" y="1835533"/>
                <a:ext cx="410403" cy="342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3600" dirty="0"/>
                  <a:t>A</a:t>
                </a:r>
              </a:p>
            </p:txBody>
          </p:sp>
          <p:sp>
            <p:nvSpPr>
              <p:cNvPr id="5185" name="TextBox 102"/>
              <p:cNvSpPr txBox="1">
                <a:spLocks noChangeArrowheads="1"/>
              </p:cNvSpPr>
              <p:nvPr/>
            </p:nvSpPr>
            <p:spPr bwMode="auto">
              <a:xfrm>
                <a:off x="117135" y="3569721"/>
                <a:ext cx="410403" cy="342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3600" dirty="0"/>
                  <a:t>B</a:t>
                </a:r>
              </a:p>
            </p:txBody>
          </p:sp>
          <p:sp>
            <p:nvSpPr>
              <p:cNvPr id="5186" name="TextBox 103"/>
              <p:cNvSpPr txBox="1">
                <a:spLocks noChangeArrowheads="1"/>
              </p:cNvSpPr>
              <p:nvPr/>
            </p:nvSpPr>
            <p:spPr bwMode="auto">
              <a:xfrm>
                <a:off x="3129081" y="3588971"/>
                <a:ext cx="410403" cy="342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3600" dirty="0"/>
                  <a:t>C</a:t>
                </a:r>
              </a:p>
            </p:txBody>
          </p:sp>
        </p:grpSp>
        <p:sp>
          <p:nvSpPr>
            <p:cNvPr id="5181" name="TextBox 98"/>
            <p:cNvSpPr txBox="1">
              <a:spLocks noChangeArrowheads="1"/>
            </p:cNvSpPr>
            <p:nvPr/>
          </p:nvSpPr>
          <p:spPr bwMode="auto">
            <a:xfrm>
              <a:off x="687225" y="3243712"/>
              <a:ext cx="777657" cy="374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70˚</a:t>
              </a:r>
            </a:p>
          </p:txBody>
        </p:sp>
        <p:sp>
          <p:nvSpPr>
            <p:cNvPr id="5182" name="TextBox 99"/>
            <p:cNvSpPr txBox="1">
              <a:spLocks noChangeArrowheads="1"/>
            </p:cNvSpPr>
            <p:nvPr/>
          </p:nvSpPr>
          <p:spPr bwMode="auto">
            <a:xfrm>
              <a:off x="2234136" y="3227412"/>
              <a:ext cx="725837" cy="374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40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30˚</a:t>
              </a:r>
            </a:p>
          </p:txBody>
        </p:sp>
      </p:grpSp>
      <p:cxnSp>
        <p:nvCxnSpPr>
          <p:cNvPr id="109" name="Straight Connector 108"/>
          <p:cNvCxnSpPr/>
          <p:nvPr/>
        </p:nvCxnSpPr>
        <p:spPr>
          <a:xfrm>
            <a:off x="4652823" y="5121649"/>
            <a:ext cx="11826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4106151" y="3897577"/>
            <a:ext cx="828860" cy="1442809"/>
            <a:chOff x="7500316" y="2969501"/>
            <a:chExt cx="650489" cy="764158"/>
          </a:xfrm>
        </p:grpSpPr>
        <p:sp>
          <p:nvSpPr>
            <p:cNvPr id="110" name="Arc 109"/>
            <p:cNvSpPr/>
            <p:nvPr/>
          </p:nvSpPr>
          <p:spPr>
            <a:xfrm rot="18892823">
              <a:off x="7603818" y="3186671"/>
              <a:ext cx="443486" cy="650489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78" name="TextBox 110"/>
            <p:cNvSpPr txBox="1">
              <a:spLocks noChangeArrowheads="1"/>
            </p:cNvSpPr>
            <p:nvPr/>
          </p:nvSpPr>
          <p:spPr bwMode="auto">
            <a:xfrm>
              <a:off x="7678752" y="2969501"/>
              <a:ext cx="410403" cy="3749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40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</p:grpSp>
      <p:sp>
        <p:nvSpPr>
          <p:cNvPr id="112" name="Arc 111"/>
          <p:cNvSpPr/>
          <p:nvPr/>
        </p:nvSpPr>
        <p:spPr bwMode="auto">
          <a:xfrm rot="1866756">
            <a:off x="4317862" y="4636545"/>
            <a:ext cx="672066" cy="650578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76" name="TextBox 112"/>
          <p:cNvSpPr txBox="1">
            <a:spLocks noChangeArrowheads="1"/>
          </p:cNvSpPr>
          <p:nvPr/>
        </p:nvSpPr>
        <p:spPr bwMode="auto">
          <a:xfrm>
            <a:off x="4996695" y="4370115"/>
            <a:ext cx="52160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</a:p>
        </p:txBody>
      </p:sp>
      <p:grpSp>
        <p:nvGrpSpPr>
          <p:cNvPr id="36" name="Group 35"/>
          <p:cNvGrpSpPr>
            <a:grpSpLocks/>
          </p:cNvGrpSpPr>
          <p:nvPr/>
        </p:nvGrpSpPr>
        <p:grpSpPr bwMode="auto">
          <a:xfrm>
            <a:off x="1252127" y="3655598"/>
            <a:ext cx="4228165" cy="281818"/>
            <a:chOff x="5254913" y="2841224"/>
            <a:chExt cx="3326082" cy="149302"/>
          </a:xfrm>
        </p:grpSpPr>
        <p:grpSp>
          <p:nvGrpSpPr>
            <p:cNvPr id="5169" name="Group 34"/>
            <p:cNvGrpSpPr>
              <a:grpSpLocks/>
            </p:cNvGrpSpPr>
            <p:nvPr/>
          </p:nvGrpSpPr>
          <p:grpSpPr bwMode="auto">
            <a:xfrm rot="1521210">
              <a:off x="5254913" y="2841224"/>
              <a:ext cx="390633" cy="108012"/>
              <a:chOff x="3677311" y="5301208"/>
              <a:chExt cx="390633" cy="108012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 flipV="1">
                <a:off x="3675246" y="5298897"/>
                <a:ext cx="174639" cy="108006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flipH="1" flipV="1">
                <a:off x="3849136" y="5301592"/>
                <a:ext cx="215918" cy="108006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70" name="Group 120"/>
            <p:cNvGrpSpPr>
              <a:grpSpLocks/>
            </p:cNvGrpSpPr>
            <p:nvPr/>
          </p:nvGrpSpPr>
          <p:grpSpPr bwMode="auto">
            <a:xfrm rot="1521210">
              <a:off x="8190362" y="2882514"/>
              <a:ext cx="390633" cy="108012"/>
              <a:chOff x="3677311" y="5301208"/>
              <a:chExt cx="390633" cy="108012"/>
            </a:xfrm>
          </p:grpSpPr>
          <p:cxnSp>
            <p:nvCxnSpPr>
              <p:cNvPr id="122" name="Straight Connector 121"/>
              <p:cNvCxnSpPr/>
              <p:nvPr/>
            </p:nvCxnSpPr>
            <p:spPr>
              <a:xfrm flipV="1">
                <a:off x="3675317" y="5298870"/>
                <a:ext cx="174639" cy="108006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 flipH="1" flipV="1">
                <a:off x="3849206" y="5301565"/>
                <a:ext cx="215918" cy="108006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5" name="TextBox 124"/>
          <p:cNvSpPr txBox="1">
            <a:spLocks noChangeArrowheads="1"/>
          </p:cNvSpPr>
          <p:nvPr/>
        </p:nvSpPr>
        <p:spPr bwMode="auto">
          <a:xfrm>
            <a:off x="5686174" y="1895005"/>
            <a:ext cx="5227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dirty="0"/>
              <a:t>D</a:t>
            </a:r>
          </a:p>
        </p:txBody>
      </p:sp>
      <p:sp>
        <p:nvSpPr>
          <p:cNvPr id="126" name="TextBox 125"/>
          <p:cNvSpPr txBox="1">
            <a:spLocks noChangeArrowheads="1"/>
          </p:cNvSpPr>
          <p:nvPr/>
        </p:nvSpPr>
        <p:spPr bwMode="auto">
          <a:xfrm>
            <a:off x="5781788" y="5069048"/>
            <a:ext cx="5227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dirty="0"/>
              <a:t>E</a:t>
            </a:r>
          </a:p>
        </p:txBody>
      </p:sp>
      <p:sp>
        <p:nvSpPr>
          <p:cNvPr id="2" name="Rectangle 1"/>
          <p:cNvSpPr/>
          <p:nvPr/>
        </p:nvSpPr>
        <p:spPr>
          <a:xfrm>
            <a:off x="7976931" y="1415424"/>
            <a:ext cx="25590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/>
              <a:t>=</a:t>
            </a:r>
            <a:r>
              <a:rPr lang="en-GB" sz="6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80˚</a:t>
            </a:r>
            <a:r>
              <a:rPr lang="en-GB" sz="6000" dirty="0">
                <a:solidFill>
                  <a:srgbClr val="0000FF"/>
                </a:solidFill>
              </a:rPr>
              <a:t> </a:t>
            </a:r>
            <a:r>
              <a:rPr lang="en-US" altLang="en-US" sz="6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6523579" y="3998085"/>
            <a:ext cx="54399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en-US" sz="4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r>
              <a:rPr lang="en-US" altLang="en-US" sz="4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sz="4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en-US" altLang="en-US" sz="4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sz="4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n-US" altLang="en-US" sz="4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4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>
                <a:cs typeface="Times New Roman" panose="02020603050405020304" pitchFamily="18" charset="0"/>
              </a:rPr>
              <a:t>180˚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888664" y="2672098"/>
            <a:ext cx="27355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6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/>
              <a:t>=</a:t>
            </a:r>
            <a:r>
              <a:rPr lang="en-GB" sz="6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70˚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US" altLang="en-US" sz="6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323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5811" t="20339" r="30812" b="60310"/>
          <a:stretch/>
        </p:blipFill>
        <p:spPr>
          <a:xfrm>
            <a:off x="2783632" y="1268760"/>
            <a:ext cx="6912768" cy="26718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76120" y="2852936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03512" y="3651091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00FF"/>
                </a:solidFill>
              </a:rPr>
              <a:t>Alternative Angles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55840" y="4634444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180 = 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5400" dirty="0"/>
              <a:t> + 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75920" y="5694141"/>
            <a:ext cx="35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5400" dirty="0"/>
              <a:t> = 180 – 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6528048" y="3551568"/>
            <a:ext cx="648072" cy="484844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703512" y="42280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/>
              <a:t>Prove that 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7200" b="1" dirty="0"/>
              <a:t> = 180˚ - 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67279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15480" y="116632"/>
            <a:ext cx="4896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/>
              <a:t>Show 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8000" b="1" dirty="0"/>
              <a:t> = </a:t>
            </a:r>
            <a:r>
              <a:rPr lang="en-GB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1700808"/>
            <a:ext cx="6913463" cy="499915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59696" y="4077072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180 - </a:t>
            </a:r>
            <a:r>
              <a:rPr lang="en-GB" sz="3200" i="1" dirty="0">
                <a:solidFill>
                  <a:srgbClr val="00B050"/>
                </a:solidFill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47528" y="4077072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</a:rPr>
              <a:t>180 - </a:t>
            </a:r>
            <a:r>
              <a:rPr lang="en-GB" sz="3200" i="1" dirty="0">
                <a:solidFill>
                  <a:srgbClr val="0000FF"/>
                </a:solidFill>
              </a:rPr>
              <a:t>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51984" y="1628800"/>
            <a:ext cx="56886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180 -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sz="6600" dirty="0"/>
              <a:t> = 180 -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52184" y="2896145"/>
            <a:ext cx="19752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sz="6600" b="1" dirty="0"/>
              <a:t> = 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80502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3" name="TextBox 1"/>
          <p:cNvSpPr txBox="1">
            <a:spLocks noChangeArrowheads="1"/>
          </p:cNvSpPr>
          <p:nvPr/>
        </p:nvSpPr>
        <p:spPr bwMode="auto">
          <a:xfrm>
            <a:off x="907069" y="143502"/>
            <a:ext cx="1019001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/>
              <a:t>Prove that the sum of the </a:t>
            </a:r>
          </a:p>
          <a:p>
            <a:pPr algn="ctr" eaLnBrk="1" hangingPunct="1"/>
            <a:r>
              <a:rPr lang="en-US" altLang="en-US" sz="4800" b="1" dirty="0"/>
              <a:t>interior angles of a triangle is 180˚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4822653" y="2759399"/>
            <a:ext cx="1182675" cy="2665275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95"/>
          <p:cNvGrpSpPr>
            <a:grpSpLocks/>
          </p:cNvGrpSpPr>
          <p:nvPr/>
        </p:nvGrpSpPr>
        <p:grpSpPr bwMode="auto">
          <a:xfrm>
            <a:off x="771671" y="2060850"/>
            <a:ext cx="4350954" cy="3957082"/>
            <a:chOff x="117135" y="1835533"/>
            <a:chExt cx="3422349" cy="2095747"/>
          </a:xfrm>
        </p:grpSpPr>
        <p:sp>
          <p:nvSpPr>
            <p:cNvPr id="5179" name="TextBox 96"/>
            <p:cNvSpPr txBox="1">
              <a:spLocks noChangeArrowheads="1"/>
            </p:cNvSpPr>
            <p:nvPr/>
          </p:nvSpPr>
          <p:spPr bwMode="auto">
            <a:xfrm>
              <a:off x="1223619" y="2373920"/>
              <a:ext cx="410403" cy="407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44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grpSp>
          <p:nvGrpSpPr>
            <p:cNvPr id="5180" name="Group 97"/>
            <p:cNvGrpSpPr>
              <a:grpSpLocks/>
            </p:cNvGrpSpPr>
            <p:nvPr/>
          </p:nvGrpSpPr>
          <p:grpSpPr bwMode="auto">
            <a:xfrm>
              <a:off x="117135" y="1835533"/>
              <a:ext cx="3422349" cy="2095747"/>
              <a:chOff x="117135" y="1835533"/>
              <a:chExt cx="3422349" cy="2095747"/>
            </a:xfrm>
          </p:grpSpPr>
          <p:grpSp>
            <p:nvGrpSpPr>
              <p:cNvPr id="5183" name="Group 100"/>
              <p:cNvGrpSpPr>
                <a:grpSpLocks/>
              </p:cNvGrpSpPr>
              <p:nvPr/>
            </p:nvGrpSpPr>
            <p:grpSpPr bwMode="auto">
              <a:xfrm>
                <a:off x="141490" y="2141222"/>
                <a:ext cx="3206493" cy="1704421"/>
                <a:chOff x="69482" y="2108220"/>
                <a:chExt cx="3206493" cy="1704421"/>
              </a:xfrm>
            </p:grpSpPr>
            <p:sp>
              <p:nvSpPr>
                <p:cNvPr id="105" name="Isosceles Triangle 104"/>
                <p:cNvSpPr/>
                <p:nvPr/>
              </p:nvSpPr>
              <p:spPr>
                <a:xfrm>
                  <a:off x="307391" y="2132799"/>
                  <a:ext cx="2968584" cy="1440162"/>
                </a:xfrm>
                <a:prstGeom prst="triangle">
                  <a:avLst>
                    <a:gd name="adj" fmla="val 2976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6" name="Arc 105"/>
                <p:cNvSpPr/>
                <p:nvPr/>
              </p:nvSpPr>
              <p:spPr>
                <a:xfrm rot="8598850">
                  <a:off x="1035104" y="2108220"/>
                  <a:ext cx="442339" cy="309731"/>
                </a:xfrm>
                <a:prstGeom prst="arc">
                  <a:avLst>
                    <a:gd name="adj1" fmla="val 14404538"/>
                    <a:gd name="adj2" fmla="val 0"/>
                  </a:avLst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7" name="Arc 106"/>
                <p:cNvSpPr/>
                <p:nvPr/>
              </p:nvSpPr>
              <p:spPr>
                <a:xfrm rot="1866756">
                  <a:off x="69482" y="3313871"/>
                  <a:ext cx="528631" cy="346147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8" name="Arc 107"/>
                <p:cNvSpPr/>
                <p:nvPr/>
              </p:nvSpPr>
              <p:spPr>
                <a:xfrm rot="15889339">
                  <a:off x="2722337" y="3423332"/>
                  <a:ext cx="476187" cy="302432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5184" name="TextBox 101"/>
              <p:cNvSpPr txBox="1">
                <a:spLocks noChangeArrowheads="1"/>
              </p:cNvSpPr>
              <p:nvPr/>
            </p:nvSpPr>
            <p:spPr bwMode="auto">
              <a:xfrm>
                <a:off x="1097629" y="1835533"/>
                <a:ext cx="410403" cy="342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3600" dirty="0"/>
                  <a:t>A</a:t>
                </a:r>
              </a:p>
            </p:txBody>
          </p:sp>
          <p:sp>
            <p:nvSpPr>
              <p:cNvPr id="5185" name="TextBox 102"/>
              <p:cNvSpPr txBox="1">
                <a:spLocks noChangeArrowheads="1"/>
              </p:cNvSpPr>
              <p:nvPr/>
            </p:nvSpPr>
            <p:spPr bwMode="auto">
              <a:xfrm>
                <a:off x="117135" y="3569721"/>
                <a:ext cx="410403" cy="342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3600" dirty="0"/>
                  <a:t>B</a:t>
                </a:r>
              </a:p>
            </p:txBody>
          </p:sp>
          <p:sp>
            <p:nvSpPr>
              <p:cNvPr id="5186" name="TextBox 103"/>
              <p:cNvSpPr txBox="1">
                <a:spLocks noChangeArrowheads="1"/>
              </p:cNvSpPr>
              <p:nvPr/>
            </p:nvSpPr>
            <p:spPr bwMode="auto">
              <a:xfrm>
                <a:off x="3129081" y="3588971"/>
                <a:ext cx="410403" cy="342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3600" dirty="0"/>
                  <a:t>C</a:t>
                </a:r>
              </a:p>
            </p:txBody>
          </p:sp>
        </p:grpSp>
        <p:sp>
          <p:nvSpPr>
            <p:cNvPr id="5181" name="TextBox 98"/>
            <p:cNvSpPr txBox="1">
              <a:spLocks noChangeArrowheads="1"/>
            </p:cNvSpPr>
            <p:nvPr/>
          </p:nvSpPr>
          <p:spPr bwMode="auto">
            <a:xfrm>
              <a:off x="687226" y="3243712"/>
              <a:ext cx="410403" cy="374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40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5182" name="TextBox 99"/>
            <p:cNvSpPr txBox="1">
              <a:spLocks noChangeArrowheads="1"/>
            </p:cNvSpPr>
            <p:nvPr/>
          </p:nvSpPr>
          <p:spPr bwMode="auto">
            <a:xfrm>
              <a:off x="2549571" y="3227412"/>
              <a:ext cx="410403" cy="374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4000" b="1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</p:grpSp>
      <p:cxnSp>
        <p:nvCxnSpPr>
          <p:cNvPr id="109" name="Straight Connector 108"/>
          <p:cNvCxnSpPr/>
          <p:nvPr/>
        </p:nvCxnSpPr>
        <p:spPr>
          <a:xfrm>
            <a:off x="4873110" y="5409683"/>
            <a:ext cx="1182675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4326438" y="4185611"/>
            <a:ext cx="828860" cy="1442809"/>
            <a:chOff x="7500316" y="2969501"/>
            <a:chExt cx="650489" cy="764158"/>
          </a:xfrm>
        </p:grpSpPr>
        <p:sp>
          <p:nvSpPr>
            <p:cNvPr id="110" name="Arc 109"/>
            <p:cNvSpPr/>
            <p:nvPr/>
          </p:nvSpPr>
          <p:spPr>
            <a:xfrm rot="18892823">
              <a:off x="7603818" y="3186671"/>
              <a:ext cx="443486" cy="650489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78" name="TextBox 110"/>
            <p:cNvSpPr txBox="1">
              <a:spLocks noChangeArrowheads="1"/>
            </p:cNvSpPr>
            <p:nvPr/>
          </p:nvSpPr>
          <p:spPr bwMode="auto">
            <a:xfrm>
              <a:off x="7678752" y="2969501"/>
              <a:ext cx="410403" cy="3749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40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</p:grpSp>
      <p:sp>
        <p:nvSpPr>
          <p:cNvPr id="112" name="Arc 111"/>
          <p:cNvSpPr/>
          <p:nvPr/>
        </p:nvSpPr>
        <p:spPr bwMode="auto">
          <a:xfrm rot="1866756">
            <a:off x="4538149" y="4924579"/>
            <a:ext cx="672066" cy="650578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76" name="TextBox 112"/>
          <p:cNvSpPr txBox="1">
            <a:spLocks noChangeArrowheads="1"/>
          </p:cNvSpPr>
          <p:nvPr/>
        </p:nvSpPr>
        <p:spPr bwMode="auto">
          <a:xfrm>
            <a:off x="5216982" y="4658149"/>
            <a:ext cx="52160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grpSp>
        <p:nvGrpSpPr>
          <p:cNvPr id="36" name="Group 35"/>
          <p:cNvGrpSpPr>
            <a:grpSpLocks/>
          </p:cNvGrpSpPr>
          <p:nvPr/>
        </p:nvGrpSpPr>
        <p:grpSpPr bwMode="auto">
          <a:xfrm>
            <a:off x="1472414" y="3943632"/>
            <a:ext cx="4228165" cy="281818"/>
            <a:chOff x="5254913" y="2841224"/>
            <a:chExt cx="3326082" cy="149302"/>
          </a:xfrm>
        </p:grpSpPr>
        <p:grpSp>
          <p:nvGrpSpPr>
            <p:cNvPr id="5169" name="Group 34"/>
            <p:cNvGrpSpPr>
              <a:grpSpLocks/>
            </p:cNvGrpSpPr>
            <p:nvPr/>
          </p:nvGrpSpPr>
          <p:grpSpPr bwMode="auto">
            <a:xfrm rot="1521210">
              <a:off x="5254913" y="2841224"/>
              <a:ext cx="390633" cy="108012"/>
              <a:chOff x="3677311" y="5301208"/>
              <a:chExt cx="390633" cy="108012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 flipV="1">
                <a:off x="3675246" y="5298897"/>
                <a:ext cx="174639" cy="108006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flipH="1" flipV="1">
                <a:off x="3849136" y="5301592"/>
                <a:ext cx="215918" cy="108006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70" name="Group 120"/>
            <p:cNvGrpSpPr>
              <a:grpSpLocks/>
            </p:cNvGrpSpPr>
            <p:nvPr/>
          </p:nvGrpSpPr>
          <p:grpSpPr bwMode="auto">
            <a:xfrm rot="1521210">
              <a:off x="8190362" y="2882514"/>
              <a:ext cx="390633" cy="108012"/>
              <a:chOff x="3677311" y="5301208"/>
              <a:chExt cx="390633" cy="108012"/>
            </a:xfrm>
          </p:grpSpPr>
          <p:cxnSp>
            <p:nvCxnSpPr>
              <p:cNvPr id="122" name="Straight Connector 121"/>
              <p:cNvCxnSpPr/>
              <p:nvPr/>
            </p:nvCxnSpPr>
            <p:spPr>
              <a:xfrm flipV="1">
                <a:off x="3675317" y="5298870"/>
                <a:ext cx="174639" cy="108006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 flipH="1" flipV="1">
                <a:off x="3849206" y="5301565"/>
                <a:ext cx="215918" cy="108006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5" name="TextBox 124"/>
          <p:cNvSpPr txBox="1">
            <a:spLocks noChangeArrowheads="1"/>
          </p:cNvSpPr>
          <p:nvPr/>
        </p:nvSpPr>
        <p:spPr bwMode="auto">
          <a:xfrm>
            <a:off x="5906461" y="2183039"/>
            <a:ext cx="5227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dirty="0"/>
              <a:t>D</a:t>
            </a:r>
          </a:p>
        </p:txBody>
      </p:sp>
      <p:sp>
        <p:nvSpPr>
          <p:cNvPr id="126" name="TextBox 125"/>
          <p:cNvSpPr txBox="1">
            <a:spLocks noChangeArrowheads="1"/>
          </p:cNvSpPr>
          <p:nvPr/>
        </p:nvSpPr>
        <p:spPr bwMode="auto">
          <a:xfrm>
            <a:off x="6002075" y="5357082"/>
            <a:ext cx="5227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dirty="0"/>
              <a:t>E</a:t>
            </a:r>
          </a:p>
        </p:txBody>
      </p:sp>
      <p:sp>
        <p:nvSpPr>
          <p:cNvPr id="2" name="Rectangle 1"/>
          <p:cNvSpPr/>
          <p:nvPr/>
        </p:nvSpPr>
        <p:spPr>
          <a:xfrm>
            <a:off x="7479126" y="2315113"/>
            <a:ext cx="19656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dirty="0"/>
              <a:t>A</a:t>
            </a:r>
            <a:r>
              <a:rPr lang="en-GB" sz="4400" b="1" dirty="0"/>
              <a:t>C</a:t>
            </a:r>
            <a:r>
              <a:rPr lang="en-GB" sz="4400" dirty="0"/>
              <a:t>D = </a:t>
            </a:r>
            <a:r>
              <a:rPr lang="en-US" altLang="en-US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542648" y="3824162"/>
            <a:ext cx="19255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dirty="0"/>
              <a:t>D</a:t>
            </a:r>
            <a:r>
              <a:rPr lang="en-GB" sz="4400" b="1" dirty="0"/>
              <a:t>C</a:t>
            </a:r>
            <a:r>
              <a:rPr lang="en-GB" sz="4400" dirty="0"/>
              <a:t>E = </a:t>
            </a:r>
            <a:r>
              <a:rPr lang="en-US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56377" y="2285817"/>
            <a:ext cx="20609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Alternative </a:t>
            </a:r>
          </a:p>
          <a:p>
            <a:pPr algn="ctr"/>
            <a:r>
              <a:rPr lang="en-GB" sz="2800" dirty="0"/>
              <a:t>Angles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567923" y="3734818"/>
            <a:ext cx="23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Corresponding </a:t>
            </a:r>
          </a:p>
          <a:p>
            <a:pPr algn="ctr"/>
            <a:r>
              <a:rPr lang="en-GB" sz="2800" dirty="0"/>
              <a:t>Angles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7662569" y="5249868"/>
            <a:ext cx="39876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en-US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>
                <a:cs typeface="Times New Roman" panose="02020603050405020304" pitchFamily="18" charset="0"/>
              </a:rPr>
              <a:t>180˚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082362" y="5995025"/>
            <a:ext cx="3009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Straight Line</a:t>
            </a:r>
          </a:p>
        </p:txBody>
      </p:sp>
    </p:spTree>
    <p:extLst>
      <p:ext uri="{BB962C8B-B14F-4D97-AF65-F5344CB8AC3E}">
        <p14:creationId xmlns:p14="http://schemas.microsoft.com/office/powerpoint/2010/main" val="332924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5176" grpId="0"/>
      <p:bldP spid="2" grpId="0"/>
      <p:bldP spid="33" grpId="0"/>
      <p:bldP spid="3" grpId="0"/>
      <p:bldP spid="35" grpId="0"/>
      <p:bldP spid="4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3" name="TextBox 1"/>
          <p:cNvSpPr txBox="1">
            <a:spLocks noChangeArrowheads="1"/>
          </p:cNvSpPr>
          <p:nvPr/>
        </p:nvSpPr>
        <p:spPr bwMode="auto">
          <a:xfrm>
            <a:off x="771672" y="158750"/>
            <a:ext cx="1065292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/>
              <a:t>Prove that the sum of the </a:t>
            </a:r>
          </a:p>
          <a:p>
            <a:pPr algn="ctr" eaLnBrk="1" hangingPunct="1"/>
            <a:r>
              <a:rPr lang="en-US" altLang="en-US" sz="4800" b="1" dirty="0"/>
              <a:t>interior angles of a triangle is 180˚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762600" y="2683452"/>
            <a:ext cx="5396337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79" name="TextBox 96"/>
          <p:cNvSpPr txBox="1">
            <a:spLocks noChangeArrowheads="1"/>
          </p:cNvSpPr>
          <p:nvPr/>
        </p:nvSpPr>
        <p:spPr bwMode="auto">
          <a:xfrm>
            <a:off x="2057450" y="2675746"/>
            <a:ext cx="5217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grpSp>
        <p:nvGrpSpPr>
          <p:cNvPr id="5180" name="Group 97"/>
          <p:cNvGrpSpPr>
            <a:grpSpLocks/>
          </p:cNvGrpSpPr>
          <p:nvPr/>
        </p:nvGrpSpPr>
        <p:grpSpPr bwMode="auto">
          <a:xfrm>
            <a:off x="771671" y="2037618"/>
            <a:ext cx="4350954" cy="3980314"/>
            <a:chOff x="117135" y="1823229"/>
            <a:chExt cx="3422349" cy="2108051"/>
          </a:xfrm>
        </p:grpSpPr>
        <p:sp>
          <p:nvSpPr>
            <p:cNvPr id="105" name="Isosceles Triangle 104"/>
            <p:cNvSpPr/>
            <p:nvPr/>
          </p:nvSpPr>
          <p:spPr bwMode="auto">
            <a:xfrm>
              <a:off x="379399" y="2165801"/>
              <a:ext cx="2968584" cy="1440162"/>
            </a:xfrm>
            <a:prstGeom prst="triangle">
              <a:avLst>
                <a:gd name="adj" fmla="val 29766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84" name="TextBox 101"/>
            <p:cNvSpPr txBox="1">
              <a:spLocks noChangeArrowheads="1"/>
            </p:cNvSpPr>
            <p:nvPr/>
          </p:nvSpPr>
          <p:spPr bwMode="auto">
            <a:xfrm>
              <a:off x="1072994" y="1823229"/>
              <a:ext cx="410403" cy="342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 dirty="0"/>
                <a:t>A</a:t>
              </a:r>
            </a:p>
          </p:txBody>
        </p:sp>
        <p:sp>
          <p:nvSpPr>
            <p:cNvPr id="5185" name="TextBox 102"/>
            <p:cNvSpPr txBox="1">
              <a:spLocks noChangeArrowheads="1"/>
            </p:cNvSpPr>
            <p:nvPr/>
          </p:nvSpPr>
          <p:spPr bwMode="auto">
            <a:xfrm>
              <a:off x="117135" y="3569721"/>
              <a:ext cx="410403" cy="342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 dirty="0"/>
                <a:t>B</a:t>
              </a:r>
            </a:p>
          </p:txBody>
        </p:sp>
        <p:sp>
          <p:nvSpPr>
            <p:cNvPr id="5186" name="TextBox 103"/>
            <p:cNvSpPr txBox="1">
              <a:spLocks noChangeArrowheads="1"/>
            </p:cNvSpPr>
            <p:nvPr/>
          </p:nvSpPr>
          <p:spPr bwMode="auto">
            <a:xfrm>
              <a:off x="3129081" y="3588971"/>
              <a:ext cx="410403" cy="342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 dirty="0"/>
                <a:t>C</a:t>
              </a:r>
            </a:p>
          </p:txBody>
        </p:sp>
      </p:grpSp>
      <p:sp>
        <p:nvSpPr>
          <p:cNvPr id="5181" name="TextBox 98"/>
          <p:cNvSpPr txBox="1">
            <a:spLocks noChangeArrowheads="1"/>
          </p:cNvSpPr>
          <p:nvPr/>
        </p:nvSpPr>
        <p:spPr bwMode="auto">
          <a:xfrm>
            <a:off x="1232197" y="4803954"/>
            <a:ext cx="5217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5182" name="TextBox 99"/>
          <p:cNvSpPr txBox="1">
            <a:spLocks noChangeArrowheads="1"/>
          </p:cNvSpPr>
          <p:nvPr/>
        </p:nvSpPr>
        <p:spPr bwMode="auto">
          <a:xfrm>
            <a:off x="2551475" y="2485528"/>
            <a:ext cx="5217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cxnSp>
        <p:nvCxnSpPr>
          <p:cNvPr id="109" name="Straight Connector 108"/>
          <p:cNvCxnSpPr/>
          <p:nvPr/>
        </p:nvCxnSpPr>
        <p:spPr>
          <a:xfrm>
            <a:off x="4873110" y="5409683"/>
            <a:ext cx="1182675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76" name="TextBox 112"/>
          <p:cNvSpPr txBox="1">
            <a:spLocks noChangeArrowheads="1"/>
          </p:cNvSpPr>
          <p:nvPr/>
        </p:nvSpPr>
        <p:spPr bwMode="auto">
          <a:xfrm>
            <a:off x="1577952" y="2576290"/>
            <a:ext cx="52160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grpSp>
        <p:nvGrpSpPr>
          <p:cNvPr id="5169" name="Group 34"/>
          <p:cNvGrpSpPr>
            <a:grpSpLocks/>
          </p:cNvGrpSpPr>
          <p:nvPr/>
        </p:nvGrpSpPr>
        <p:grpSpPr bwMode="auto">
          <a:xfrm rot="5400000">
            <a:off x="5477786" y="5339661"/>
            <a:ext cx="496578" cy="203880"/>
            <a:chOff x="3677311" y="5301208"/>
            <a:chExt cx="390633" cy="108012"/>
          </a:xfrm>
        </p:grpSpPr>
        <p:cxnSp>
          <p:nvCxnSpPr>
            <p:cNvPr id="22" name="Straight Connector 21"/>
            <p:cNvCxnSpPr/>
            <p:nvPr/>
          </p:nvCxnSpPr>
          <p:spPr>
            <a:xfrm flipV="1">
              <a:off x="3675246" y="5298897"/>
              <a:ext cx="174639" cy="10800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 flipH="1" flipV="1">
              <a:off x="3849136" y="5301592"/>
              <a:ext cx="215918" cy="10800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70" name="Group 120"/>
          <p:cNvGrpSpPr>
            <a:grpSpLocks/>
          </p:cNvGrpSpPr>
          <p:nvPr/>
        </p:nvGrpSpPr>
        <p:grpSpPr bwMode="auto">
          <a:xfrm rot="5400000">
            <a:off x="5335538" y="2573202"/>
            <a:ext cx="496578" cy="283058"/>
            <a:chOff x="3677311" y="5301208"/>
            <a:chExt cx="390633" cy="108012"/>
          </a:xfrm>
        </p:grpSpPr>
        <p:cxnSp>
          <p:nvCxnSpPr>
            <p:cNvPr id="122" name="Straight Connector 121"/>
            <p:cNvCxnSpPr/>
            <p:nvPr/>
          </p:nvCxnSpPr>
          <p:spPr>
            <a:xfrm flipV="1">
              <a:off x="3675317" y="5298870"/>
              <a:ext cx="174639" cy="10800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 flipH="1" flipV="1">
              <a:off x="3849206" y="5301565"/>
              <a:ext cx="215918" cy="10800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5" name="TextBox 124"/>
          <p:cNvSpPr txBox="1">
            <a:spLocks noChangeArrowheads="1"/>
          </p:cNvSpPr>
          <p:nvPr/>
        </p:nvSpPr>
        <p:spPr bwMode="auto">
          <a:xfrm>
            <a:off x="6102508" y="2204804"/>
            <a:ext cx="5227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dirty="0"/>
              <a:t>D</a:t>
            </a:r>
          </a:p>
        </p:txBody>
      </p:sp>
      <p:sp>
        <p:nvSpPr>
          <p:cNvPr id="126" name="TextBox 125"/>
          <p:cNvSpPr txBox="1">
            <a:spLocks noChangeArrowheads="1"/>
          </p:cNvSpPr>
          <p:nvPr/>
        </p:nvSpPr>
        <p:spPr bwMode="auto">
          <a:xfrm>
            <a:off x="6002075" y="5357082"/>
            <a:ext cx="5227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dirty="0"/>
              <a:t>E</a:t>
            </a:r>
          </a:p>
        </p:txBody>
      </p:sp>
      <p:sp>
        <p:nvSpPr>
          <p:cNvPr id="2" name="Rectangle 1"/>
          <p:cNvSpPr/>
          <p:nvPr/>
        </p:nvSpPr>
        <p:spPr>
          <a:xfrm>
            <a:off x="7479126" y="2315113"/>
            <a:ext cx="19111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dirty="0"/>
              <a:t>B</a:t>
            </a:r>
            <a:r>
              <a:rPr lang="en-GB" sz="4400" b="1" dirty="0"/>
              <a:t>A</a:t>
            </a:r>
            <a:r>
              <a:rPr lang="en-GB" sz="4400" dirty="0"/>
              <a:t>F = </a:t>
            </a:r>
            <a:r>
              <a:rPr lang="en-US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542648" y="3824162"/>
            <a:ext cx="19623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dirty="0"/>
              <a:t>C</a:t>
            </a:r>
            <a:r>
              <a:rPr lang="en-GB" sz="4400" b="1" dirty="0"/>
              <a:t>A</a:t>
            </a:r>
            <a:r>
              <a:rPr lang="en-GB" sz="4400" dirty="0"/>
              <a:t>D = </a:t>
            </a:r>
            <a:r>
              <a:rPr lang="en-US" sz="4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en-US" sz="4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56377" y="2285817"/>
            <a:ext cx="20609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Alternative </a:t>
            </a:r>
          </a:p>
          <a:p>
            <a:pPr algn="ctr"/>
            <a:r>
              <a:rPr lang="en-GB" sz="2800" dirty="0"/>
              <a:t>Angles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567923" y="3734818"/>
            <a:ext cx="23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Alternative </a:t>
            </a:r>
          </a:p>
          <a:p>
            <a:pPr algn="ctr"/>
            <a:r>
              <a:rPr lang="en-GB" sz="2800" dirty="0"/>
              <a:t>Angles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7662569" y="5249868"/>
            <a:ext cx="39876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en-US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en-US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en-US" sz="4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>
                <a:cs typeface="Times New Roman" panose="02020603050405020304" pitchFamily="18" charset="0"/>
              </a:rPr>
              <a:t>180˚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082362" y="5995025"/>
            <a:ext cx="3009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Straight Line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97833" y="2116539"/>
            <a:ext cx="5227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dirty="0"/>
              <a:t>F</a:t>
            </a:r>
          </a:p>
        </p:txBody>
      </p:sp>
      <p:sp>
        <p:nvSpPr>
          <p:cNvPr id="41" name="TextBox 99"/>
          <p:cNvSpPr txBox="1">
            <a:spLocks noChangeArrowheads="1"/>
          </p:cNvSpPr>
          <p:nvPr/>
        </p:nvSpPr>
        <p:spPr bwMode="auto">
          <a:xfrm>
            <a:off x="4084191" y="4749877"/>
            <a:ext cx="5217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77886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82" grpId="0"/>
      <p:bldP spid="5176" grpId="0"/>
      <p:bldP spid="2" grpId="0"/>
      <p:bldP spid="33" grpId="0"/>
      <p:bldP spid="3" grpId="0"/>
      <p:bldP spid="35" grpId="0"/>
      <p:bldP spid="4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9" name="TextBox 14"/>
          <p:cNvSpPr txBox="1">
            <a:spLocks noChangeArrowheads="1"/>
          </p:cNvSpPr>
          <p:nvPr/>
        </p:nvSpPr>
        <p:spPr bwMode="auto">
          <a:xfrm>
            <a:off x="393512" y="185639"/>
            <a:ext cx="613453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 dirty="0"/>
              <a:t>Prove that the triangle </a:t>
            </a:r>
          </a:p>
          <a:p>
            <a:pPr algn="ctr" eaLnBrk="1" hangingPunct="1"/>
            <a:r>
              <a:rPr lang="en-US" altLang="en-US" sz="4400" b="1" dirty="0"/>
              <a:t>is an isosceles.</a:t>
            </a:r>
          </a:p>
        </p:txBody>
      </p:sp>
      <p:grpSp>
        <p:nvGrpSpPr>
          <p:cNvPr id="8234" name="Group 9"/>
          <p:cNvGrpSpPr>
            <a:grpSpLocks/>
          </p:cNvGrpSpPr>
          <p:nvPr/>
        </p:nvGrpSpPr>
        <p:grpSpPr bwMode="auto">
          <a:xfrm>
            <a:off x="911424" y="1763661"/>
            <a:ext cx="5129719" cy="4877331"/>
            <a:chOff x="321977" y="1972466"/>
            <a:chExt cx="2927915" cy="2425844"/>
          </a:xfrm>
        </p:grpSpPr>
        <p:grpSp>
          <p:nvGrpSpPr>
            <p:cNvPr id="8236" name="Group 4"/>
            <p:cNvGrpSpPr>
              <a:grpSpLocks/>
            </p:cNvGrpSpPr>
            <p:nvPr/>
          </p:nvGrpSpPr>
          <p:grpSpPr bwMode="auto">
            <a:xfrm>
              <a:off x="467544" y="2276872"/>
              <a:ext cx="2782348" cy="1800200"/>
              <a:chOff x="606013" y="2276872"/>
              <a:chExt cx="2782348" cy="1800200"/>
            </a:xfrm>
          </p:grpSpPr>
          <p:sp>
            <p:nvSpPr>
              <p:cNvPr id="2" name="Isosceles Triangle 1"/>
              <p:cNvSpPr/>
              <p:nvPr/>
            </p:nvSpPr>
            <p:spPr>
              <a:xfrm>
                <a:off x="605333" y="2277098"/>
                <a:ext cx="1878108" cy="1799746"/>
              </a:xfrm>
              <a:prstGeom prst="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" name="Straight Connector 3"/>
              <p:cNvCxnSpPr/>
              <p:nvPr/>
            </p:nvCxnSpPr>
            <p:spPr>
              <a:xfrm>
                <a:off x="1546768" y="4076844"/>
                <a:ext cx="1841593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37" name="TextBox 21"/>
            <p:cNvSpPr txBox="1">
              <a:spLocks noChangeArrowheads="1"/>
            </p:cNvSpPr>
            <p:nvPr/>
          </p:nvSpPr>
          <p:spPr bwMode="auto">
            <a:xfrm>
              <a:off x="1259977" y="1972466"/>
              <a:ext cx="410403" cy="32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 dirty="0"/>
                <a:t>B</a:t>
              </a:r>
            </a:p>
          </p:txBody>
        </p:sp>
        <p:sp>
          <p:nvSpPr>
            <p:cNvPr id="8238" name="TextBox 26"/>
            <p:cNvSpPr txBox="1">
              <a:spLocks noChangeArrowheads="1"/>
            </p:cNvSpPr>
            <p:nvPr/>
          </p:nvSpPr>
          <p:spPr bwMode="auto">
            <a:xfrm>
              <a:off x="321977" y="4076844"/>
              <a:ext cx="410403" cy="32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 dirty="0"/>
                <a:t>A</a:t>
              </a:r>
            </a:p>
          </p:txBody>
        </p:sp>
        <p:sp>
          <p:nvSpPr>
            <p:cNvPr id="8239" name="TextBox 27"/>
            <p:cNvSpPr txBox="1">
              <a:spLocks noChangeArrowheads="1"/>
            </p:cNvSpPr>
            <p:nvPr/>
          </p:nvSpPr>
          <p:spPr bwMode="auto">
            <a:xfrm>
              <a:off x="2217381" y="4067780"/>
              <a:ext cx="410403" cy="32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3600" dirty="0"/>
                <a:t>C</a:t>
              </a:r>
            </a:p>
          </p:txBody>
        </p:sp>
        <p:sp>
          <p:nvSpPr>
            <p:cNvPr id="6" name="Arc 5"/>
            <p:cNvSpPr/>
            <p:nvPr/>
          </p:nvSpPr>
          <p:spPr>
            <a:xfrm>
              <a:off x="1755979" y="3802281"/>
              <a:ext cx="885870" cy="534845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8241" name="Group 8"/>
            <p:cNvGrpSpPr>
              <a:grpSpLocks/>
            </p:cNvGrpSpPr>
            <p:nvPr/>
          </p:nvGrpSpPr>
          <p:grpSpPr bwMode="auto">
            <a:xfrm>
              <a:off x="1173337" y="2266199"/>
              <a:ext cx="532484" cy="673985"/>
              <a:chOff x="1173337" y="2266199"/>
              <a:chExt cx="532484" cy="673985"/>
            </a:xfrm>
          </p:grpSpPr>
          <p:sp>
            <p:nvSpPr>
              <p:cNvPr id="7" name="Arc 6"/>
              <p:cNvSpPr/>
              <p:nvPr/>
            </p:nvSpPr>
            <p:spPr>
              <a:xfrm rot="8335442">
                <a:off x="1173337" y="2266199"/>
                <a:ext cx="532484" cy="377026"/>
              </a:xfrm>
              <a:prstGeom prst="arc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243" name="TextBox 7"/>
              <p:cNvSpPr txBox="1">
                <a:spLocks noChangeArrowheads="1"/>
              </p:cNvSpPr>
              <p:nvPr/>
            </p:nvSpPr>
            <p:spPr bwMode="auto">
              <a:xfrm>
                <a:off x="1288255" y="2588102"/>
                <a:ext cx="235326" cy="3520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4000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7"/>
              <p:cNvSpPr txBox="1">
                <a:spLocks noChangeArrowheads="1"/>
              </p:cNvSpPr>
              <p:nvPr/>
            </p:nvSpPr>
            <p:spPr bwMode="auto">
              <a:xfrm>
                <a:off x="4643139" y="4978599"/>
                <a:ext cx="1247974" cy="722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alt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90+ </m:t>
                      </m:r>
                      <m:f>
                        <m:fPr>
                          <m:ctrlPr>
                            <a:rPr lang="en-US" alt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alt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GB" alt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alt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altLang="en-US" sz="2400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43139" y="4978599"/>
                <a:ext cx="1247974" cy="7224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697920" y="419654"/>
                <a:ext cx="5056187" cy="830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A</a:t>
                </a:r>
                <a:r>
                  <a:rPr lang="en-GB" sz="3600" b="1" dirty="0"/>
                  <a:t>C</a:t>
                </a:r>
                <a:r>
                  <a:rPr lang="en-GB" sz="3600" dirty="0"/>
                  <a:t>B = 180 </a:t>
                </a:r>
                <a14:m>
                  <m:oMath xmlns:m="http://schemas.openxmlformats.org/officeDocument/2006/math">
                    <m:r>
                      <a:rPr lang="en-GB" altLang="en-US" sz="3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 </m:t>
                    </m:r>
                    <m:r>
                      <a:rPr lang="en-GB" altLang="en-US" sz="3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GB" altLang="en-US" sz="3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90+ </m:t>
                    </m:r>
                    <m:f>
                      <m:fPr>
                        <m:ctrlPr>
                          <a:rPr lang="en-US" alt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alt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alt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GB" altLang="en-US" sz="3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GB" sz="3600" dirty="0"/>
                  <a:t>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7920" y="419654"/>
                <a:ext cx="5056187" cy="830677"/>
              </a:xfrm>
              <a:prstGeom prst="rect">
                <a:avLst/>
              </a:prstGeom>
              <a:blipFill>
                <a:blip r:embed="rId4"/>
                <a:stretch>
                  <a:fillRect l="-3739" t="-2941" b="-13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553784" y="1288302"/>
                <a:ext cx="3853892" cy="830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= 180 </a:t>
                </a:r>
                <a14:m>
                  <m:oMath xmlns:m="http://schemas.openxmlformats.org/officeDocument/2006/math">
                    <m:r>
                      <a:rPr lang="en-GB" altLang="en-US" sz="3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 </m:t>
                    </m:r>
                    <m:r>
                      <a:rPr lang="en-GB" altLang="en-US" sz="3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90</m:t>
                    </m:r>
                    <m:r>
                      <a:rPr lang="en-GB" altLang="en-US" sz="3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GB" altLang="en-US" sz="3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alt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alt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alt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3600" dirty="0"/>
                  <a:t> </a:t>
                </a: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784" y="1288302"/>
                <a:ext cx="3853892" cy="830677"/>
              </a:xfrm>
              <a:prstGeom prst="rect">
                <a:avLst/>
              </a:prstGeom>
              <a:blipFill>
                <a:blip r:embed="rId5"/>
                <a:stretch>
                  <a:fillRect l="-4747" t="-2190" b="-131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565341" y="2120199"/>
                <a:ext cx="2462775" cy="830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= </a:t>
                </a:r>
                <a14:m>
                  <m:oMath xmlns:m="http://schemas.openxmlformats.org/officeDocument/2006/math">
                    <m:r>
                      <a:rPr lang="en-GB" altLang="en-US" sz="3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90</m:t>
                    </m:r>
                    <m:r>
                      <a:rPr lang="en-GB" altLang="en-US" sz="3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GB" altLang="en-US" sz="3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alt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alt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alt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3600" dirty="0"/>
                  <a:t> </a:t>
                </a: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5341" y="2120199"/>
                <a:ext cx="2462775" cy="830677"/>
              </a:xfrm>
              <a:prstGeom prst="rect">
                <a:avLst/>
              </a:prstGeom>
              <a:blipFill>
                <a:blip r:embed="rId6"/>
                <a:stretch>
                  <a:fillRect l="-7426" t="-2941" b="-13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803766" y="3480037"/>
                <a:ext cx="3338662" cy="875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B</a:t>
                </a:r>
                <a:r>
                  <a:rPr lang="en-GB" sz="3600" b="1" dirty="0"/>
                  <a:t>A</a:t>
                </a:r>
                <a:r>
                  <a:rPr lang="en-GB" sz="3600" dirty="0"/>
                  <a:t>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alt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180 − </m:t>
                        </m:r>
                        <m:r>
                          <a:rPr lang="en-GB" altLang="en-US" sz="36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num>
                      <m:den>
                        <m:r>
                          <a:rPr lang="en-GB" alt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3600" dirty="0"/>
                  <a:t> </a:t>
                </a: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766" y="3480037"/>
                <a:ext cx="3338662" cy="875753"/>
              </a:xfrm>
              <a:prstGeom prst="rect">
                <a:avLst/>
              </a:prstGeom>
              <a:blipFill>
                <a:blip r:embed="rId7"/>
                <a:stretch>
                  <a:fillRect l="-5474" b="-131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716608" y="4423617"/>
                <a:ext cx="2160240" cy="830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= </a:t>
                </a:r>
                <a14:m>
                  <m:oMath xmlns:m="http://schemas.openxmlformats.org/officeDocument/2006/math">
                    <m:r>
                      <a:rPr lang="en-GB" altLang="en-US" sz="3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90</m:t>
                    </m:r>
                    <m:r>
                      <a:rPr lang="en-GB" altLang="en-US" sz="3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GB" altLang="en-US" sz="3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alt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GB" alt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alt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3600" dirty="0"/>
                  <a:t> </a:t>
                </a: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608" y="4423617"/>
                <a:ext cx="2160240" cy="830677"/>
              </a:xfrm>
              <a:prstGeom prst="rect">
                <a:avLst/>
              </a:prstGeom>
              <a:blipFill>
                <a:blip r:embed="rId8"/>
                <a:stretch>
                  <a:fillRect l="-8757" t="-2941" b="-13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6820151" y="5828531"/>
            <a:ext cx="52525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>
                <a:solidFill>
                  <a:prstClr val="black"/>
                </a:solidFill>
              </a:rPr>
              <a:t>A</a:t>
            </a:r>
            <a:r>
              <a:rPr lang="en-GB" sz="3600" b="1" dirty="0">
                <a:solidFill>
                  <a:prstClr val="black"/>
                </a:solidFill>
              </a:rPr>
              <a:t>C</a:t>
            </a:r>
            <a:r>
              <a:rPr lang="en-GB" sz="3600" dirty="0">
                <a:solidFill>
                  <a:prstClr val="black"/>
                </a:solidFill>
              </a:rPr>
              <a:t>B = B</a:t>
            </a:r>
            <a:r>
              <a:rPr lang="en-GB" sz="3600" b="1" dirty="0">
                <a:solidFill>
                  <a:prstClr val="black"/>
                </a:solidFill>
              </a:rPr>
              <a:t>A</a:t>
            </a:r>
            <a:r>
              <a:rPr lang="en-GB" sz="3600" dirty="0">
                <a:solidFill>
                  <a:prstClr val="black"/>
                </a:solidFill>
              </a:rPr>
              <a:t>C  hence isosceles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54127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9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279</Words>
  <Application>Microsoft Office PowerPoint</Application>
  <PresentationFormat>Widescreen</PresentationFormat>
  <Paragraphs>99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Tiffin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GCSE: Congruent Triangles</dc:title>
  <dc:creator>J FROST</dc:creator>
  <cp:lastModifiedBy>Stewart Gale</cp:lastModifiedBy>
  <cp:revision>44</cp:revision>
  <dcterms:created xsi:type="dcterms:W3CDTF">2014-03-18T07:47:07Z</dcterms:created>
  <dcterms:modified xsi:type="dcterms:W3CDTF">2022-01-16T17:47:58Z</dcterms:modified>
</cp:coreProperties>
</file>