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693" r:id="rId2"/>
    <p:sldId id="694" r:id="rId3"/>
    <p:sldId id="705" r:id="rId4"/>
    <p:sldId id="696" r:id="rId5"/>
    <p:sldId id="695" r:id="rId6"/>
    <p:sldId id="706" r:id="rId7"/>
    <p:sldId id="697" r:id="rId8"/>
    <p:sldId id="702" r:id="rId9"/>
    <p:sldId id="632" r:id="rId10"/>
    <p:sldId id="698" r:id="rId11"/>
    <p:sldId id="703" r:id="rId12"/>
    <p:sldId id="699" r:id="rId13"/>
    <p:sldId id="704" r:id="rId14"/>
    <p:sldId id="633" r:id="rId15"/>
    <p:sldId id="70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6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88EA35-4E57-4E5E-9CEC-CD8638D699D4}" v="186" dt="2026-01-09T04:19:52.8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88534" autoAdjust="0"/>
  </p:normalViewPr>
  <p:slideViewPr>
    <p:cSldViewPr>
      <p:cViewPr varScale="1">
        <p:scale>
          <a:sx n="77" d="100"/>
          <a:sy n="77" d="100"/>
        </p:scale>
        <p:origin x="78" y="474"/>
      </p:cViewPr>
      <p:guideLst>
        <p:guide orient="horz" pos="1162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63176A0-02FC-47D8-8D6B-77EA423298B5}"/>
    <pc:docChg chg="custSel addSld delSld modSld">
      <pc:chgData name="Stewart Gale" userId="3647ddd2-6040-41ae-a96d-232c23482af8" providerId="ADAL" clId="{163176A0-02FC-47D8-8D6B-77EA423298B5}" dt="2026-01-09T04:20:07.292" v="312" actId="1038"/>
      <pc:docMkLst>
        <pc:docMk/>
      </pc:docMkLst>
      <pc:sldChg chg="addSp modSp mod addAnim delAnim modAnim">
        <pc:chgData name="Stewart Gale" userId="3647ddd2-6040-41ae-a96d-232c23482af8" providerId="ADAL" clId="{163176A0-02FC-47D8-8D6B-77EA423298B5}" dt="2026-01-09T04:20:07.292" v="312" actId="1038"/>
        <pc:sldMkLst>
          <pc:docMk/>
          <pc:sldMk cId="2496557545" sldId="633"/>
        </pc:sldMkLst>
        <pc:spChg chg="add mod">
          <ac:chgData name="Stewart Gale" userId="3647ddd2-6040-41ae-a96d-232c23482af8" providerId="ADAL" clId="{163176A0-02FC-47D8-8D6B-77EA423298B5}" dt="2026-01-09T04:20:07.292" v="312" actId="1038"/>
          <ac:spMkLst>
            <pc:docMk/>
            <pc:sldMk cId="2496557545" sldId="633"/>
            <ac:spMk id="2" creationId="{131ACFED-4F7E-5AD1-C4B3-29F8B7FBACF1}"/>
          </ac:spMkLst>
        </pc:spChg>
        <pc:spChg chg="add mod">
          <ac:chgData name="Stewart Gale" userId="3647ddd2-6040-41ae-a96d-232c23482af8" providerId="ADAL" clId="{163176A0-02FC-47D8-8D6B-77EA423298B5}" dt="2026-01-09T04:20:07.292" v="312" actId="1038"/>
          <ac:spMkLst>
            <pc:docMk/>
            <pc:sldMk cId="2496557545" sldId="633"/>
            <ac:spMk id="3" creationId="{54F9C2EB-0C9C-7D46-27C2-7F9FAAFDB100}"/>
          </ac:spMkLst>
        </pc:spChg>
        <pc:spChg chg="add mod">
          <ac:chgData name="Stewart Gale" userId="3647ddd2-6040-41ae-a96d-232c23482af8" providerId="ADAL" clId="{163176A0-02FC-47D8-8D6B-77EA423298B5}" dt="2026-01-09T04:20:07.292" v="312" actId="1038"/>
          <ac:spMkLst>
            <pc:docMk/>
            <pc:sldMk cId="2496557545" sldId="633"/>
            <ac:spMk id="4" creationId="{137963FB-E3FC-E1B8-8DCA-BC9192B020C4}"/>
          </ac:spMkLst>
        </pc:spChg>
        <pc:spChg chg="add mod">
          <ac:chgData name="Stewart Gale" userId="3647ddd2-6040-41ae-a96d-232c23482af8" providerId="ADAL" clId="{163176A0-02FC-47D8-8D6B-77EA423298B5}" dt="2026-01-09T04:20:07.292" v="312" actId="1038"/>
          <ac:spMkLst>
            <pc:docMk/>
            <pc:sldMk cId="2496557545" sldId="633"/>
            <ac:spMk id="5" creationId="{6287AB47-6D0D-8441-1F40-99AFEB203D44}"/>
          </ac:spMkLst>
        </pc:spChg>
        <pc:spChg chg="mod">
          <ac:chgData name="Stewart Gale" userId="3647ddd2-6040-41ae-a96d-232c23482af8" providerId="ADAL" clId="{163176A0-02FC-47D8-8D6B-77EA423298B5}" dt="2026-01-09T04:20:07.292" v="312" actId="1038"/>
          <ac:spMkLst>
            <pc:docMk/>
            <pc:sldMk cId="2496557545" sldId="633"/>
            <ac:spMk id="11" creationId="{FDC64674-363D-F2D6-1623-67AE9155F810}"/>
          </ac:spMkLst>
        </pc:spChg>
        <pc:spChg chg="mod">
          <ac:chgData name="Stewart Gale" userId="3647ddd2-6040-41ae-a96d-232c23482af8" providerId="ADAL" clId="{163176A0-02FC-47D8-8D6B-77EA423298B5}" dt="2026-01-09T04:20:07.292" v="312" actId="1038"/>
          <ac:spMkLst>
            <pc:docMk/>
            <pc:sldMk cId="2496557545" sldId="633"/>
            <ac:spMk id="13" creationId="{F0BCDD3A-39F1-2CB5-A622-0482F3BFE87C}"/>
          </ac:spMkLst>
        </pc:spChg>
        <pc:spChg chg="mod">
          <ac:chgData name="Stewart Gale" userId="3647ddd2-6040-41ae-a96d-232c23482af8" providerId="ADAL" clId="{163176A0-02FC-47D8-8D6B-77EA423298B5}" dt="2026-01-09T04:20:07.292" v="312" actId="1038"/>
          <ac:spMkLst>
            <pc:docMk/>
            <pc:sldMk cId="2496557545" sldId="633"/>
            <ac:spMk id="14" creationId="{B4BDC29A-FD9F-BEDB-42EB-3A12E4C71A8E}"/>
          </ac:spMkLst>
        </pc:spChg>
        <pc:spChg chg="mod">
          <ac:chgData name="Stewart Gale" userId="3647ddd2-6040-41ae-a96d-232c23482af8" providerId="ADAL" clId="{163176A0-02FC-47D8-8D6B-77EA423298B5}" dt="2026-01-09T04:20:07.292" v="312" actId="1038"/>
          <ac:spMkLst>
            <pc:docMk/>
            <pc:sldMk cId="2496557545" sldId="633"/>
            <ac:spMk id="15" creationId="{3ED933E2-D2A1-977C-5A26-A85C783F65ED}"/>
          </ac:spMkLst>
        </pc:spChg>
        <pc:picChg chg="mod">
          <ac:chgData name="Stewart Gale" userId="3647ddd2-6040-41ae-a96d-232c23482af8" providerId="ADAL" clId="{163176A0-02FC-47D8-8D6B-77EA423298B5}" dt="2026-01-09T04:14:07.279" v="149" actId="14100"/>
          <ac:picMkLst>
            <pc:docMk/>
            <pc:sldMk cId="2496557545" sldId="633"/>
            <ac:picMk id="6" creationId="{00000000-0000-0000-0000-000000000000}"/>
          </ac:picMkLst>
        </pc:picChg>
        <pc:picChg chg="mod modCrop">
          <ac:chgData name="Stewart Gale" userId="3647ddd2-6040-41ae-a96d-232c23482af8" providerId="ADAL" clId="{163176A0-02FC-47D8-8D6B-77EA423298B5}" dt="2026-01-09T04:14:22.233" v="153" actId="1076"/>
          <ac:picMkLst>
            <pc:docMk/>
            <pc:sldMk cId="2496557545" sldId="633"/>
            <ac:picMk id="8" creationId="{FBBC4C65-01DE-FAD2-64B2-B69137B761EB}"/>
          </ac:picMkLst>
        </pc:picChg>
      </pc:sldChg>
      <pc:sldChg chg="delSp modSp mod delAnim">
        <pc:chgData name="Stewart Gale" userId="3647ddd2-6040-41ae-a96d-232c23482af8" providerId="ADAL" clId="{163176A0-02FC-47D8-8D6B-77EA423298B5}" dt="2026-01-07T14:07:32.095" v="9" actId="1076"/>
        <pc:sldMkLst>
          <pc:docMk/>
          <pc:sldMk cId="3031115935" sldId="694"/>
        </pc:sldMkLst>
        <pc:spChg chg="mod">
          <ac:chgData name="Stewart Gale" userId="3647ddd2-6040-41ae-a96d-232c23482af8" providerId="ADAL" clId="{163176A0-02FC-47D8-8D6B-77EA423298B5}" dt="2026-01-07T14:07:32.095" v="9" actId="1076"/>
          <ac:spMkLst>
            <pc:docMk/>
            <pc:sldMk cId="3031115935" sldId="694"/>
            <ac:spMk id="3" creationId="{30291FBF-CFC0-6002-27DB-10FF9DAA706A}"/>
          </ac:spMkLst>
        </pc:spChg>
        <pc:spChg chg="mod">
          <ac:chgData name="Stewart Gale" userId="3647ddd2-6040-41ae-a96d-232c23482af8" providerId="ADAL" clId="{163176A0-02FC-47D8-8D6B-77EA423298B5}" dt="2026-01-07T14:07:29.501" v="8" actId="1076"/>
          <ac:spMkLst>
            <pc:docMk/>
            <pc:sldMk cId="3031115935" sldId="694"/>
            <ac:spMk id="5" creationId="{F533FE31-3005-14BA-FD70-9A9AC5854578}"/>
          </ac:spMkLst>
        </pc:spChg>
      </pc:sldChg>
      <pc:sldChg chg="delSp modSp mod delAnim">
        <pc:chgData name="Stewart Gale" userId="3647ddd2-6040-41ae-a96d-232c23482af8" providerId="ADAL" clId="{163176A0-02FC-47D8-8D6B-77EA423298B5}" dt="2026-01-07T14:11:28.822" v="123" actId="1076"/>
        <pc:sldMkLst>
          <pc:docMk/>
          <pc:sldMk cId="3487049405" sldId="695"/>
        </pc:sldMkLst>
        <pc:spChg chg="mod">
          <ac:chgData name="Stewart Gale" userId="3647ddd2-6040-41ae-a96d-232c23482af8" providerId="ADAL" clId="{163176A0-02FC-47D8-8D6B-77EA423298B5}" dt="2026-01-07T14:11:28.822" v="123" actId="1076"/>
          <ac:spMkLst>
            <pc:docMk/>
            <pc:sldMk cId="3487049405" sldId="695"/>
            <ac:spMk id="3" creationId="{5A8100C2-AEE8-4BB2-7F7D-AE0D1C2A75F0}"/>
          </ac:spMkLst>
        </pc:spChg>
        <pc:spChg chg="mod">
          <ac:chgData name="Stewart Gale" userId="3647ddd2-6040-41ae-a96d-232c23482af8" providerId="ADAL" clId="{163176A0-02FC-47D8-8D6B-77EA423298B5}" dt="2026-01-07T14:11:26.100" v="122" actId="1076"/>
          <ac:spMkLst>
            <pc:docMk/>
            <pc:sldMk cId="3487049405" sldId="695"/>
            <ac:spMk id="5" creationId="{9AE20F0C-A101-5EF6-9CCF-B81564E9DF29}"/>
          </ac:spMkLst>
        </pc:spChg>
      </pc:sldChg>
      <pc:sldChg chg="addSp delSp modSp mod delAnim modAnim">
        <pc:chgData name="Stewart Gale" userId="3647ddd2-6040-41ae-a96d-232c23482af8" providerId="ADAL" clId="{163176A0-02FC-47D8-8D6B-77EA423298B5}" dt="2026-01-07T14:10:07.577" v="68" actId="478"/>
        <pc:sldMkLst>
          <pc:docMk/>
          <pc:sldMk cId="4062781609" sldId="696"/>
        </pc:sldMkLst>
        <pc:spChg chg="mod">
          <ac:chgData name="Stewart Gale" userId="3647ddd2-6040-41ae-a96d-232c23482af8" providerId="ADAL" clId="{163176A0-02FC-47D8-8D6B-77EA423298B5}" dt="2026-01-07T14:09:22.593" v="29" actId="1076"/>
          <ac:spMkLst>
            <pc:docMk/>
            <pc:sldMk cId="4062781609" sldId="696"/>
            <ac:spMk id="2" creationId="{CAECA098-2DA9-1264-55B2-C3EA554EA629}"/>
          </ac:spMkLst>
        </pc:spChg>
        <pc:spChg chg="mod">
          <ac:chgData name="Stewart Gale" userId="3647ddd2-6040-41ae-a96d-232c23482af8" providerId="ADAL" clId="{163176A0-02FC-47D8-8D6B-77EA423298B5}" dt="2026-01-07T14:08:35.499" v="20" actId="1076"/>
          <ac:spMkLst>
            <pc:docMk/>
            <pc:sldMk cId="4062781609" sldId="696"/>
            <ac:spMk id="3" creationId="{5B46E7B5-1E58-F2A4-D1AA-8D4F5C648E8B}"/>
          </ac:spMkLst>
        </pc:spChg>
        <pc:spChg chg="mod">
          <ac:chgData name="Stewart Gale" userId="3647ddd2-6040-41ae-a96d-232c23482af8" providerId="ADAL" clId="{163176A0-02FC-47D8-8D6B-77EA423298B5}" dt="2026-01-07T14:09:11.169" v="28" actId="1036"/>
          <ac:spMkLst>
            <pc:docMk/>
            <pc:sldMk cId="4062781609" sldId="696"/>
            <ac:spMk id="5" creationId="{38F19110-EAA3-C456-5417-C0C54BE89C08}"/>
          </ac:spMkLst>
        </pc:spChg>
        <pc:spChg chg="mod">
          <ac:chgData name="Stewart Gale" userId="3647ddd2-6040-41ae-a96d-232c23482af8" providerId="ADAL" clId="{163176A0-02FC-47D8-8D6B-77EA423298B5}" dt="2026-01-07T14:09:11.169" v="28" actId="1036"/>
          <ac:spMkLst>
            <pc:docMk/>
            <pc:sldMk cId="4062781609" sldId="696"/>
            <ac:spMk id="7" creationId="{AAE7B091-24FC-9B94-9701-0401CDA793A7}"/>
          </ac:spMkLst>
        </pc:spChg>
        <pc:spChg chg="mod">
          <ac:chgData name="Stewart Gale" userId="3647ddd2-6040-41ae-a96d-232c23482af8" providerId="ADAL" clId="{163176A0-02FC-47D8-8D6B-77EA423298B5}" dt="2026-01-07T14:09:11.169" v="28" actId="1036"/>
          <ac:spMkLst>
            <pc:docMk/>
            <pc:sldMk cId="4062781609" sldId="696"/>
            <ac:spMk id="11" creationId="{E044F3F7-016B-B02A-FADD-1D0B26532627}"/>
          </ac:spMkLst>
        </pc:spChg>
        <pc:spChg chg="mod">
          <ac:chgData name="Stewart Gale" userId="3647ddd2-6040-41ae-a96d-232c23482af8" providerId="ADAL" clId="{163176A0-02FC-47D8-8D6B-77EA423298B5}" dt="2026-01-07T14:09:11.169" v="28" actId="1036"/>
          <ac:spMkLst>
            <pc:docMk/>
            <pc:sldMk cId="4062781609" sldId="696"/>
            <ac:spMk id="14" creationId="{14CF06E0-4F79-6DD6-6A2C-A9D20705B2FD}"/>
          </ac:spMkLst>
        </pc:spChg>
        <pc:spChg chg="mod">
          <ac:chgData name="Stewart Gale" userId="3647ddd2-6040-41ae-a96d-232c23482af8" providerId="ADAL" clId="{163176A0-02FC-47D8-8D6B-77EA423298B5}" dt="2026-01-07T14:09:11.169" v="28" actId="1036"/>
          <ac:spMkLst>
            <pc:docMk/>
            <pc:sldMk cId="4062781609" sldId="696"/>
            <ac:spMk id="16" creationId="{511BEF84-10AC-A941-A9B9-91B3829FC8FA}"/>
          </ac:spMkLst>
        </pc:spChg>
        <pc:spChg chg="mod">
          <ac:chgData name="Stewart Gale" userId="3647ddd2-6040-41ae-a96d-232c23482af8" providerId="ADAL" clId="{163176A0-02FC-47D8-8D6B-77EA423298B5}" dt="2026-01-07T14:09:11.169" v="28" actId="1036"/>
          <ac:spMkLst>
            <pc:docMk/>
            <pc:sldMk cId="4062781609" sldId="696"/>
            <ac:spMk id="18" creationId="{85B7A592-59DC-5EDA-5945-282F904C76A0}"/>
          </ac:spMkLst>
        </pc:spChg>
        <pc:spChg chg="mod">
          <ac:chgData name="Stewart Gale" userId="3647ddd2-6040-41ae-a96d-232c23482af8" providerId="ADAL" clId="{163176A0-02FC-47D8-8D6B-77EA423298B5}" dt="2026-01-07T14:09:11.169" v="28" actId="1036"/>
          <ac:spMkLst>
            <pc:docMk/>
            <pc:sldMk cId="4062781609" sldId="696"/>
            <ac:spMk id="19" creationId="{0F9F0DCB-B806-6F09-1F03-07138359E4C3}"/>
          </ac:spMkLst>
        </pc:spChg>
        <pc:spChg chg="mod">
          <ac:chgData name="Stewart Gale" userId="3647ddd2-6040-41ae-a96d-232c23482af8" providerId="ADAL" clId="{163176A0-02FC-47D8-8D6B-77EA423298B5}" dt="2026-01-07T14:09:11.169" v="28" actId="1036"/>
          <ac:spMkLst>
            <pc:docMk/>
            <pc:sldMk cId="4062781609" sldId="696"/>
            <ac:spMk id="20" creationId="{4219094D-C8BE-77DE-FFCF-66921F64C60C}"/>
          </ac:spMkLst>
        </pc:spChg>
      </pc:sldChg>
      <pc:sldChg chg="del">
        <pc:chgData name="Stewart Gale" userId="3647ddd2-6040-41ae-a96d-232c23482af8" providerId="ADAL" clId="{163176A0-02FC-47D8-8D6B-77EA423298B5}" dt="2026-01-09T04:19:37.467" v="299" actId="47"/>
        <pc:sldMkLst>
          <pc:docMk/>
          <pc:sldMk cId="630663373" sldId="701"/>
        </pc:sldMkLst>
      </pc:sldChg>
      <pc:sldChg chg="addSp modSp mod">
        <pc:chgData name="Stewart Gale" userId="3647ddd2-6040-41ae-a96d-232c23482af8" providerId="ADAL" clId="{163176A0-02FC-47D8-8D6B-77EA423298B5}" dt="2026-01-09T04:04:22.367" v="137" actId="1076"/>
        <pc:sldMkLst>
          <pc:docMk/>
          <pc:sldMk cId="2783699392" sldId="704"/>
        </pc:sldMkLst>
        <pc:spChg chg="mod">
          <ac:chgData name="Stewart Gale" userId="3647ddd2-6040-41ae-a96d-232c23482af8" providerId="ADAL" clId="{163176A0-02FC-47D8-8D6B-77EA423298B5}" dt="2026-01-09T04:04:05.597" v="132" actId="1076"/>
          <ac:spMkLst>
            <pc:docMk/>
            <pc:sldMk cId="2783699392" sldId="704"/>
            <ac:spMk id="3" creationId="{0307BA93-B1C8-7B16-9D51-A9A293DCE024}"/>
          </ac:spMkLst>
        </pc:spChg>
        <pc:picChg chg="mod">
          <ac:chgData name="Stewart Gale" userId="3647ddd2-6040-41ae-a96d-232c23482af8" providerId="ADAL" clId="{163176A0-02FC-47D8-8D6B-77EA423298B5}" dt="2026-01-09T04:04:07.501" v="133" actId="1076"/>
          <ac:picMkLst>
            <pc:docMk/>
            <pc:sldMk cId="2783699392" sldId="704"/>
            <ac:picMk id="2" creationId="{3D13F7B1-D1F0-6A56-1250-4D2A738C759C}"/>
          </ac:picMkLst>
        </pc:picChg>
        <pc:picChg chg="add mod">
          <ac:chgData name="Stewart Gale" userId="3647ddd2-6040-41ae-a96d-232c23482af8" providerId="ADAL" clId="{163176A0-02FC-47D8-8D6B-77EA423298B5}" dt="2026-01-09T04:04:22.367" v="137" actId="1076"/>
          <ac:picMkLst>
            <pc:docMk/>
            <pc:sldMk cId="2783699392" sldId="704"/>
            <ac:picMk id="4" creationId="{D6494EF3-4EDF-08F0-C470-B3D4CC2E2B32}"/>
          </ac:picMkLst>
        </pc:picChg>
      </pc:sldChg>
      <pc:sldChg chg="delSp modSp add mod modAnim">
        <pc:chgData name="Stewart Gale" userId="3647ddd2-6040-41ae-a96d-232c23482af8" providerId="ADAL" clId="{163176A0-02FC-47D8-8D6B-77EA423298B5}" dt="2026-01-09T04:13:07.068" v="138"/>
        <pc:sldMkLst>
          <pc:docMk/>
          <pc:sldMk cId="971794121" sldId="705"/>
        </pc:sldMkLst>
        <pc:spChg chg="mod">
          <ac:chgData name="Stewart Gale" userId="3647ddd2-6040-41ae-a96d-232c23482af8" providerId="ADAL" clId="{163176A0-02FC-47D8-8D6B-77EA423298B5}" dt="2026-01-07T14:07:46.159" v="18" actId="1076"/>
          <ac:spMkLst>
            <pc:docMk/>
            <pc:sldMk cId="971794121" sldId="705"/>
            <ac:spMk id="6" creationId="{BBEDE4FF-CE0C-DEBC-722B-98C2BF3AE8F9}"/>
          </ac:spMkLst>
        </pc:spChg>
      </pc:sldChg>
      <pc:sldChg chg="delSp modSp add mod modAnim">
        <pc:chgData name="Stewart Gale" userId="3647ddd2-6040-41ae-a96d-232c23482af8" providerId="ADAL" clId="{163176A0-02FC-47D8-8D6B-77EA423298B5}" dt="2026-01-09T04:13:12.480" v="139"/>
        <pc:sldMkLst>
          <pc:docMk/>
          <pc:sldMk cId="3797494186" sldId="706"/>
        </pc:sldMkLst>
        <pc:spChg chg="mod">
          <ac:chgData name="Stewart Gale" userId="3647ddd2-6040-41ae-a96d-232c23482af8" providerId="ADAL" clId="{163176A0-02FC-47D8-8D6B-77EA423298B5}" dt="2026-01-07T14:11:44.999" v="131" actId="1076"/>
          <ac:spMkLst>
            <pc:docMk/>
            <pc:sldMk cId="3797494186" sldId="706"/>
            <ac:spMk id="3" creationId="{63BF5D64-14C9-37AD-281E-EA2D283BCA2D}"/>
          </ac:spMkLst>
        </pc:spChg>
        <pc:spChg chg="mod">
          <ac:chgData name="Stewart Gale" userId="3647ddd2-6040-41ae-a96d-232c23482af8" providerId="ADAL" clId="{163176A0-02FC-47D8-8D6B-77EA423298B5}" dt="2026-01-07T14:11:42.208" v="130" actId="1076"/>
          <ac:spMkLst>
            <pc:docMk/>
            <pc:sldMk cId="3797494186" sldId="706"/>
            <ac:spMk id="6" creationId="{21BFF9FE-175B-09A7-33CF-85B054AC0D4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09/01/2026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09/01/2026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09/01/2026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09/01/2026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09/01/2026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09/01/2026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09/01/2026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09/01/2026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09/01/2026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09/01/2026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09/01/2026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09/01/2026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09/01/2026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0.png"/><Relationship Id="rId7" Type="http://schemas.openxmlformats.org/officeDocument/2006/relationships/image" Target="../media/image26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0.png"/><Relationship Id="rId11" Type="http://schemas.openxmlformats.org/officeDocument/2006/relationships/image" Target="../media/image30.png"/><Relationship Id="rId5" Type="http://schemas.openxmlformats.org/officeDocument/2006/relationships/image" Target="../media/image240.png"/><Relationship Id="rId10" Type="http://schemas.openxmlformats.org/officeDocument/2006/relationships/image" Target="../media/image29.png"/><Relationship Id="rId4" Type="http://schemas.openxmlformats.org/officeDocument/2006/relationships/image" Target="../media/image230.png"/><Relationship Id="rId9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angle 79"/>
          <p:cNvSpPr/>
          <p:nvPr/>
        </p:nvSpPr>
        <p:spPr>
          <a:xfrm>
            <a:off x="1991544" y="2348880"/>
            <a:ext cx="8352928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263352" y="254739"/>
            <a:ext cx="11665296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8800" b="1" dirty="0">
                <a:solidFill>
                  <a:prstClr val="black"/>
                </a:solidFill>
              </a:rPr>
              <a:t>Work, Energy and Power</a:t>
            </a:r>
          </a:p>
          <a:p>
            <a:pPr lvl="0" algn="ctr"/>
            <a:r>
              <a:rPr lang="en-GB" sz="9600" dirty="0">
                <a:solidFill>
                  <a:prstClr val="black"/>
                </a:solidFill>
              </a:rPr>
              <a:t>Energy</a:t>
            </a:r>
            <a:endParaRPr lang="en-GB" sz="11500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39616" y="3645024"/>
            <a:ext cx="705678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8800" dirty="0">
                <a:solidFill>
                  <a:prstClr val="black"/>
                </a:solidFill>
              </a:rPr>
              <a:t>Chapter 2 </a:t>
            </a:r>
          </a:p>
          <a:p>
            <a:pPr lvl="0" algn="ctr"/>
            <a:r>
              <a:rPr lang="en-GB" sz="8800" dirty="0">
                <a:solidFill>
                  <a:prstClr val="black"/>
                </a:solidFill>
              </a:rPr>
              <a:t>(Part 2 of 3)</a:t>
            </a:r>
          </a:p>
        </p:txBody>
      </p:sp>
    </p:spTree>
    <p:extLst>
      <p:ext uri="{BB962C8B-B14F-4D97-AF65-F5344CB8AC3E}">
        <p14:creationId xmlns:p14="http://schemas.microsoft.com/office/powerpoint/2010/main" val="1754454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885133-E3C6-9D86-5856-B5996D8A4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A1A81F3-66BA-E073-18EF-CF295718AF2F}"/>
                  </a:ext>
                </a:extLst>
              </p:cNvPr>
              <p:cNvSpPr txBox="1"/>
              <p:nvPr/>
            </p:nvSpPr>
            <p:spPr>
              <a:xfrm>
                <a:off x="551384" y="1772816"/>
                <a:ext cx="11305256" cy="365625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A parcel of mass 3kg is pulled 10m up a plane inclined at an angle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2800" dirty="0"/>
                  <a:t> to the horizontal, where tan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sz="28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2800" dirty="0"/>
                  <a:t>. </a:t>
                </a:r>
              </a:p>
              <a:p>
                <a:r>
                  <a:rPr lang="en-GB" sz="2800" dirty="0"/>
                  <a:t>Assuming that the parcel moves up the line of greatest slope of the plane</a:t>
                </a:r>
              </a:p>
              <a:p>
                <a:endParaRPr lang="en-GB" sz="2400" dirty="0"/>
              </a:p>
              <a:p>
                <a:pPr marL="342900" indent="-342900">
                  <a:buAutoNum type="alphaLcParenBoth"/>
                </a:pPr>
                <a:r>
                  <a:rPr lang="en-GB" sz="2800" dirty="0"/>
                  <a:t> Calculate the potential energy gained by the parcel.</a:t>
                </a:r>
              </a:p>
              <a:p>
                <a:pPr marL="342900" indent="-342900">
                  <a:buAutoNum type="alphaLcParenBoth"/>
                </a:pPr>
                <a:endParaRPr lang="en-GB" sz="2800" dirty="0"/>
              </a:p>
              <a:p>
                <a:pPr marL="342900" indent="-342900">
                  <a:buAutoNum type="alphaLcParenBoth"/>
                </a:pPr>
                <a:r>
                  <a:rPr lang="en-US" sz="2800" dirty="0"/>
                  <a:t> What would the speed of the parcel be if the gain in gravitational potential energy was all transferred into kinetic energy.</a:t>
                </a:r>
                <a:endParaRPr lang="en-GB" sz="28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A1A81F3-66BA-E073-18EF-CF295718AF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1772816"/>
                <a:ext cx="11305256" cy="3656257"/>
              </a:xfrm>
              <a:prstGeom prst="rect">
                <a:avLst/>
              </a:prstGeom>
              <a:blipFill>
                <a:blip r:embed="rId2"/>
                <a:stretch>
                  <a:fillRect b="-94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32">
            <a:extLst>
              <a:ext uri="{FF2B5EF4-FFF2-40B4-BE49-F238E27FC236}">
                <a16:creationId xmlns:a16="http://schemas.microsoft.com/office/drawing/2014/main" id="{AD6AAE37-E4BB-6188-C05A-8E35888D0196}"/>
              </a:ext>
            </a:extLst>
          </p:cNvPr>
          <p:cNvSpPr txBox="1"/>
          <p:nvPr/>
        </p:nvSpPr>
        <p:spPr>
          <a:xfrm>
            <a:off x="3287688" y="548680"/>
            <a:ext cx="4968552" cy="830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>
                <a:latin typeface="+mj-lt"/>
              </a:rPr>
              <a:t>Example A: Slope </a:t>
            </a:r>
            <a:endParaRPr lang="en-GB" sz="4800" b="1" dirty="0"/>
          </a:p>
        </p:txBody>
      </p:sp>
    </p:spTree>
    <p:extLst>
      <p:ext uri="{BB962C8B-B14F-4D97-AF65-F5344CB8AC3E}">
        <p14:creationId xmlns:p14="http://schemas.microsoft.com/office/powerpoint/2010/main" val="12003694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6523F3-558D-A64D-65C7-1839FA26D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C047526-BEE5-FAAB-DC10-D5EB49355450}"/>
                  </a:ext>
                </a:extLst>
              </p:cNvPr>
              <p:cNvSpPr txBox="1"/>
              <p:nvPr/>
            </p:nvSpPr>
            <p:spPr>
              <a:xfrm>
                <a:off x="443372" y="294980"/>
                <a:ext cx="11305256" cy="283064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A parcel of mass 3kg is pulled 10m up a plane inclined at an angle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2400" dirty="0"/>
                  <a:t> to the horizontal, where tan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sz="24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2400" dirty="0"/>
                  <a:t>. Assuming that the parcel moves up the line of greatest slope of the plane</a:t>
                </a:r>
              </a:p>
              <a:p>
                <a:endParaRPr lang="en-GB" sz="2000" dirty="0"/>
              </a:p>
              <a:p>
                <a:pPr marL="342900" indent="-342900">
                  <a:buAutoNum type="alphaLcParenBoth"/>
                </a:pPr>
                <a:r>
                  <a:rPr lang="en-GB" sz="2400" dirty="0"/>
                  <a:t> Calculate the potential energy gained by the parcel.</a:t>
                </a:r>
              </a:p>
              <a:p>
                <a:pPr marL="342900" indent="-342900">
                  <a:buAutoNum type="alphaLcParenBoth"/>
                </a:pPr>
                <a:endParaRPr lang="en-GB" sz="2400" dirty="0"/>
              </a:p>
              <a:p>
                <a:pPr marL="342900" indent="-342900">
                  <a:buAutoNum type="alphaLcParenBoth"/>
                </a:pPr>
                <a:r>
                  <a:rPr lang="en-US" sz="2400" dirty="0"/>
                  <a:t> What would the speed of the parcel be if the gain in gravitational potential energy was all transferred into kinetic energy.</a:t>
                </a:r>
                <a:endParaRPr lang="en-GB" sz="2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A1A81F3-66BA-E073-18EF-CF295718AF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372" y="294980"/>
                <a:ext cx="11305256" cy="283064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>
            <a:extLst>
              <a:ext uri="{FF2B5EF4-FFF2-40B4-BE49-F238E27FC236}">
                <a16:creationId xmlns:a16="http://schemas.microsoft.com/office/drawing/2014/main" id="{B80E7093-CD3A-FCB9-61D9-03BBF7599C77}"/>
              </a:ext>
            </a:extLst>
          </p:cNvPr>
          <p:cNvGrpSpPr/>
          <p:nvPr/>
        </p:nvGrpSpPr>
        <p:grpSpPr>
          <a:xfrm>
            <a:off x="1246499" y="3792990"/>
            <a:ext cx="3168352" cy="1936842"/>
            <a:chOff x="3791744" y="2824051"/>
            <a:chExt cx="2711819" cy="101599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1CBE5BB-352D-8D45-F424-049F5D6EEF2F}"/>
                </a:ext>
              </a:extLst>
            </p:cNvPr>
            <p:cNvSpPr txBox="1"/>
            <p:nvPr/>
          </p:nvSpPr>
          <p:spPr>
            <a:xfrm>
              <a:off x="3791744" y="3501008"/>
              <a:ext cx="2711819" cy="3390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/>
                <a:t>	</a:t>
              </a: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D89FC0E-E6AF-7763-E41A-7705413BB804}"/>
                </a:ext>
              </a:extLst>
            </p:cNvPr>
            <p:cNvCxnSpPr/>
            <p:nvPr/>
          </p:nvCxnSpPr>
          <p:spPr>
            <a:xfrm flipV="1">
              <a:off x="3845304" y="2824051"/>
              <a:ext cx="2448272" cy="93610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3367B41-3AEA-F24E-7649-F02900304B04}"/>
                </a:ext>
              </a:extLst>
            </p:cNvPr>
            <p:cNvCxnSpPr>
              <a:cxnSpLocks/>
            </p:cNvCxnSpPr>
            <p:nvPr/>
          </p:nvCxnSpPr>
          <p:spPr>
            <a:xfrm>
              <a:off x="3845305" y="3760155"/>
              <a:ext cx="2540551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6" name="Freeform: Shape 18">
              <a:extLst>
                <a:ext uri="{FF2B5EF4-FFF2-40B4-BE49-F238E27FC236}">
                  <a16:creationId xmlns:a16="http://schemas.microsoft.com/office/drawing/2014/main" id="{BCA3186F-2CE2-430F-DBEE-1B11CC2429FC}"/>
                </a:ext>
              </a:extLst>
            </p:cNvPr>
            <p:cNvSpPr/>
            <p:nvPr/>
          </p:nvSpPr>
          <p:spPr>
            <a:xfrm>
              <a:off x="4237248" y="3608460"/>
              <a:ext cx="57150" cy="157163"/>
            </a:xfrm>
            <a:custGeom>
              <a:avLst/>
              <a:gdLst>
                <a:gd name="connsiteX0" fmla="*/ 0 w 57150"/>
                <a:gd name="connsiteY0" fmla="*/ 0 h 157163"/>
                <a:gd name="connsiteX1" fmla="*/ 38100 w 57150"/>
                <a:gd name="connsiteY1" fmla="*/ 71438 h 157163"/>
                <a:gd name="connsiteX2" fmla="*/ 57150 w 57150"/>
                <a:gd name="connsiteY2" fmla="*/ 157163 h 157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57163">
                  <a:moveTo>
                    <a:pt x="0" y="0"/>
                  </a:moveTo>
                  <a:cubicBezTo>
                    <a:pt x="14287" y="22622"/>
                    <a:pt x="28575" y="45244"/>
                    <a:pt x="38100" y="71438"/>
                  </a:cubicBezTo>
                  <a:cubicBezTo>
                    <a:pt x="47625" y="97632"/>
                    <a:pt x="52387" y="127397"/>
                    <a:pt x="57150" y="157163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5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5DA81FDF-9B2F-C5F4-94DB-B3BF64409867}"/>
                    </a:ext>
                  </a:extLst>
                </p:cNvPr>
                <p:cNvSpPr txBox="1"/>
                <p:nvPr/>
              </p:nvSpPr>
              <p:spPr>
                <a:xfrm>
                  <a:off x="4424672" y="3463623"/>
                  <a:ext cx="278359" cy="3390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4800" dirty="0"/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A561AAAD-065B-D48D-8DDB-40137251351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24672" y="3463623"/>
                  <a:ext cx="278359" cy="339042"/>
                </a:xfrm>
                <a:prstGeom prst="rect">
                  <a:avLst/>
                </a:prstGeom>
                <a:blipFill>
                  <a:blip r:embed="rId3"/>
                  <a:stretch>
                    <a:fillRect r="-5471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5591A6D-1DF1-8E04-9385-19F50D74AE31}"/>
                </a:ext>
              </a:extLst>
            </p:cNvPr>
            <p:cNvSpPr/>
            <p:nvPr/>
          </p:nvSpPr>
          <p:spPr>
            <a:xfrm>
              <a:off x="5264860" y="2951790"/>
              <a:ext cx="271687" cy="17819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5400"/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0C94D90E-C7BB-160C-1843-C01013A3E2AF}"/>
                </a:ext>
              </a:extLst>
            </p:cNvPr>
            <p:cNvCxnSpPr/>
            <p:nvPr/>
          </p:nvCxnSpPr>
          <p:spPr>
            <a:xfrm flipH="1">
              <a:off x="3815872" y="3103714"/>
              <a:ext cx="1448988" cy="540851"/>
            </a:xfrm>
            <a:prstGeom prst="straightConnector1">
              <a:avLst/>
            </a:prstGeom>
            <a:ln w="9525" cap="flat" cmpd="sng" algn="ctr">
              <a:solidFill>
                <a:schemeClr val="dk1"/>
              </a:solidFill>
              <a:prstDash val="solid"/>
              <a:round/>
              <a:headEnd type="arrow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C483F79-7B56-085A-5C86-CAA4CD9930D0}"/>
                </a:ext>
              </a:extLst>
            </p:cNvPr>
            <p:cNvSpPr txBox="1"/>
            <p:nvPr/>
          </p:nvSpPr>
          <p:spPr>
            <a:xfrm>
              <a:off x="4116991" y="3005567"/>
              <a:ext cx="814685" cy="3067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10m</a:t>
              </a:r>
              <a:endParaRPr lang="en-GB" sz="3200" dirty="0"/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5860468D-B841-D459-0A0D-40D258F3CCFA}"/>
              </a:ext>
            </a:extLst>
          </p:cNvPr>
          <p:cNvSpPr txBox="1"/>
          <p:nvPr/>
        </p:nvSpPr>
        <p:spPr>
          <a:xfrm>
            <a:off x="529119" y="3410673"/>
            <a:ext cx="519250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a)</a:t>
            </a:r>
            <a:endParaRPr lang="en-GB" sz="32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71A16C0-8752-21A1-3EFA-F6DB4E984D63}"/>
                  </a:ext>
                </a:extLst>
              </p:cNvPr>
              <p:cNvSpPr txBox="1"/>
              <p:nvPr/>
            </p:nvSpPr>
            <p:spPr>
              <a:xfrm>
                <a:off x="7680176" y="1290681"/>
                <a:ext cx="1700217" cy="7887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3200" dirty="0">
                    <a:solidFill>
                      <a:srgbClr val="00B050"/>
                    </a:solidFill>
                  </a:rPr>
                  <a:t>sin </a:t>
                </a:r>
                <a14:m>
                  <m:oMath xmlns:m="http://schemas.openxmlformats.org/officeDocument/2006/math">
                    <m:r>
                      <a:rPr lang="en-GB" sz="32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sz="3200" dirty="0">
                    <a:solidFill>
                      <a:srgbClr val="00B05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3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GB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BE72FBA-7A99-FFFD-6CAB-F1FED906B5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0176" y="1290681"/>
                <a:ext cx="1700217" cy="788742"/>
              </a:xfrm>
              <a:prstGeom prst="rect">
                <a:avLst/>
              </a:prstGeom>
              <a:blipFill>
                <a:blip r:embed="rId4"/>
                <a:stretch>
                  <a:fillRect l="-9319" b="-131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76525C7-3C43-FC15-AA03-D40A9ABFC247}"/>
                  </a:ext>
                </a:extLst>
              </p:cNvPr>
              <p:cNvSpPr txBox="1"/>
              <p:nvPr/>
            </p:nvSpPr>
            <p:spPr>
              <a:xfrm>
                <a:off x="9580359" y="1315932"/>
                <a:ext cx="1700217" cy="7897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3200" dirty="0">
                    <a:solidFill>
                      <a:srgbClr val="00B050"/>
                    </a:solidFill>
                  </a:rPr>
                  <a:t>cos </a:t>
                </a:r>
                <a14:m>
                  <m:oMath xmlns:m="http://schemas.openxmlformats.org/officeDocument/2006/math">
                    <m:r>
                      <a:rPr lang="en-GB" sz="32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sz="3200" dirty="0">
                    <a:solidFill>
                      <a:srgbClr val="00B05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3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GB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F3A2258-AD4F-9664-177D-84775FD715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0359" y="1315932"/>
                <a:ext cx="1700217" cy="789768"/>
              </a:xfrm>
              <a:prstGeom prst="rect">
                <a:avLst/>
              </a:prstGeom>
              <a:blipFill>
                <a:blip r:embed="rId5"/>
                <a:stretch>
                  <a:fillRect l="-9353" b="-1240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BDCBEA6-7172-B891-332E-C764B1BFD1BB}"/>
                  </a:ext>
                </a:extLst>
              </p:cNvPr>
              <p:cNvSpPr txBox="1"/>
              <p:nvPr/>
            </p:nvSpPr>
            <p:spPr>
              <a:xfrm>
                <a:off x="5026620" y="3328923"/>
                <a:ext cx="39497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cs typeface="+mn-cs"/>
                  </a:rPr>
                  <a:t>Vertical height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cs typeface="+mn-cs"/>
                  </a:rPr>
                  <a:t>10 </a:t>
                </a:r>
                <a14:m>
                  <m:oMath xmlns:m="http://schemas.openxmlformats.org/officeDocument/2006/math">
                    <m:r>
                      <a:rPr kumimoji="0" lang="en-US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𝑠𝑖𝑛</m:t>
                    </m:r>
                    <m:r>
                      <a:rPr kumimoji="0" lang="en-US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𝜃</m:t>
                    </m:r>
                  </m:oMath>
                </a14:m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mbria Math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178CA79-E9F3-683E-7875-C0834D1CA4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6620" y="3328923"/>
                <a:ext cx="3949700" cy="523220"/>
              </a:xfrm>
              <a:prstGeom prst="rect">
                <a:avLst/>
              </a:prstGeom>
              <a:blipFill>
                <a:blip r:embed="rId6"/>
                <a:stretch>
                  <a:fillRect l="-3246" t="-10465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EFE370A-9B98-8DDA-8C95-B3506854937F}"/>
                  </a:ext>
                </a:extLst>
              </p:cNvPr>
              <p:cNvSpPr txBox="1"/>
              <p:nvPr/>
            </p:nvSpPr>
            <p:spPr>
              <a:xfrm>
                <a:off x="7188854" y="3830893"/>
                <a:ext cx="1499434" cy="7042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10</a:t>
                </a:r>
                <a14:m>
                  <m:oMath xmlns:m="http://schemas.openxmlformats.org/officeDocument/2006/math">
                    <m:r>
                      <a:rPr kumimoji="0" lang="en-GB" sz="28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kumimoji="0" lang="en-GB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kumimoji="0" lang="en-GB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kumimoji="0" lang="en-US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530AAE5-D7F3-7E21-C5C6-06BD9BCA9B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8854" y="3830893"/>
                <a:ext cx="1499434" cy="704295"/>
              </a:xfrm>
              <a:prstGeom prst="rect">
                <a:avLst/>
              </a:prstGeom>
              <a:blipFill>
                <a:blip r:embed="rId7"/>
                <a:stretch>
                  <a:fillRect b="-11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D1B1D41-39A0-CAC4-2A69-6901258E96AB}"/>
                  </a:ext>
                </a:extLst>
              </p:cNvPr>
              <p:cNvSpPr txBox="1"/>
              <p:nvPr/>
            </p:nvSpPr>
            <p:spPr>
              <a:xfrm>
                <a:off x="7032104" y="4499801"/>
                <a:ext cx="1044415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=6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6741270-8F2E-013A-1C3D-CF4CCC7961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104" y="4499801"/>
                <a:ext cx="1044415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71BA5C2-5DE4-16AB-297B-D9165676CBB0}"/>
                  </a:ext>
                </a:extLst>
              </p:cNvPr>
              <p:cNvSpPr txBox="1"/>
              <p:nvPr/>
            </p:nvSpPr>
            <p:spPr>
              <a:xfrm>
                <a:off x="5110828" y="5049041"/>
                <a:ext cx="291166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R="0" lvl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cs typeface="+mn-cs"/>
                  </a:rPr>
                  <a:t>P.E. gained </a:t>
                </a:r>
                <a14:m>
                  <m:oMath xmlns:m="http://schemas.openxmlformats.org/officeDocument/2006/math">
                    <m:r>
                      <a:rPr kumimoji="0" lang="en-US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</m:t>
                    </m:r>
                  </m:oMath>
                </a14:m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cs typeface="+mn-cs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cs typeface="+mn-cs"/>
                  </a:rPr>
                  <a:t>mgh</a:t>
                </a:r>
                <a:endPara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EEB6A9E-51AC-7F3C-412D-A1A5559177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0828" y="5049041"/>
                <a:ext cx="2911661" cy="523220"/>
              </a:xfrm>
              <a:prstGeom prst="rect">
                <a:avLst/>
              </a:prstGeom>
              <a:blipFill>
                <a:blip r:embed="rId9"/>
                <a:stretch>
                  <a:fillRect l="-4184" t="-10465" r="-1046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10F221E-E99E-9520-6510-991D973562D3}"/>
                  </a:ext>
                </a:extLst>
              </p:cNvPr>
              <p:cNvSpPr txBox="1"/>
              <p:nvPr/>
            </p:nvSpPr>
            <p:spPr>
              <a:xfrm>
                <a:off x="6705757" y="5597375"/>
                <a:ext cx="244240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3 </a:t>
                </a:r>
                <a14:m>
                  <m:oMath xmlns:m="http://schemas.openxmlformats.org/officeDocument/2006/math">
                    <m:r>
                      <a:rPr kumimoji="0" lang="en-US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×9.8 ×6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3FC11E0-57F0-2C53-C427-2AF3B20010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5757" y="5597375"/>
                <a:ext cx="2442404" cy="523220"/>
              </a:xfrm>
              <a:prstGeom prst="rect">
                <a:avLst/>
              </a:prstGeom>
              <a:blipFill>
                <a:blip r:embed="rId10"/>
                <a:stretch>
                  <a:fillRect t="-10465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2F9DBBE-925D-C4A5-1FDE-100DCE5DEAE2}"/>
                  </a:ext>
                </a:extLst>
              </p:cNvPr>
              <p:cNvSpPr txBox="1"/>
              <p:nvPr/>
            </p:nvSpPr>
            <p:spPr>
              <a:xfrm>
                <a:off x="6654672" y="6145709"/>
                <a:ext cx="157874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</m:t>
                      </m:r>
                      <m:r>
                        <a:rPr kumimoji="0" lang="en-US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𝟏𝟕𝟔</m:t>
                      </m:r>
                      <m:r>
                        <a:rPr kumimoji="0" lang="en-US" sz="2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kumimoji="0" lang="en-US" sz="2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𝐉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703A123-6A91-3F4B-9DFC-C38B447371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4672" y="6145709"/>
                <a:ext cx="1578749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4807B32E-87C5-F49B-3B4C-C47926409CB6}"/>
              </a:ext>
            </a:extLst>
          </p:cNvPr>
          <p:cNvCxnSpPr>
            <a:cxnSpLocks/>
          </p:cNvCxnSpPr>
          <p:nvPr/>
        </p:nvCxnSpPr>
        <p:spPr>
          <a:xfrm>
            <a:off x="3134829" y="4465868"/>
            <a:ext cx="0" cy="1092730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0980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10" grpId="0"/>
      <p:bldP spid="15" grpId="0"/>
      <p:bldP spid="19" grpId="0"/>
      <p:bldP spid="22" grpId="0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16265C-75C2-CA7B-5BF1-6773A2DA5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74EEC23-5B75-455F-3DDC-440415435D6F}"/>
                  </a:ext>
                </a:extLst>
              </p:cNvPr>
              <p:cNvSpPr txBox="1"/>
              <p:nvPr/>
            </p:nvSpPr>
            <p:spPr>
              <a:xfrm>
                <a:off x="443372" y="294980"/>
                <a:ext cx="11305256" cy="283064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A parcel of mass 3kg is pulled 10m up a plane inclined at an angle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2400" dirty="0"/>
                  <a:t> to the horizontal, where tan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sz="24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2400" dirty="0"/>
                  <a:t>. Assuming that the parcel moves up the line of greatest slope of the plane</a:t>
                </a:r>
              </a:p>
              <a:p>
                <a:endParaRPr lang="en-GB" sz="2000" dirty="0"/>
              </a:p>
              <a:p>
                <a:pPr marL="342900" indent="-342900">
                  <a:buAutoNum type="alphaLcParenBoth"/>
                </a:pPr>
                <a:r>
                  <a:rPr lang="en-GB" sz="2400" dirty="0"/>
                  <a:t> Calculate the potential energy gained by the parcel.</a:t>
                </a:r>
              </a:p>
              <a:p>
                <a:pPr marL="342900" indent="-342900">
                  <a:buAutoNum type="alphaLcParenBoth"/>
                </a:pPr>
                <a:endParaRPr lang="en-GB" sz="2400" dirty="0"/>
              </a:p>
              <a:p>
                <a:pPr marL="342900" indent="-342900">
                  <a:buAutoNum type="alphaLcParenBoth"/>
                </a:pPr>
                <a:r>
                  <a:rPr lang="en-US" sz="2400" dirty="0"/>
                  <a:t> What would the speed of the parcel be if the gain in gravitational potential energy was all transferred into kinetic energy.</a:t>
                </a:r>
                <a:endParaRPr lang="en-GB" sz="2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74EEC23-5B75-455F-3DDC-440415435D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372" y="294980"/>
                <a:ext cx="11305256" cy="283064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>
            <a:extLst>
              <a:ext uri="{FF2B5EF4-FFF2-40B4-BE49-F238E27FC236}">
                <a16:creationId xmlns:a16="http://schemas.microsoft.com/office/drawing/2014/main" id="{3061A978-20AA-5915-DEB9-51F48E6A7A8B}"/>
              </a:ext>
            </a:extLst>
          </p:cNvPr>
          <p:cNvGrpSpPr/>
          <p:nvPr/>
        </p:nvGrpSpPr>
        <p:grpSpPr>
          <a:xfrm>
            <a:off x="1190026" y="4149080"/>
            <a:ext cx="3168352" cy="1936842"/>
            <a:chOff x="3791744" y="2824051"/>
            <a:chExt cx="2711819" cy="101599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F811C2B-8DA7-6DF9-1ADD-C0DCDA8A124A}"/>
                </a:ext>
              </a:extLst>
            </p:cNvPr>
            <p:cNvSpPr txBox="1"/>
            <p:nvPr/>
          </p:nvSpPr>
          <p:spPr>
            <a:xfrm>
              <a:off x="3791744" y="3501008"/>
              <a:ext cx="2711819" cy="3390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/>
                <a:t>	</a:t>
              </a: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1172377-E581-1AB2-EAE6-1EF7F343DA97}"/>
                </a:ext>
              </a:extLst>
            </p:cNvPr>
            <p:cNvCxnSpPr/>
            <p:nvPr/>
          </p:nvCxnSpPr>
          <p:spPr>
            <a:xfrm flipV="1">
              <a:off x="3845304" y="2824051"/>
              <a:ext cx="2448272" cy="93610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010297C-06EB-0583-4CB3-F693E4994B6C}"/>
                </a:ext>
              </a:extLst>
            </p:cNvPr>
            <p:cNvCxnSpPr>
              <a:cxnSpLocks/>
            </p:cNvCxnSpPr>
            <p:nvPr/>
          </p:nvCxnSpPr>
          <p:spPr>
            <a:xfrm>
              <a:off x="3845305" y="3760155"/>
              <a:ext cx="2540551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6" name="Freeform: Shape 18">
              <a:extLst>
                <a:ext uri="{FF2B5EF4-FFF2-40B4-BE49-F238E27FC236}">
                  <a16:creationId xmlns:a16="http://schemas.microsoft.com/office/drawing/2014/main" id="{361FEA4D-5B89-41C3-C767-F2ECB90E98BA}"/>
                </a:ext>
              </a:extLst>
            </p:cNvPr>
            <p:cNvSpPr/>
            <p:nvPr/>
          </p:nvSpPr>
          <p:spPr>
            <a:xfrm>
              <a:off x="4237248" y="3608460"/>
              <a:ext cx="57150" cy="157163"/>
            </a:xfrm>
            <a:custGeom>
              <a:avLst/>
              <a:gdLst>
                <a:gd name="connsiteX0" fmla="*/ 0 w 57150"/>
                <a:gd name="connsiteY0" fmla="*/ 0 h 157163"/>
                <a:gd name="connsiteX1" fmla="*/ 38100 w 57150"/>
                <a:gd name="connsiteY1" fmla="*/ 71438 h 157163"/>
                <a:gd name="connsiteX2" fmla="*/ 57150 w 57150"/>
                <a:gd name="connsiteY2" fmla="*/ 157163 h 157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57163">
                  <a:moveTo>
                    <a:pt x="0" y="0"/>
                  </a:moveTo>
                  <a:cubicBezTo>
                    <a:pt x="14287" y="22622"/>
                    <a:pt x="28575" y="45244"/>
                    <a:pt x="38100" y="71438"/>
                  </a:cubicBezTo>
                  <a:cubicBezTo>
                    <a:pt x="47625" y="97632"/>
                    <a:pt x="52387" y="127397"/>
                    <a:pt x="57150" y="157163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5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8DF39CBC-7401-3B66-801E-4C145F328E3A}"/>
                    </a:ext>
                  </a:extLst>
                </p:cNvPr>
                <p:cNvSpPr txBox="1"/>
                <p:nvPr/>
              </p:nvSpPr>
              <p:spPr>
                <a:xfrm>
                  <a:off x="4424672" y="3463623"/>
                  <a:ext cx="278359" cy="3390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4800" dirty="0"/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8DF39CBC-7401-3B66-801E-4C145F328E3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24672" y="3463623"/>
                  <a:ext cx="278359" cy="339042"/>
                </a:xfrm>
                <a:prstGeom prst="rect">
                  <a:avLst/>
                </a:prstGeom>
                <a:blipFill>
                  <a:blip r:embed="rId3"/>
                  <a:stretch>
                    <a:fillRect r="-5471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03F1E65-7885-0F7B-0D03-BBB2473F38B9}"/>
                </a:ext>
              </a:extLst>
            </p:cNvPr>
            <p:cNvSpPr/>
            <p:nvPr/>
          </p:nvSpPr>
          <p:spPr>
            <a:xfrm>
              <a:off x="5264860" y="2951790"/>
              <a:ext cx="271687" cy="17819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5400"/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4C7AA17-384D-2CB6-3EA0-F41FDB59885B}"/>
                </a:ext>
              </a:extLst>
            </p:cNvPr>
            <p:cNvCxnSpPr/>
            <p:nvPr/>
          </p:nvCxnSpPr>
          <p:spPr>
            <a:xfrm flipH="1">
              <a:off x="3815872" y="3103714"/>
              <a:ext cx="1448988" cy="540851"/>
            </a:xfrm>
            <a:prstGeom prst="straightConnector1">
              <a:avLst/>
            </a:prstGeom>
            <a:ln w="9525" cap="flat" cmpd="sng" algn="ctr">
              <a:solidFill>
                <a:schemeClr val="dk1"/>
              </a:solidFill>
              <a:prstDash val="solid"/>
              <a:round/>
              <a:headEnd type="arrow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20465DC-4388-8A75-B452-D3DC0FEE385C}"/>
                </a:ext>
              </a:extLst>
            </p:cNvPr>
            <p:cNvSpPr txBox="1"/>
            <p:nvPr/>
          </p:nvSpPr>
          <p:spPr>
            <a:xfrm>
              <a:off x="4116991" y="3005567"/>
              <a:ext cx="814685" cy="3067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10m</a:t>
              </a:r>
              <a:endParaRPr lang="en-GB" sz="3200" dirty="0"/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F33D0BD0-9153-F15B-A708-44DEF0E32EBE}"/>
              </a:ext>
            </a:extLst>
          </p:cNvPr>
          <p:cNvSpPr txBox="1"/>
          <p:nvPr/>
        </p:nvSpPr>
        <p:spPr>
          <a:xfrm>
            <a:off x="531644" y="3417894"/>
            <a:ext cx="613144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b)</a:t>
            </a:r>
            <a:endParaRPr lang="en-GB" sz="32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1402782-007B-EF59-EE6B-A3BF71091D81}"/>
                  </a:ext>
                </a:extLst>
              </p:cNvPr>
              <p:cNvSpPr txBox="1"/>
              <p:nvPr/>
            </p:nvSpPr>
            <p:spPr>
              <a:xfrm>
                <a:off x="7636143" y="1315932"/>
                <a:ext cx="1700217" cy="7887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3200" dirty="0"/>
                  <a:t>sin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sz="32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1402782-007B-EF59-EE6B-A3BF71091D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6143" y="1315932"/>
                <a:ext cx="1700217" cy="788742"/>
              </a:xfrm>
              <a:prstGeom prst="rect">
                <a:avLst/>
              </a:prstGeom>
              <a:blipFill>
                <a:blip r:embed="rId4"/>
                <a:stretch>
                  <a:fillRect l="-9319" b="-131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74A3DF8-4A34-AD55-9026-80424D59C6E8}"/>
                  </a:ext>
                </a:extLst>
              </p:cNvPr>
              <p:cNvSpPr txBox="1"/>
              <p:nvPr/>
            </p:nvSpPr>
            <p:spPr>
              <a:xfrm>
                <a:off x="9580359" y="1315932"/>
                <a:ext cx="1700217" cy="7897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3200" dirty="0"/>
                  <a:t>cos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sz="32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74A3DF8-4A34-AD55-9026-80424D59C6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0359" y="1315932"/>
                <a:ext cx="1700217" cy="789768"/>
              </a:xfrm>
              <a:prstGeom prst="rect">
                <a:avLst/>
              </a:prstGeom>
              <a:blipFill>
                <a:blip r:embed="rId5"/>
                <a:stretch>
                  <a:fillRect l="-9353" b="-1240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DA8EBDB-13D2-96C8-ADB1-7B64007DB252}"/>
                  </a:ext>
                </a:extLst>
              </p:cNvPr>
              <p:cNvSpPr txBox="1"/>
              <p:nvPr/>
            </p:nvSpPr>
            <p:spPr>
              <a:xfrm>
                <a:off x="5159896" y="3429000"/>
                <a:ext cx="3168352" cy="874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/>
                  <a:t>176.4  </a:t>
                </a:r>
                <a14:m>
                  <m:oMath xmlns:m="http://schemas.openxmlformats.org/officeDocument/2006/math">
                    <m:r>
                      <a:rPr lang="en-GB" sz="36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3600" i="1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36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DA8EBDB-13D2-96C8-ADB1-7B64007DB2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9896" y="3429000"/>
                <a:ext cx="3168352" cy="874663"/>
              </a:xfrm>
              <a:prstGeom prst="rect">
                <a:avLst/>
              </a:prstGeom>
              <a:blipFill>
                <a:blip r:embed="rId6"/>
                <a:stretch>
                  <a:fillRect l="-5769" b="-1258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918DAFA-FBDB-75ED-865D-6F76494917B2}"/>
                  </a:ext>
                </a:extLst>
              </p:cNvPr>
              <p:cNvSpPr txBox="1"/>
              <p:nvPr/>
            </p:nvSpPr>
            <p:spPr>
              <a:xfrm>
                <a:off x="6023992" y="5377659"/>
                <a:ext cx="4977982" cy="12196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sz="3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𝑣</m:t>
                    </m:r>
                    <m:r>
                      <a:rPr kumimoji="0" lang="en-US" sz="3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ad>
                      <m:radPr>
                        <m:degHide m:val="on"/>
                        <m:ctrlPr>
                          <a:rPr kumimoji="0" lang="en-US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kumimoji="0" lang="en-US" sz="3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3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176.4</m:t>
                            </m:r>
                          </m:num>
                          <m:den>
                            <m:r>
                              <a:rPr kumimoji="0" lang="en-US" sz="3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1.5</m:t>
                            </m:r>
                          </m:den>
                        </m:f>
                        <m:r>
                          <a:rPr kumimoji="0" lang="en-GB" sz="3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=</m:t>
                        </m:r>
                      </m:e>
                    </m:rad>
                  </m:oMath>
                </a14:m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GB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10.8</a:t>
                </a:r>
                <a14:m>
                  <m:oMath xmlns:m="http://schemas.openxmlformats.org/officeDocument/2006/math">
                    <m:r>
                      <a:rPr kumimoji="0" lang="en-US" sz="36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en-US" sz="36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𝒎</m:t>
                    </m:r>
                    <m:sSup>
                      <m:sSupPr>
                        <m:ctrlPr>
                          <a:rPr kumimoji="0" lang="en-US" sz="3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sz="3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𝒔</m:t>
                        </m:r>
                      </m:e>
                      <m:sup>
                        <m:r>
                          <a:rPr kumimoji="0" lang="en-US" sz="3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−</m:t>
                        </m:r>
                        <m:r>
                          <a:rPr kumimoji="0" lang="en-US" sz="3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sup>
                    </m:sSup>
                  </m:oMath>
                </a14:m>
                <a:r>
                  <a:rPr kumimoji="0" lang="en-GB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918DAFA-FBDB-75ED-865D-6F76494917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3992" y="5377659"/>
                <a:ext cx="4977982" cy="121969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64DD465-FA14-ED31-02BD-4F020F3F5E71}"/>
                  </a:ext>
                </a:extLst>
              </p:cNvPr>
              <p:cNvSpPr txBox="1"/>
              <p:nvPr/>
            </p:nvSpPr>
            <p:spPr>
              <a:xfrm>
                <a:off x="5220072" y="4582869"/>
                <a:ext cx="304800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176.4 </a:t>
                </a:r>
                <a14:m>
                  <m:oMath xmlns:m="http://schemas.openxmlformats.org/officeDocument/2006/math">
                    <m:r>
                      <a:rPr kumimoji="0" lang="en-US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=1.5</m:t>
                    </m:r>
                    <m:sSup>
                      <m:sSupPr>
                        <m:ctrlPr>
                          <a:rPr kumimoji="0" lang="en-US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𝑣</m:t>
                        </m:r>
                      </m:e>
                      <m:sup>
                        <m:r>
                          <a:rPr kumimoji="0" lang="en-US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</m:oMath>
                </a14:m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64DD465-FA14-ED31-02BD-4F020F3F5E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4582869"/>
                <a:ext cx="3048000" cy="646331"/>
              </a:xfrm>
              <a:prstGeom prst="rect">
                <a:avLst/>
              </a:prstGeom>
              <a:blipFill>
                <a:blip r:embed="rId8"/>
                <a:stretch>
                  <a:fillRect l="-6000" t="-14151" b="-358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4997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0AD8B6-24CC-3473-BAAA-0C7B9D67E9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0307BA93-B1C8-7B16-9D51-A9A293DCE024}"/>
              </a:ext>
            </a:extLst>
          </p:cNvPr>
          <p:cNvSpPr txBox="1"/>
          <p:nvPr/>
        </p:nvSpPr>
        <p:spPr>
          <a:xfrm>
            <a:off x="3215680" y="116632"/>
            <a:ext cx="4968552" cy="830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>
                <a:latin typeface="+mj-lt"/>
              </a:rPr>
              <a:t>Example B: Slope </a:t>
            </a:r>
            <a:endParaRPr lang="en-GB" sz="4800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D13F7B1-D1F0-6A56-1250-4D2A738C75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629" y="1124744"/>
            <a:ext cx="11520742" cy="403244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6494EF3-4EDF-08F0-C470-B3D4CC2E2B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3832" y="5229200"/>
            <a:ext cx="2592288" cy="1576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6993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45" y="258094"/>
            <a:ext cx="7992888" cy="264776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BBC4C65-01DE-FAD2-64B2-B69137B761E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813" t="5208" r="4602" b="5206"/>
          <a:stretch>
            <a:fillRect/>
          </a:stretch>
        </p:blipFill>
        <p:spPr>
          <a:xfrm>
            <a:off x="8498535" y="450987"/>
            <a:ext cx="3547858" cy="230425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DC64674-363D-F2D6-1623-67AE9155F810}"/>
              </a:ext>
            </a:extLst>
          </p:cNvPr>
          <p:cNvSpPr txBox="1"/>
          <p:nvPr/>
        </p:nvSpPr>
        <p:spPr>
          <a:xfrm>
            <a:off x="286131" y="3442079"/>
            <a:ext cx="519250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a)</a:t>
            </a:r>
            <a:endParaRPr lang="en-GB" sz="32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0BCDD3A-39F1-2CB5-A622-0482F3BFE87C}"/>
                  </a:ext>
                </a:extLst>
              </p:cNvPr>
              <p:cNvSpPr txBox="1"/>
              <p:nvPr/>
            </p:nvSpPr>
            <p:spPr>
              <a:xfrm>
                <a:off x="986414" y="3284984"/>
                <a:ext cx="4752528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b="0" i="0" smtClean="0">
                          <a:latin typeface="Cambria Math" panose="02040503050406030204" pitchFamily="18" charset="0"/>
                        </a:rPr>
                        <m:t>KE</m:t>
                      </m:r>
                      <m:r>
                        <a:rPr lang="en-GB" sz="28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2800" b="0" i="0" smtClean="0">
                          <a:latin typeface="Cambria Math" panose="02040503050406030204" pitchFamily="18" charset="0"/>
                        </a:rPr>
                        <m:t>at</m:t>
                      </m:r>
                      <m:r>
                        <a:rPr lang="en-GB" sz="28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2800" b="0" i="0" smtClean="0"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lang="en-GB" sz="28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(0.6)(</m:t>
                      </m:r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10)</m:t>
                          </m:r>
                        </m:e>
                        <m:sup>
                          <m:r>
                            <a:rPr lang="en-US" sz="2800" b="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=30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0BCDD3A-39F1-2CB5-A622-0482F3BFE8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414" y="3284984"/>
                <a:ext cx="4752528" cy="89896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4BDC29A-FD9F-BEDB-42EB-3A12E4C71A8E}"/>
                  </a:ext>
                </a:extLst>
              </p:cNvPr>
              <p:cNvSpPr txBox="1"/>
              <p:nvPr/>
            </p:nvSpPr>
            <p:spPr>
              <a:xfrm>
                <a:off x="914406" y="4250786"/>
                <a:ext cx="4824536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b="0" i="0" smtClean="0">
                          <a:latin typeface="Cambria Math" panose="02040503050406030204" pitchFamily="18" charset="0"/>
                        </a:rPr>
                        <m:t>KE</m:t>
                      </m:r>
                      <m:r>
                        <a:rPr lang="en-GB" sz="28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2800" b="0" i="0" smtClean="0">
                          <a:latin typeface="Cambria Math" panose="02040503050406030204" pitchFamily="18" charset="0"/>
                        </a:rPr>
                        <m:t>at</m:t>
                      </m:r>
                      <m:r>
                        <a:rPr lang="en-GB" sz="28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2800" b="0" i="0" smtClean="0"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lang="en-GB" sz="28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(0.6)(</m:t>
                      </m:r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9)</m:t>
                          </m:r>
                        </m:e>
                        <m:sup>
                          <m:r>
                            <a:rPr lang="en-US" sz="2800" b="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=24.3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4BDC29A-FD9F-BEDB-42EB-3A12E4C71A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6" y="4250786"/>
                <a:ext cx="4824536" cy="89896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ED933E2-D2A1-977C-5A26-A85C783F65ED}"/>
                  </a:ext>
                </a:extLst>
              </p:cNvPr>
              <p:cNvSpPr txBox="1"/>
              <p:nvPr/>
            </p:nvSpPr>
            <p:spPr>
              <a:xfrm>
                <a:off x="914406" y="5330906"/>
                <a:ext cx="26804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b="0" i="0" smtClean="0">
                          <a:latin typeface="Cambria Math" panose="02040503050406030204" pitchFamily="18" charset="0"/>
                        </a:rPr>
                        <m:t>KE</m:t>
                      </m:r>
                      <m:r>
                        <a:rPr lang="en-GB" sz="28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2800" b="0" i="0" smtClean="0">
                          <a:latin typeface="Cambria Math" panose="02040503050406030204" pitchFamily="18" charset="0"/>
                        </a:rPr>
                        <m:t>Lost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=5.7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ED933E2-D2A1-977C-5A26-A85C783F65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6" y="5330906"/>
                <a:ext cx="2680483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31ACFED-4F7E-5AD1-C4B3-29F8B7FBACF1}"/>
                  </a:ext>
                </a:extLst>
              </p:cNvPr>
              <p:cNvSpPr txBox="1"/>
              <p:nvPr/>
            </p:nvSpPr>
            <p:spPr>
              <a:xfrm>
                <a:off x="5954966" y="5330906"/>
                <a:ext cx="288032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smtClean="0">
                          <a:latin typeface="Cambria Math" panose="02040503050406030204" pitchFamily="18" charset="0"/>
                        </a:rPr>
                        <m:t>P</m:t>
                      </m:r>
                      <m:r>
                        <m:rPr>
                          <m:sty m:val="p"/>
                        </m:rPr>
                        <a:rPr lang="en-GB" sz="2800" b="0" i="0" smtClean="0"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en-GB" sz="28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2800" b="0" i="0" smtClean="0">
                          <a:latin typeface="Cambria Math" panose="02040503050406030204" pitchFamily="18" charset="0"/>
                        </a:rPr>
                        <m:t>Lost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=35.28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31ACFED-4F7E-5AD1-C4B3-29F8B7FBAC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4966" y="5330906"/>
                <a:ext cx="2880320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4F9C2EB-0C9C-7D46-27C2-7F9FAAFDB100}"/>
                  </a:ext>
                </a:extLst>
              </p:cNvPr>
              <p:cNvSpPr txBox="1"/>
              <p:nvPr/>
            </p:nvSpPr>
            <p:spPr>
              <a:xfrm>
                <a:off x="5951984" y="3503634"/>
                <a:ext cx="604867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b="0" i="0" smtClean="0">
                          <a:latin typeface="Cambria Math" panose="02040503050406030204" pitchFamily="18" charset="0"/>
                        </a:rPr>
                        <m:t>KE</m:t>
                      </m:r>
                      <m:r>
                        <a:rPr lang="en-GB" sz="28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2800" b="0" i="0" smtClean="0">
                          <a:latin typeface="Cambria Math" panose="02040503050406030204" pitchFamily="18" charset="0"/>
                        </a:rPr>
                        <m:t>at</m:t>
                      </m:r>
                      <m:r>
                        <a:rPr lang="en-GB" sz="28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2800" b="0" i="0" smtClean="0"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lang="en-GB" sz="28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0.6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9.8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)(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12</m:t>
                      </m:r>
                      <m:func>
                        <m:func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30</m:t>
                          </m:r>
                        </m:e>
                      </m:func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5.28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4F9C2EB-0C9C-7D46-27C2-7F9FAAFDB1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1984" y="3503634"/>
                <a:ext cx="6048672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37963FB-E3FC-E1B8-8DCA-BC9192B020C4}"/>
                  </a:ext>
                </a:extLst>
              </p:cNvPr>
              <p:cNvSpPr txBox="1"/>
              <p:nvPr/>
            </p:nvSpPr>
            <p:spPr>
              <a:xfrm>
                <a:off x="5954966" y="4487773"/>
                <a:ext cx="583264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b="0" i="0" smtClean="0">
                          <a:latin typeface="Cambria Math" panose="02040503050406030204" pitchFamily="18" charset="0"/>
                        </a:rPr>
                        <m:t>KE</m:t>
                      </m:r>
                      <m:r>
                        <a:rPr lang="en-GB" sz="28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2800" b="0" i="0" smtClean="0">
                          <a:latin typeface="Cambria Math" panose="02040503050406030204" pitchFamily="18" charset="0"/>
                        </a:rPr>
                        <m:t>at</m:t>
                      </m:r>
                      <m:r>
                        <a:rPr lang="en-GB" sz="28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2800" b="0" i="0" smtClean="0"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lang="en-GB" sz="28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0.6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9.8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)(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0)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35.28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37963FB-E3FC-E1B8-8DCA-BC9192B020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4966" y="4487773"/>
                <a:ext cx="5832648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287AB47-6D0D-8441-1F40-99AFEB203D44}"/>
                  </a:ext>
                </a:extLst>
              </p:cNvPr>
              <p:cNvSpPr txBox="1"/>
              <p:nvPr/>
            </p:nvSpPr>
            <p:spPr>
              <a:xfrm>
                <a:off x="914406" y="6072315"/>
                <a:ext cx="849817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𝑻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𝒐𝒕𝒂𝒍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𝑬𝒏𝒆𝒓𝒈𝒚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𝑳𝒐𝒔𝒕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𝟑𝟓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𝟐𝟖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𝟒𝟎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𝟗𝟖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𝑱</m:t>
                      </m:r>
                    </m:oMath>
                  </m:oMathPara>
                </a14:m>
                <a:endParaRPr lang="en-US" sz="3200" b="1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287AB47-6D0D-8441-1F40-99AFEB203D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6" y="6072315"/>
                <a:ext cx="8498176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6557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2" grpId="0"/>
      <p:bldP spid="3" grpId="0"/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0CE41B-D112-24D0-4A92-AD9B5F7441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1D3BC74-4329-A449-2C5E-86F2AF726C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408" y="188640"/>
            <a:ext cx="10367535" cy="343440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4EB78A8-C731-1F47-3F21-E1F85B29C2F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198" t="5208" r="4602" b="5206"/>
          <a:stretch/>
        </p:blipFill>
        <p:spPr>
          <a:xfrm>
            <a:off x="407368" y="4194974"/>
            <a:ext cx="4139447" cy="252113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50310AD-D30A-AB78-06F7-CE3837E6D154}"/>
              </a:ext>
            </a:extLst>
          </p:cNvPr>
          <p:cNvSpPr txBox="1"/>
          <p:nvPr/>
        </p:nvSpPr>
        <p:spPr>
          <a:xfrm>
            <a:off x="3071664" y="3955853"/>
            <a:ext cx="576064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b)</a:t>
            </a:r>
            <a:endParaRPr lang="en-GB" sz="32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8F1F82C-CB62-873E-3685-186E3F260C6B}"/>
                  </a:ext>
                </a:extLst>
              </p:cNvPr>
              <p:cNvSpPr txBox="1"/>
              <p:nvPr/>
            </p:nvSpPr>
            <p:spPr>
              <a:xfrm>
                <a:off x="3791744" y="4005064"/>
                <a:ext cx="813690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𝑊𝑜𝑟𝑘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𝐷𝑜𝑛𝑒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𝐴𝑔𝑎𝑖𝑠𝑛𝑡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𝐹𝑟𝑖𝑐𝑡𝑖𝑜𝑛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 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𝐹𝑟𝑖𝑐𝑡𝑖𝑜𝑛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𝐹𝑜𝑟𝑐𝑒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𝐷𝑖𝑠𝑡𝑎𝑛𝑐𝑒</m:t>
                    </m:r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8F1F82C-CB62-873E-3685-186E3F260C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744" y="4005064"/>
                <a:ext cx="8136904" cy="461665"/>
              </a:xfrm>
              <a:prstGeom prst="rect">
                <a:avLst/>
              </a:prstGeom>
              <a:blipFill>
                <a:blip r:embed="rId4"/>
                <a:stretch>
                  <a:fillRect l="-225" b="-157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0EFA3A9-9AD7-E0DE-76F8-7D79CC1880C5}"/>
                  </a:ext>
                </a:extLst>
              </p:cNvPr>
              <p:cNvSpPr txBox="1"/>
              <p:nvPr/>
            </p:nvSpPr>
            <p:spPr>
              <a:xfrm>
                <a:off x="6816080" y="4531362"/>
                <a:ext cx="289193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40.98=</m:t>
                      </m:r>
                      <m:r>
                        <a:rPr lang="en-GB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GB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12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0EFA3A9-9AD7-E0DE-76F8-7D79CC1880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6080" y="4531362"/>
                <a:ext cx="2891934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0083AEE-86B2-A3CC-BBB0-16063E1FBC64}"/>
                  </a:ext>
                </a:extLst>
              </p:cNvPr>
              <p:cNvSpPr txBox="1"/>
              <p:nvPr/>
            </p:nvSpPr>
            <p:spPr>
              <a:xfrm>
                <a:off x="6816080" y="5183186"/>
                <a:ext cx="440732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40.98=</m:t>
                      </m:r>
                      <m:r>
                        <a:rPr lang="en-GB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0.6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  <m:func>
                        <m:funcPr>
                          <m:ctrlPr>
                            <a:rPr lang="en-GB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30</m:t>
                          </m:r>
                        </m:e>
                      </m:func>
                      <m:r>
                        <a:rPr lang="en-GB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12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0083AEE-86B2-A3CC-BBB0-16063E1FBC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6080" y="5183186"/>
                <a:ext cx="4407328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52BDD72-842C-88BF-B921-9C9E71660D5A}"/>
                  </a:ext>
                </a:extLst>
              </p:cNvPr>
              <p:cNvSpPr txBox="1"/>
              <p:nvPr/>
            </p:nvSpPr>
            <p:spPr>
              <a:xfrm>
                <a:off x="7475766" y="5835011"/>
                <a:ext cx="187220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𝝁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𝟔𝟕𝟏</m:t>
                      </m:r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52BDD72-842C-88BF-B921-9C9E71660D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5766" y="5835011"/>
                <a:ext cx="1872208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5365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30291FBF-CFC0-6002-27DB-10FF9DAA706A}"/>
              </a:ext>
            </a:extLst>
          </p:cNvPr>
          <p:cNvSpPr txBox="1"/>
          <p:nvPr/>
        </p:nvSpPr>
        <p:spPr>
          <a:xfrm>
            <a:off x="2423592" y="692696"/>
            <a:ext cx="6624736" cy="1323439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0" b="1" dirty="0">
                <a:latin typeface="+mj-lt"/>
              </a:rPr>
              <a:t>Kinetic Energy</a:t>
            </a:r>
            <a:endParaRPr lang="en-GB" sz="80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33FE31-3005-14BA-FD70-9A9AC5854578}"/>
              </a:ext>
            </a:extLst>
          </p:cNvPr>
          <p:cNvSpPr txBox="1"/>
          <p:nvPr/>
        </p:nvSpPr>
        <p:spPr>
          <a:xfrm>
            <a:off x="299356" y="2492896"/>
            <a:ext cx="115932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Kinetic Energy of an object is </a:t>
            </a:r>
          </a:p>
          <a:p>
            <a:pPr algn="ctr"/>
            <a:r>
              <a:rPr lang="en-GB" sz="7200" dirty="0"/>
              <a:t>the energy possessed </a:t>
            </a:r>
          </a:p>
          <a:p>
            <a:pPr algn="ctr"/>
            <a:r>
              <a:rPr lang="en-GB" sz="7200" dirty="0"/>
              <a:t>due to motion. </a:t>
            </a:r>
          </a:p>
        </p:txBody>
      </p:sp>
    </p:spTree>
    <p:extLst>
      <p:ext uri="{BB962C8B-B14F-4D97-AF65-F5344CB8AC3E}">
        <p14:creationId xmlns:p14="http://schemas.microsoft.com/office/powerpoint/2010/main" val="3031115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45CD03-4BB2-9813-B5FB-358E7CBF92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EAF0DF18-15A2-3592-733B-F9FA56C7CF3C}"/>
              </a:ext>
            </a:extLst>
          </p:cNvPr>
          <p:cNvSpPr txBox="1"/>
          <p:nvPr/>
        </p:nvSpPr>
        <p:spPr>
          <a:xfrm>
            <a:off x="2495600" y="548680"/>
            <a:ext cx="6624736" cy="1323439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0" b="1" dirty="0">
                <a:latin typeface="+mj-lt"/>
              </a:rPr>
              <a:t>Kinetic Energy</a:t>
            </a:r>
            <a:endParaRPr lang="en-GB" sz="8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BEDE4FF-CE0C-DEBC-722B-98C2BF3AE8F9}"/>
                  </a:ext>
                </a:extLst>
              </p:cNvPr>
              <p:cNvSpPr txBox="1"/>
              <p:nvPr/>
            </p:nvSpPr>
            <p:spPr>
              <a:xfrm>
                <a:off x="1343472" y="2492896"/>
                <a:ext cx="9361040" cy="31497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3800" b="1" dirty="0">
                    <a:solidFill>
                      <a:schemeClr val="tx1"/>
                    </a:solidFill>
                  </a:rPr>
                  <a:t>K.E.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3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3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13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GB" sz="13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𝒎</m:t>
                    </m:r>
                    <m:sSup>
                      <m:sSupPr>
                        <m:ctrlPr>
                          <a:rPr lang="en-GB" sz="13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3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  <m:sup>
                        <m:r>
                          <a:rPr lang="en-GB" sz="13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GB" sz="13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BEDE4FF-CE0C-DEBC-722B-98C2BF3AE8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472" y="2492896"/>
                <a:ext cx="9361040" cy="3149708"/>
              </a:xfrm>
              <a:prstGeom prst="rect">
                <a:avLst/>
              </a:prstGeom>
              <a:blipFill>
                <a:blip r:embed="rId2"/>
                <a:stretch>
                  <a:fillRect l="-9310" b="-177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1794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AECA098-2DA9-1264-55B2-C3EA554EA629}"/>
                  </a:ext>
                </a:extLst>
              </p:cNvPr>
              <p:cNvSpPr txBox="1"/>
              <p:nvPr/>
            </p:nvSpPr>
            <p:spPr>
              <a:xfrm>
                <a:off x="2999656" y="211061"/>
                <a:ext cx="5695479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400" b="1" dirty="0"/>
                  <a:t>K.E. = </a:t>
                </a:r>
                <a:r>
                  <a:rPr lang="en-GB" sz="4400" dirty="0">
                    <a:solidFill>
                      <a:srgbClr val="FF0000"/>
                    </a:solidFill>
                  </a:rPr>
                  <a:t>Force</a:t>
                </a:r>
                <a:r>
                  <a:rPr lang="en-GB" sz="4400" dirty="0"/>
                  <a:t> </a:t>
                </a:r>
                <a14:m>
                  <m:oMath xmlns:m="http://schemas.openxmlformats.org/officeDocument/2006/math">
                    <m:r>
                      <a:rPr lang="en-GB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sz="4400" dirty="0"/>
                  <a:t> </a:t>
                </a:r>
                <a:r>
                  <a:rPr lang="en-GB" sz="4400" dirty="0">
                    <a:solidFill>
                      <a:srgbClr val="00B050"/>
                    </a:solidFill>
                  </a:rPr>
                  <a:t>Distance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AECA098-2DA9-1264-55B2-C3EA554EA6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211061"/>
                <a:ext cx="5695479" cy="769441"/>
              </a:xfrm>
              <a:prstGeom prst="rect">
                <a:avLst/>
              </a:prstGeom>
              <a:blipFill>
                <a:blip r:embed="rId2"/>
                <a:stretch>
                  <a:fillRect l="-4283" t="-16667" b="-373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8F19110-EAA3-C456-5417-C0C54BE89C08}"/>
                  </a:ext>
                </a:extLst>
              </p:cNvPr>
              <p:cNvSpPr txBox="1"/>
              <p:nvPr/>
            </p:nvSpPr>
            <p:spPr>
              <a:xfrm>
                <a:off x="7714803" y="5579597"/>
                <a:ext cx="2844316" cy="46166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𝑢</m:t>
                        </m:r>
                      </m:e>
                      <m:sup>
                        <m:r>
                          <a:rPr kumimoji="0" lang="en-GB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=0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(from rest)</a:t>
                </a:r>
                <a:endParaRPr lang="en-GB" sz="11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8F19110-EAA3-C456-5417-C0C54BE89C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4803" y="5579597"/>
                <a:ext cx="2844316" cy="461665"/>
              </a:xfrm>
              <a:prstGeom prst="rect">
                <a:avLst/>
              </a:prstGeom>
              <a:blipFill>
                <a:blip r:embed="rId3"/>
                <a:stretch>
                  <a:fillRect l="-3433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AE7B091-24FC-9B94-9701-0401CDA793A7}"/>
                  </a:ext>
                </a:extLst>
              </p:cNvPr>
              <p:cNvSpPr txBox="1"/>
              <p:nvPr/>
            </p:nvSpPr>
            <p:spPr>
              <a:xfrm>
                <a:off x="3935760" y="1438229"/>
                <a:ext cx="2666130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kumimoji="0" lang="en-GB" sz="44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=</a:t>
                </a:r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 </a:t>
                </a:r>
                <a14:m>
                  <m:oMath xmlns:m="http://schemas.openxmlformats.org/officeDocument/2006/math">
                    <m:r>
                      <a:rPr kumimoji="0" lang="en-GB" sz="4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𝑚𝑎</m:t>
                    </m:r>
                  </m:oMath>
                </a14:m>
                <a:r>
                  <a:rPr lang="en-GB" sz="4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44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endParaRPr kumimoji="0" lang="en-GB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AE7B091-24FC-9B94-9701-0401CDA793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5760" y="1438229"/>
                <a:ext cx="2666130" cy="769441"/>
              </a:xfrm>
              <a:prstGeom prst="rect">
                <a:avLst/>
              </a:prstGeom>
              <a:blipFill>
                <a:blip r:embed="rId4"/>
                <a:stretch>
                  <a:fillRect l="-9382" t="-16667" b="-373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044F3F7-016B-B02A-FADD-1D0B26532627}"/>
                  </a:ext>
                </a:extLst>
              </p:cNvPr>
              <p:cNvSpPr txBox="1"/>
              <p:nvPr/>
            </p:nvSpPr>
            <p:spPr>
              <a:xfrm>
                <a:off x="3942637" y="3255545"/>
                <a:ext cx="2844316" cy="1144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GB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=</a:t>
                </a:r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4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𝑚</m:t>
                    </m:r>
                    <m:f>
                      <m:fPr>
                        <m:ctrlPr>
                          <a:rPr kumimoji="0" lang="en-GB" sz="4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kumimoji="0" lang="en-GB" sz="4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0" lang="en-GB" sz="4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kumimoji="0" lang="en-GB" sz="4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en-GB" sz="4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kumimoji="0" lang="en-GB" sz="4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0" lang="en-GB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kumimoji="0" lang="en-GB" sz="4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p>
                            <m:r>
                              <a:rPr kumimoji="0" lang="en-GB" sz="4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kumimoji="0" lang="en-GB" sz="4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044F3F7-016B-B02A-FADD-1D0B265326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2637" y="3255545"/>
                <a:ext cx="2844316" cy="1144801"/>
              </a:xfrm>
              <a:prstGeom prst="rect">
                <a:avLst/>
              </a:prstGeom>
              <a:blipFill>
                <a:blip r:embed="rId5"/>
                <a:stretch>
                  <a:fillRect l="-8798" b="-1276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4CF06E0-4F79-6DD6-6A2C-A9D20705B2FD}"/>
                  </a:ext>
                </a:extLst>
              </p:cNvPr>
              <p:cNvSpPr txBox="1"/>
              <p:nvPr/>
            </p:nvSpPr>
            <p:spPr>
              <a:xfrm>
                <a:off x="7714803" y="3099710"/>
                <a:ext cx="2418414" cy="46166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GB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en-GB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𝑎𝑠</m:t>
                      </m:r>
                    </m:oMath>
                  </m:oMathPara>
                </a14:m>
                <a:endParaRPr lang="en-GB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4CF06E0-4F79-6DD6-6A2C-A9D20705B2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4803" y="3099710"/>
                <a:ext cx="2418414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11BEF84-10AC-A941-A9B9-91B3829FC8FA}"/>
                  </a:ext>
                </a:extLst>
              </p:cNvPr>
              <p:cNvSpPr txBox="1"/>
              <p:nvPr/>
            </p:nvSpPr>
            <p:spPr>
              <a:xfrm>
                <a:off x="3999513" y="5260891"/>
                <a:ext cx="2232248" cy="10484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GB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/>
                  </a:rPr>
                  <a:t>=</a:t>
                </a:r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GB" sz="4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GB" sz="4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kumimoji="0" lang="en-GB" sz="4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kumimoji="0" lang="en-GB" sz="4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kumimoji="0" lang="en-GB" sz="4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en-GB" sz="4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p>
                        <m:r>
                          <a:rPr kumimoji="0" lang="en-GB" sz="4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11BEF84-10AC-A941-A9B9-91B3829FC8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9513" y="5260891"/>
                <a:ext cx="2232248" cy="1048429"/>
              </a:xfrm>
              <a:prstGeom prst="rect">
                <a:avLst/>
              </a:prstGeom>
              <a:blipFill>
                <a:blip r:embed="rId7"/>
                <a:stretch>
                  <a:fillRect l="-10929" b="-1395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5B7A592-59DC-5EDA-5945-282F904C76A0}"/>
                  </a:ext>
                </a:extLst>
              </p:cNvPr>
              <p:cNvSpPr txBox="1"/>
              <p:nvPr/>
            </p:nvSpPr>
            <p:spPr>
              <a:xfrm>
                <a:off x="7714803" y="3707389"/>
                <a:ext cx="2304256" cy="831061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𝑎𝑠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kumimoji="0" lang="en-GB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bg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bg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𝑣</m:t>
                              </m:r>
                            </m:e>
                            <m:sup>
                              <m:r>
                                <a:rPr kumimoji="0" lang="en-GB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bg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sSup>
                            <m:sSupPr>
                              <m:ctrlPr>
                                <a:rPr kumimoji="0" lang="en-GB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bg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bg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𝑢</m:t>
                              </m:r>
                            </m:e>
                            <m:sup>
                              <m:r>
                                <a:rPr kumimoji="0" lang="en-GB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bg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5B7A592-59DC-5EDA-5945-282F904C76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4803" y="3707389"/>
                <a:ext cx="2304256" cy="83106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F9F0DCB-B806-6F09-1F03-07138359E4C3}"/>
                  </a:ext>
                </a:extLst>
              </p:cNvPr>
              <p:cNvSpPr txBox="1"/>
              <p:nvPr/>
            </p:nvSpPr>
            <p:spPr>
              <a:xfrm>
                <a:off x="7707926" y="1515087"/>
                <a:ext cx="1705985" cy="46166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GB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F9F0DCB-B806-6F09-1F03-07138359E4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7926" y="1515087"/>
                <a:ext cx="1705985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219094D-C8BE-77DE-FFCF-66921F64C60C}"/>
                  </a:ext>
                </a:extLst>
              </p:cNvPr>
              <p:cNvSpPr txBox="1"/>
              <p:nvPr/>
            </p:nvSpPr>
            <p:spPr>
              <a:xfrm>
                <a:off x="7707926" y="2036994"/>
                <a:ext cx="2274398" cy="46166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𝐷𝑖𝑠𝑡𝑎𝑛𝑐𝑒</m:t>
                      </m:r>
                      <m:r>
                        <a:rPr lang="en-GB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GB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219094D-C8BE-77DE-FFCF-66921F64C6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7926" y="2036994"/>
                <a:ext cx="2274398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32">
            <a:extLst>
              <a:ext uri="{FF2B5EF4-FFF2-40B4-BE49-F238E27FC236}">
                <a16:creationId xmlns:a16="http://schemas.microsoft.com/office/drawing/2014/main" id="{5B46E7B5-1E58-F2A4-D1AA-8D4F5C648E8B}"/>
              </a:ext>
            </a:extLst>
          </p:cNvPr>
          <p:cNvSpPr txBox="1"/>
          <p:nvPr/>
        </p:nvSpPr>
        <p:spPr>
          <a:xfrm>
            <a:off x="335360" y="116632"/>
            <a:ext cx="1872208" cy="76944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400" b="1" dirty="0">
                <a:latin typeface="+mj-lt"/>
              </a:rPr>
              <a:t>Proof</a:t>
            </a:r>
            <a:endParaRPr lang="en-GB" sz="4400" b="1" dirty="0"/>
          </a:p>
        </p:txBody>
      </p:sp>
    </p:spTree>
    <p:extLst>
      <p:ext uri="{BB962C8B-B14F-4D97-AF65-F5344CB8AC3E}">
        <p14:creationId xmlns:p14="http://schemas.microsoft.com/office/powerpoint/2010/main" val="4062781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11" grpId="0"/>
      <p:bldP spid="14" grpId="0" animBg="1"/>
      <p:bldP spid="18" grpId="0" animBg="1"/>
      <p:bldP spid="19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E00172-AE23-170C-D9FE-857763A3AA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5A8100C2-AEE8-4BB2-7F7D-AE0D1C2A75F0}"/>
              </a:ext>
            </a:extLst>
          </p:cNvPr>
          <p:cNvSpPr txBox="1"/>
          <p:nvPr/>
        </p:nvSpPr>
        <p:spPr>
          <a:xfrm>
            <a:off x="2387588" y="548680"/>
            <a:ext cx="7488832" cy="1323439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0" b="1" dirty="0">
                <a:latin typeface="+mj-lt"/>
              </a:rPr>
              <a:t>Potential Energy</a:t>
            </a:r>
            <a:endParaRPr lang="en-GB" sz="80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E20F0C-A101-5EF6-9CCF-B81564E9DF29}"/>
              </a:ext>
            </a:extLst>
          </p:cNvPr>
          <p:cNvSpPr txBox="1"/>
          <p:nvPr/>
        </p:nvSpPr>
        <p:spPr>
          <a:xfrm>
            <a:off x="623392" y="2420888"/>
            <a:ext cx="1101722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Potential Energy</a:t>
            </a:r>
            <a:r>
              <a:rPr kumimoji="0" lang="en-GB" sz="6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is the energy of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 object</a:t>
            </a:r>
            <a:r>
              <a:rPr lang="en-GB" sz="6000" dirty="0">
                <a:solidFill>
                  <a:prstClr val="black"/>
                </a:solidFill>
                <a:latin typeface="Calibri"/>
              </a:rPr>
              <a:t> </a:t>
            </a: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due to </a:t>
            </a:r>
            <a:r>
              <a:rPr lang="en-GB" sz="6000" dirty="0">
                <a:solidFill>
                  <a:prstClr val="black"/>
                </a:solidFill>
                <a:latin typeface="Calibri"/>
              </a:rPr>
              <a:t>its</a:t>
            </a: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height</a:t>
            </a:r>
            <a:r>
              <a:rPr kumimoji="0" lang="en-GB" sz="6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above</a:t>
            </a:r>
            <a:endParaRPr kumimoji="0" lang="en-GB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level defined ground </a:t>
            </a:r>
            <a:r>
              <a:rPr lang="en-GB" sz="6000" dirty="0">
                <a:solidFill>
                  <a:prstClr val="black"/>
                </a:solidFill>
                <a:latin typeface="Calibri"/>
              </a:rPr>
              <a:t>zero</a:t>
            </a: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87049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98392-0966-DD10-A4A8-B1CB590413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63BF5D64-14C9-37AD-281E-EA2D283BCA2D}"/>
              </a:ext>
            </a:extLst>
          </p:cNvPr>
          <p:cNvSpPr txBox="1"/>
          <p:nvPr/>
        </p:nvSpPr>
        <p:spPr>
          <a:xfrm>
            <a:off x="2279576" y="620688"/>
            <a:ext cx="7488832" cy="1323439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0" b="1" dirty="0">
                <a:latin typeface="+mj-lt"/>
              </a:rPr>
              <a:t>Potential Energy</a:t>
            </a:r>
            <a:endParaRPr lang="en-GB" sz="8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1BFF9FE-175B-09A7-33CF-85B054AC0D47}"/>
                  </a:ext>
                </a:extLst>
              </p:cNvPr>
              <p:cNvSpPr txBox="1"/>
              <p:nvPr/>
            </p:nvSpPr>
            <p:spPr>
              <a:xfrm>
                <a:off x="983432" y="2420888"/>
                <a:ext cx="10441160" cy="26468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6600" b="1" dirty="0">
                    <a:solidFill>
                      <a:schemeClr val="tx1"/>
                    </a:solidFill>
                  </a:rPr>
                  <a:t>P.E. = </a:t>
                </a:r>
                <a14:m>
                  <m:oMath xmlns:m="http://schemas.openxmlformats.org/officeDocument/2006/math">
                    <m:r>
                      <a:rPr lang="en-GB" sz="16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𝒎𝒈𝒉</m:t>
                    </m:r>
                  </m:oMath>
                </a14:m>
                <a:endParaRPr lang="en-GB" sz="1481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1BFF9FE-175B-09A7-33CF-85B054AC0D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2420888"/>
                <a:ext cx="10441160" cy="2646878"/>
              </a:xfrm>
              <a:prstGeom prst="rect">
                <a:avLst/>
              </a:prstGeom>
              <a:blipFill>
                <a:blip r:embed="rId2"/>
                <a:stretch>
                  <a:fillRect l="-8873" t="-22120" b="-456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74941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3091734-686E-E8C5-E502-2CA887DF38D9}"/>
                  </a:ext>
                </a:extLst>
              </p:cNvPr>
              <p:cNvSpPr txBox="1"/>
              <p:nvPr/>
            </p:nvSpPr>
            <p:spPr>
              <a:xfrm>
                <a:off x="443375" y="427311"/>
                <a:ext cx="8316921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4800" b="1" dirty="0"/>
                  <a:t>P.E. </a:t>
                </a:r>
                <a14:m>
                  <m:oMath xmlns:m="http://schemas.openxmlformats.org/officeDocument/2006/math">
                    <m:r>
                      <a:rPr lang="en-GB" sz="4800" b="1" i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800" b="1" dirty="0"/>
                  <a:t> </a:t>
                </a:r>
                <a:r>
                  <a:rPr lang="en-GB" sz="4800" dirty="0"/>
                  <a:t>work done against gravity 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3091734-686E-E8C5-E502-2CA887DF38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375" y="427311"/>
                <a:ext cx="8316921" cy="830997"/>
              </a:xfrm>
              <a:prstGeom prst="rect">
                <a:avLst/>
              </a:prstGeom>
              <a:blipFill>
                <a:blip r:embed="rId2"/>
                <a:stretch>
                  <a:fillRect l="-3372" t="-16176" r="-2859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59C846B-A1FD-EDBB-BB4B-CF722E346DF0}"/>
                  </a:ext>
                </a:extLst>
              </p:cNvPr>
              <p:cNvSpPr txBox="1"/>
              <p:nvPr/>
            </p:nvSpPr>
            <p:spPr>
              <a:xfrm>
                <a:off x="452884" y="2867869"/>
                <a:ext cx="4039649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4800" b="1" dirty="0"/>
                  <a:t>P.E. </a:t>
                </a:r>
                <a14:m>
                  <m:oMath xmlns:m="http://schemas.openxmlformats.org/officeDocument/2006/math">
                    <m:r>
                      <a:rPr lang="en-GB" sz="4800" b="1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8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𝑚𝑔</m:t>
                    </m:r>
                    <m:r>
                      <a:rPr lang="en-GB" sz="4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sz="4800" dirty="0"/>
                  <a:t> </a:t>
                </a:r>
                <a14:m>
                  <m:oMath xmlns:m="http://schemas.openxmlformats.org/officeDocument/2006/math">
                    <m:r>
                      <a:rPr lang="en-GB" sz="48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GB" sz="4800" dirty="0"/>
                  <a:t> 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59C846B-A1FD-EDBB-BB4B-CF722E346D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884" y="2867869"/>
                <a:ext cx="4039649" cy="830997"/>
              </a:xfrm>
              <a:prstGeom prst="rect">
                <a:avLst/>
              </a:prstGeom>
              <a:blipFill>
                <a:blip r:embed="rId3"/>
                <a:stretch>
                  <a:fillRect l="-6787" t="-16058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94F112C-B6CA-2B83-502D-264654897C52}"/>
              </a:ext>
            </a:extLst>
          </p:cNvPr>
          <p:cNvCxnSpPr>
            <a:cxnSpLocks/>
          </p:cNvCxnSpPr>
          <p:nvPr/>
        </p:nvCxnSpPr>
        <p:spPr>
          <a:xfrm>
            <a:off x="9660393" y="2782669"/>
            <a:ext cx="0" cy="1078379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9CFE03E-8658-1F30-7279-E80CE77306FA}"/>
                  </a:ext>
                </a:extLst>
              </p:cNvPr>
              <p:cNvSpPr txBox="1"/>
              <p:nvPr/>
            </p:nvSpPr>
            <p:spPr>
              <a:xfrm>
                <a:off x="9060665" y="3645024"/>
                <a:ext cx="1175792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𝑚𝑔</m:t>
                      </m:r>
                    </m:oMath>
                  </m:oMathPara>
                </a14:m>
                <a:endParaRPr lang="en-GB" sz="4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9CFE03E-8658-1F30-7279-E80CE77306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0665" y="3645024"/>
                <a:ext cx="1175792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ECAE40D-628B-F1D5-32D6-E55F8D651054}"/>
              </a:ext>
            </a:extLst>
          </p:cNvPr>
          <p:cNvCxnSpPr/>
          <p:nvPr/>
        </p:nvCxnSpPr>
        <p:spPr>
          <a:xfrm>
            <a:off x="7932201" y="2060848"/>
            <a:ext cx="3600400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BA6C12B8-5140-4530-00E4-FDE61E1047BD}"/>
              </a:ext>
            </a:extLst>
          </p:cNvPr>
          <p:cNvSpPr/>
          <p:nvPr/>
        </p:nvSpPr>
        <p:spPr>
          <a:xfrm>
            <a:off x="9084329" y="2060848"/>
            <a:ext cx="1152128" cy="72182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BB7DD41-ECC5-93E9-82A4-B40F0C19C3CC}"/>
              </a:ext>
            </a:extLst>
          </p:cNvPr>
          <p:cNvCxnSpPr/>
          <p:nvPr/>
        </p:nvCxnSpPr>
        <p:spPr>
          <a:xfrm>
            <a:off x="8004209" y="5517232"/>
            <a:ext cx="3600400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E0105EF-4D5B-2D5A-8BEB-70608662A223}"/>
                  </a:ext>
                </a:extLst>
              </p:cNvPr>
              <p:cNvSpPr txBox="1"/>
              <p:nvPr/>
            </p:nvSpPr>
            <p:spPr>
              <a:xfrm>
                <a:off x="452884" y="1645349"/>
                <a:ext cx="629842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b="1" dirty="0"/>
                  <a:t>P.E. </a:t>
                </a:r>
                <a14:m>
                  <m:oMath xmlns:m="http://schemas.openxmlformats.org/officeDocument/2006/math">
                    <m:r>
                      <a:rPr lang="en-GB" sz="4800" b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800" b="1" dirty="0"/>
                  <a:t> </a:t>
                </a:r>
                <a:r>
                  <a:rPr lang="en-GB" sz="4800" dirty="0">
                    <a:solidFill>
                      <a:srgbClr val="FF0000"/>
                    </a:solidFill>
                  </a:rPr>
                  <a:t>Force</a:t>
                </a:r>
                <a:r>
                  <a:rPr lang="en-GB" sz="4800" dirty="0"/>
                  <a:t> </a:t>
                </a:r>
                <a14:m>
                  <m:oMath xmlns:m="http://schemas.openxmlformats.org/officeDocument/2006/math">
                    <m:r>
                      <a:rPr lang="en-GB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sz="4800" dirty="0"/>
                  <a:t> </a:t>
                </a:r>
                <a:r>
                  <a:rPr lang="en-GB" sz="4800" dirty="0">
                    <a:solidFill>
                      <a:srgbClr val="00B050"/>
                    </a:solidFill>
                  </a:rPr>
                  <a:t>Distance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E0105EF-4D5B-2D5A-8BEB-70608662A2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884" y="1645349"/>
                <a:ext cx="6298425" cy="830997"/>
              </a:xfrm>
              <a:prstGeom prst="rect">
                <a:avLst/>
              </a:prstGeom>
              <a:blipFill>
                <a:blip r:embed="rId5"/>
                <a:stretch>
                  <a:fillRect l="-4356" t="-16176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DFEF732-6A03-6F37-C61F-4091A6C15017}"/>
              </a:ext>
            </a:extLst>
          </p:cNvPr>
          <p:cNvCxnSpPr>
            <a:cxnSpLocks/>
          </p:cNvCxnSpPr>
          <p:nvPr/>
        </p:nvCxnSpPr>
        <p:spPr>
          <a:xfrm>
            <a:off x="10956537" y="2060848"/>
            <a:ext cx="0" cy="3456384"/>
          </a:xfrm>
          <a:prstGeom prst="straightConnector1">
            <a:avLst/>
          </a:prstGeom>
          <a:ln w="34925">
            <a:solidFill>
              <a:srgbClr val="00B05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6F1269E-242B-8BC8-4858-76ABA3A3FF44}"/>
                  </a:ext>
                </a:extLst>
              </p:cNvPr>
              <p:cNvSpPr txBox="1"/>
              <p:nvPr/>
            </p:nvSpPr>
            <p:spPr>
              <a:xfrm>
                <a:off x="452884" y="4149080"/>
                <a:ext cx="3247561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4800" b="1" dirty="0"/>
                  <a:t>P.E. </a:t>
                </a:r>
                <a14:m>
                  <m:oMath xmlns:m="http://schemas.openxmlformats.org/officeDocument/2006/math">
                    <m:r>
                      <a:rPr lang="en-GB" sz="4800" b="1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𝑚𝑔</m:t>
                    </m:r>
                    <m:r>
                      <a:rPr lang="en-GB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GB" sz="4800" dirty="0">
                    <a:solidFill>
                      <a:schemeClr val="tx1"/>
                    </a:solidFill>
                  </a:rPr>
                  <a:t> </a:t>
                </a:r>
                <a:endParaRPr lang="en-GB" sz="48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6F1269E-242B-8BC8-4858-76ABA3A3FF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884" y="4149080"/>
                <a:ext cx="3247561" cy="830997"/>
              </a:xfrm>
              <a:prstGeom prst="rect">
                <a:avLst/>
              </a:prstGeom>
              <a:blipFill>
                <a:blip r:embed="rId6"/>
                <a:stretch>
                  <a:fillRect l="-8443" t="-16176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B26A739-50F3-0A86-349B-FA1CEFF7A154}"/>
                  </a:ext>
                </a:extLst>
              </p:cNvPr>
              <p:cNvSpPr txBox="1"/>
              <p:nvPr/>
            </p:nvSpPr>
            <p:spPr>
              <a:xfrm>
                <a:off x="10956537" y="3329413"/>
                <a:ext cx="599728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h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B26A739-50F3-0A86-349B-FA1CEFF7A1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56537" y="3329413"/>
                <a:ext cx="599728" cy="8309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49839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7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D4DD439-EC03-A067-A2D0-243EC408B55E}"/>
              </a:ext>
            </a:extLst>
          </p:cNvPr>
          <p:cNvGrpSpPr/>
          <p:nvPr/>
        </p:nvGrpSpPr>
        <p:grpSpPr>
          <a:xfrm>
            <a:off x="2279576" y="1484784"/>
            <a:ext cx="6721709" cy="4904958"/>
            <a:chOff x="3791744" y="2824051"/>
            <a:chExt cx="2711819" cy="1117093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D42A6CD-3C29-2255-BBD6-C35D2D2D751A}"/>
                </a:ext>
              </a:extLst>
            </p:cNvPr>
            <p:cNvSpPr txBox="1"/>
            <p:nvPr/>
          </p:nvSpPr>
          <p:spPr>
            <a:xfrm>
              <a:off x="3791744" y="3501008"/>
              <a:ext cx="2711819" cy="3390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/>
                <a:t>	</a:t>
              </a:r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941B9D56-FA41-FC5E-8C6C-CE7BAF701E80}"/>
                </a:ext>
              </a:extLst>
            </p:cNvPr>
            <p:cNvCxnSpPr/>
            <p:nvPr/>
          </p:nvCxnSpPr>
          <p:spPr>
            <a:xfrm flipV="1">
              <a:off x="3845304" y="2824051"/>
              <a:ext cx="2448272" cy="93610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778DC780-07E4-63DE-EEC9-A16D1EE5A72D}"/>
                </a:ext>
              </a:extLst>
            </p:cNvPr>
            <p:cNvCxnSpPr>
              <a:cxnSpLocks/>
            </p:cNvCxnSpPr>
            <p:nvPr/>
          </p:nvCxnSpPr>
          <p:spPr>
            <a:xfrm>
              <a:off x="3845305" y="3760155"/>
              <a:ext cx="2540551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Freeform: Shape 18">
              <a:extLst>
                <a:ext uri="{FF2B5EF4-FFF2-40B4-BE49-F238E27FC236}">
                  <a16:creationId xmlns:a16="http://schemas.microsoft.com/office/drawing/2014/main" id="{354F3C97-DC6D-4E33-5DD4-2825AFB6CC41}"/>
                </a:ext>
              </a:extLst>
            </p:cNvPr>
            <p:cNvSpPr/>
            <p:nvPr/>
          </p:nvSpPr>
          <p:spPr>
            <a:xfrm>
              <a:off x="4237248" y="3608460"/>
              <a:ext cx="57150" cy="157163"/>
            </a:xfrm>
            <a:custGeom>
              <a:avLst/>
              <a:gdLst>
                <a:gd name="connsiteX0" fmla="*/ 0 w 57150"/>
                <a:gd name="connsiteY0" fmla="*/ 0 h 157163"/>
                <a:gd name="connsiteX1" fmla="*/ 38100 w 57150"/>
                <a:gd name="connsiteY1" fmla="*/ 71438 h 157163"/>
                <a:gd name="connsiteX2" fmla="*/ 57150 w 57150"/>
                <a:gd name="connsiteY2" fmla="*/ 157163 h 157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57163">
                  <a:moveTo>
                    <a:pt x="0" y="0"/>
                  </a:moveTo>
                  <a:cubicBezTo>
                    <a:pt x="14287" y="22622"/>
                    <a:pt x="28575" y="45244"/>
                    <a:pt x="38100" y="71438"/>
                  </a:cubicBezTo>
                  <a:cubicBezTo>
                    <a:pt x="47625" y="97632"/>
                    <a:pt x="52387" y="127397"/>
                    <a:pt x="57150" y="157163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5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60F61203-246E-4627-6F2F-816AB9369AE8}"/>
                    </a:ext>
                  </a:extLst>
                </p:cNvPr>
                <p:cNvSpPr txBox="1"/>
                <p:nvPr/>
              </p:nvSpPr>
              <p:spPr>
                <a:xfrm>
                  <a:off x="4294398" y="3602102"/>
                  <a:ext cx="278359" cy="3390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4800" dirty="0"/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60F61203-246E-4627-6F2F-816AB9369AE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94398" y="3602102"/>
                  <a:ext cx="278359" cy="339042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0176A991-5E10-ABB1-72C7-4E360205435B}"/>
                </a:ext>
              </a:extLst>
            </p:cNvPr>
            <p:cNvSpPr/>
            <p:nvPr/>
          </p:nvSpPr>
          <p:spPr>
            <a:xfrm>
              <a:off x="5244296" y="2963216"/>
              <a:ext cx="309070" cy="17819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5400" dirty="0"/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928A6824-733C-211E-025D-BA3C59DF7458}"/>
                </a:ext>
              </a:extLst>
            </p:cNvPr>
            <p:cNvCxnSpPr/>
            <p:nvPr/>
          </p:nvCxnSpPr>
          <p:spPr>
            <a:xfrm flipH="1">
              <a:off x="3815872" y="3103714"/>
              <a:ext cx="1448988" cy="540851"/>
            </a:xfrm>
            <a:prstGeom prst="straightConnector1">
              <a:avLst/>
            </a:prstGeom>
            <a:ln w="38100" cap="flat" cmpd="sng" algn="ctr">
              <a:solidFill>
                <a:schemeClr val="dk1"/>
              </a:solidFill>
              <a:prstDash val="solid"/>
              <a:round/>
              <a:headEnd type="arrow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567B7A3-1339-2BFA-C61E-C161064487F0}"/>
                </a:ext>
              </a:extLst>
            </p:cNvPr>
            <p:cNvSpPr txBox="1"/>
            <p:nvPr/>
          </p:nvSpPr>
          <p:spPr>
            <a:xfrm>
              <a:off x="4265823" y="3207801"/>
              <a:ext cx="436576" cy="1331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10m</a:t>
              </a:r>
              <a:endParaRPr lang="en-GB" sz="3200" dirty="0"/>
            </a:p>
          </p:txBody>
        </p:sp>
      </p:grp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01B940-C97F-2957-0BD3-04C752E0A700}"/>
              </a:ext>
            </a:extLst>
          </p:cNvPr>
          <p:cNvCxnSpPr>
            <a:cxnSpLocks/>
          </p:cNvCxnSpPr>
          <p:nvPr/>
        </p:nvCxnSpPr>
        <p:spPr>
          <a:xfrm>
            <a:off x="6379267" y="2878234"/>
            <a:ext cx="0" cy="1078379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37E87BD-B604-7FDE-E3E0-9562346DE002}"/>
                  </a:ext>
                </a:extLst>
              </p:cNvPr>
              <p:cNvSpPr txBox="1"/>
              <p:nvPr/>
            </p:nvSpPr>
            <p:spPr>
              <a:xfrm>
                <a:off x="5785049" y="3757008"/>
                <a:ext cx="1175792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𝑚𝑔</m:t>
                      </m:r>
                    </m:oMath>
                  </m:oMathPara>
                </a14:m>
                <a:endParaRPr lang="en-GB" sz="4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37E87BD-B604-7FDE-E3E0-9562346DE0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5049" y="3757008"/>
                <a:ext cx="1175792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074FE75-DD9F-C59A-5091-FCC7E2B96101}"/>
              </a:ext>
            </a:extLst>
          </p:cNvPr>
          <p:cNvCxnSpPr>
            <a:cxnSpLocks/>
          </p:cNvCxnSpPr>
          <p:nvPr/>
        </p:nvCxnSpPr>
        <p:spPr>
          <a:xfrm>
            <a:off x="6960841" y="2858747"/>
            <a:ext cx="0" cy="2736304"/>
          </a:xfrm>
          <a:prstGeom prst="straightConnector1">
            <a:avLst/>
          </a:prstGeom>
          <a:ln w="34925">
            <a:solidFill>
              <a:srgbClr val="00B05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FA1D81E-D79F-E33A-5476-AEF246AD3BED}"/>
                  </a:ext>
                </a:extLst>
              </p:cNvPr>
              <p:cNvSpPr txBox="1"/>
              <p:nvPr/>
            </p:nvSpPr>
            <p:spPr>
              <a:xfrm>
                <a:off x="6973275" y="3610561"/>
                <a:ext cx="599728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h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FA1D81E-D79F-E33A-5476-AEF246AD3B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3275" y="3610561"/>
                <a:ext cx="599728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6985CDD-3D9B-E20B-03F9-902C95FB6F34}"/>
                  </a:ext>
                </a:extLst>
              </p:cNvPr>
              <p:cNvSpPr txBox="1"/>
              <p:nvPr/>
            </p:nvSpPr>
            <p:spPr>
              <a:xfrm>
                <a:off x="7409161" y="3637223"/>
                <a:ext cx="2992497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=10</m:t>
                      </m:r>
                      <m:func>
                        <m:funcPr>
                          <m:ctrlP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44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4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  <m:r>
                            <a:rPr lang="en-GB" sz="4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°</m:t>
                          </m:r>
                        </m:e>
                      </m:func>
                    </m:oMath>
                  </m:oMathPara>
                </a14:m>
                <a:endParaRPr lang="en-GB" sz="4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6985CDD-3D9B-E20B-03F9-902C95FB6F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9161" y="3637223"/>
                <a:ext cx="2992497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E431004-4466-6C45-2EE9-D34573BD3E09}"/>
                  </a:ext>
                </a:extLst>
              </p:cNvPr>
              <p:cNvSpPr txBox="1"/>
              <p:nvPr/>
            </p:nvSpPr>
            <p:spPr>
              <a:xfrm>
                <a:off x="407368" y="289791"/>
                <a:ext cx="3528392" cy="830997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4800" b="1" dirty="0">
                    <a:solidFill>
                      <a:schemeClr val="bg1"/>
                    </a:solidFill>
                  </a:rPr>
                  <a:t>P.E. </a:t>
                </a:r>
                <a14:m>
                  <m:oMath xmlns:m="http://schemas.openxmlformats.org/officeDocument/2006/math">
                    <m:r>
                      <a:rPr lang="en-GB" sz="4800" b="1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8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𝒎𝒈𝒉</m:t>
                    </m:r>
                  </m:oMath>
                </a14:m>
                <a:r>
                  <a:rPr lang="en-GB" sz="4800" b="1" dirty="0">
                    <a:solidFill>
                      <a:schemeClr val="bg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E431004-4466-6C45-2EE9-D34573BD3E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89791"/>
                <a:ext cx="3528392" cy="830997"/>
              </a:xfrm>
              <a:prstGeom prst="rect">
                <a:avLst/>
              </a:prstGeom>
              <a:blipFill>
                <a:blip r:embed="rId6"/>
                <a:stretch>
                  <a:fillRect l="-3109" t="-16176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F0297B6C-6A82-5F7A-A45B-60160CDD1C86}"/>
              </a:ext>
            </a:extLst>
          </p:cNvPr>
          <p:cNvSpPr txBox="1"/>
          <p:nvPr/>
        </p:nvSpPr>
        <p:spPr>
          <a:xfrm>
            <a:off x="407368" y="1106833"/>
            <a:ext cx="3528392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B050"/>
                </a:solidFill>
              </a:rPr>
              <a:t>Vertical Height</a:t>
            </a:r>
          </a:p>
        </p:txBody>
      </p:sp>
    </p:spTree>
    <p:extLst>
      <p:ext uri="{BB962C8B-B14F-4D97-AF65-F5344CB8AC3E}">
        <p14:creationId xmlns:p14="http://schemas.microsoft.com/office/powerpoint/2010/main" val="2402541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623392" y="620688"/>
            <a:ext cx="4968552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="1" dirty="0">
                <a:latin typeface="+mj-lt"/>
              </a:rPr>
              <a:t>Kinetic Energy</a:t>
            </a:r>
            <a:endParaRPr lang="en-GB" sz="6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A1763A78-E764-416D-8CB2-328157E2303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17987222"/>
                  </p:ext>
                </p:extLst>
              </p:nvPr>
            </p:nvGraphicFramePr>
            <p:xfrm>
              <a:off x="623392" y="2204864"/>
              <a:ext cx="10801200" cy="3505200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3600400">
                      <a:extLst>
                        <a:ext uri="{9D8B030D-6E8A-4147-A177-3AD203B41FA5}">
                          <a16:colId xmlns:a16="http://schemas.microsoft.com/office/drawing/2014/main" val="788518759"/>
                        </a:ext>
                      </a:extLst>
                    </a:gridCol>
                    <a:gridCol w="3600400">
                      <a:extLst>
                        <a:ext uri="{9D8B030D-6E8A-4147-A177-3AD203B41FA5}">
                          <a16:colId xmlns:a16="http://schemas.microsoft.com/office/drawing/2014/main" val="3322607744"/>
                        </a:ext>
                      </a:extLst>
                    </a:gridCol>
                    <a:gridCol w="3600400">
                      <a:extLst>
                        <a:ext uri="{9D8B030D-6E8A-4147-A177-3AD203B41FA5}">
                          <a16:colId xmlns:a16="http://schemas.microsoft.com/office/drawing/2014/main" val="118481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GB" sz="4000" dirty="0">
                              <a:solidFill>
                                <a:schemeClr val="tx1"/>
                              </a:solidFill>
                            </a:rPr>
                            <a:t>Mass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4000" dirty="0">
                              <a:solidFill>
                                <a:schemeClr val="tx1"/>
                              </a:solidFill>
                            </a:rPr>
                            <a:t>Velocity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4000" dirty="0">
                              <a:solidFill>
                                <a:schemeClr val="tx1"/>
                              </a:solidFill>
                            </a:rPr>
                            <a:t>Kinetic Energy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3466421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GB" sz="4000" dirty="0"/>
                            <a:t>10 kg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4000" dirty="0"/>
                            <a:t>5 m/s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4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98679983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GB" sz="4000" dirty="0"/>
                            <a:t>2 tonnes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4000" dirty="0"/>
                            <a:t>3</a:t>
                          </a:r>
                          <a:r>
                            <a:rPr lang="en-GB" sz="4000" baseline="0" dirty="0"/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GB" sz="4000" b="0" i="1" baseline="0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sSup>
                                <m:sSupPr>
                                  <m:ctrlPr>
                                    <a:rPr lang="en-GB" sz="4000" b="0" i="1" baseline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4000" b="0" i="1" baseline="0" smtClean="0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en-GB" sz="4000" b="0" i="1" baseline="0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</m:oMath>
                          </a14:m>
                          <a:endParaRPr lang="en-GB" sz="4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4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60114375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GB" sz="4000" dirty="0"/>
                            <a:t>4 kg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4000" dirty="0"/>
                            <a:t>(3</a:t>
                          </a:r>
                          <a:r>
                            <a:rPr lang="en-GB" sz="4000" b="1" baseline="0" dirty="0"/>
                            <a:t>i </a:t>
                          </a:r>
                          <a:r>
                            <a:rPr lang="en-GB" sz="4000" b="0" baseline="0" dirty="0"/>
                            <a:t>– 4</a:t>
                          </a:r>
                          <a:r>
                            <a:rPr lang="en-GB" sz="4000" b="1" baseline="0" dirty="0"/>
                            <a:t>j</a:t>
                          </a:r>
                          <a:r>
                            <a:rPr lang="en-GB" sz="4000" b="0" baseline="0" dirty="0"/>
                            <a:t>) </a:t>
                          </a:r>
                          <a14:m>
                            <m:oMath xmlns:m="http://schemas.openxmlformats.org/officeDocument/2006/math">
                              <m:r>
                                <a:rPr lang="en-GB" sz="4000" b="0" i="1" baseline="0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sSup>
                                <m:sSupPr>
                                  <m:ctrlPr>
                                    <a:rPr lang="en-GB" sz="4000" b="0" i="1" baseline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4000" b="0" i="1" baseline="0" smtClean="0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en-GB" sz="4000" b="0" i="1" baseline="0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</m:oMath>
                          </a14:m>
                          <a:endParaRPr lang="en-GB" sz="4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4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88441686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GB" sz="4000" dirty="0"/>
                            <a:t>20 kg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4000" dirty="0"/>
                            <a:t>(-5</a:t>
                          </a:r>
                          <a:r>
                            <a:rPr lang="en-GB" sz="4000" b="1" baseline="0" dirty="0"/>
                            <a:t>i </a:t>
                          </a:r>
                          <a:r>
                            <a:rPr lang="en-GB" sz="4000" b="0" baseline="0" dirty="0"/>
                            <a:t>+ 12</a:t>
                          </a:r>
                          <a:r>
                            <a:rPr lang="en-GB" sz="4000" b="1" baseline="0" dirty="0"/>
                            <a:t>j</a:t>
                          </a:r>
                          <a:r>
                            <a:rPr lang="en-GB" sz="4000" b="0" baseline="0" dirty="0"/>
                            <a:t>) </a:t>
                          </a:r>
                          <a14:m>
                            <m:oMath xmlns:m="http://schemas.openxmlformats.org/officeDocument/2006/math">
                              <m:r>
                                <a:rPr lang="en-GB" sz="4000" b="0" i="1" baseline="0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GB" sz="4000" b="0" i="1" baseline="0" smtClean="0"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en-GB" sz="4000" b="0" i="1" baseline="0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oMath>
                          </a14:m>
                          <a:endParaRPr lang="en-GB" sz="4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4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621361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A1763A78-E764-416D-8CB2-328157E2303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17987222"/>
                  </p:ext>
                </p:extLst>
              </p:nvPr>
            </p:nvGraphicFramePr>
            <p:xfrm>
              <a:off x="623392" y="2204864"/>
              <a:ext cx="10801200" cy="3505200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3600400">
                      <a:extLst>
                        <a:ext uri="{9D8B030D-6E8A-4147-A177-3AD203B41FA5}">
                          <a16:colId xmlns:a16="http://schemas.microsoft.com/office/drawing/2014/main" val="788518759"/>
                        </a:ext>
                      </a:extLst>
                    </a:gridCol>
                    <a:gridCol w="3600400">
                      <a:extLst>
                        <a:ext uri="{9D8B030D-6E8A-4147-A177-3AD203B41FA5}">
                          <a16:colId xmlns:a16="http://schemas.microsoft.com/office/drawing/2014/main" val="3322607744"/>
                        </a:ext>
                      </a:extLst>
                    </a:gridCol>
                    <a:gridCol w="3600400">
                      <a:extLst>
                        <a:ext uri="{9D8B030D-6E8A-4147-A177-3AD203B41FA5}">
                          <a16:colId xmlns:a16="http://schemas.microsoft.com/office/drawing/2014/main" val="1184818"/>
                        </a:ext>
                      </a:extLst>
                    </a:gridCol>
                  </a:tblGrid>
                  <a:tr h="701040">
                    <a:tc>
                      <a:txBody>
                        <a:bodyPr/>
                        <a:lstStyle/>
                        <a:p>
                          <a:r>
                            <a:rPr lang="en-GB" sz="4000" dirty="0">
                              <a:solidFill>
                                <a:schemeClr val="tx1"/>
                              </a:solidFill>
                            </a:rPr>
                            <a:t>Mass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4000" dirty="0">
                              <a:solidFill>
                                <a:schemeClr val="tx1"/>
                              </a:solidFill>
                            </a:rPr>
                            <a:t>Velocity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4000" dirty="0">
                              <a:solidFill>
                                <a:schemeClr val="tx1"/>
                              </a:solidFill>
                            </a:rPr>
                            <a:t>Kinetic Energy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34664217"/>
                      </a:ext>
                    </a:extLst>
                  </a:tr>
                  <a:tr h="701040">
                    <a:tc>
                      <a:txBody>
                        <a:bodyPr/>
                        <a:lstStyle/>
                        <a:p>
                          <a:r>
                            <a:rPr lang="en-GB" sz="4000" dirty="0"/>
                            <a:t>10 kg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4000" dirty="0"/>
                            <a:t>5 m/s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4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986799831"/>
                      </a:ext>
                    </a:extLst>
                  </a:tr>
                  <a:tr h="701040">
                    <a:tc>
                      <a:txBody>
                        <a:bodyPr/>
                        <a:lstStyle/>
                        <a:p>
                          <a:r>
                            <a:rPr lang="en-GB" sz="4000" dirty="0"/>
                            <a:t>2 tonnes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00169" t="-212931" r="-100338" b="-2353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4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601143758"/>
                      </a:ext>
                    </a:extLst>
                  </a:tr>
                  <a:tr h="701040">
                    <a:tc>
                      <a:txBody>
                        <a:bodyPr/>
                        <a:lstStyle/>
                        <a:p>
                          <a:r>
                            <a:rPr lang="en-GB" sz="4000" dirty="0"/>
                            <a:t>4 kg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00169" t="-315652" r="-100338" b="-1373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4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884416869"/>
                      </a:ext>
                    </a:extLst>
                  </a:tr>
                  <a:tr h="701040">
                    <a:tc>
                      <a:txBody>
                        <a:bodyPr/>
                        <a:lstStyle/>
                        <a:p>
                          <a:r>
                            <a:rPr lang="en-GB" sz="4000" dirty="0"/>
                            <a:t>20 kg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00169" t="-415652" r="-100338" b="-373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4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6213617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A2632C7E-E7DB-7CBE-8461-8D8236494CAB}"/>
              </a:ext>
            </a:extLst>
          </p:cNvPr>
          <p:cNvSpPr txBox="1"/>
          <p:nvPr/>
        </p:nvSpPr>
        <p:spPr>
          <a:xfrm>
            <a:off x="8904312" y="5014089"/>
            <a:ext cx="15358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1690 J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66CF4B-0348-8BBD-718E-7534A7CF64B8}"/>
              </a:ext>
            </a:extLst>
          </p:cNvPr>
          <p:cNvSpPr txBox="1"/>
          <p:nvPr/>
        </p:nvSpPr>
        <p:spPr>
          <a:xfrm>
            <a:off x="8981014" y="4314760"/>
            <a:ext cx="11037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50 J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FE293F5-E9B5-08D6-BD9B-3E90283F4029}"/>
              </a:ext>
            </a:extLst>
          </p:cNvPr>
          <p:cNvSpPr txBox="1"/>
          <p:nvPr/>
        </p:nvSpPr>
        <p:spPr>
          <a:xfrm>
            <a:off x="8904312" y="3615432"/>
            <a:ext cx="160784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9000 J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E7D899A-C835-DEAE-DA31-6D940902A4E9}"/>
              </a:ext>
            </a:extLst>
          </p:cNvPr>
          <p:cNvSpPr txBox="1"/>
          <p:nvPr/>
        </p:nvSpPr>
        <p:spPr>
          <a:xfrm>
            <a:off x="8909006" y="2928272"/>
            <a:ext cx="12478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125 J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652F9FF-6F3C-5763-9CF2-00D38F384025}"/>
                  </a:ext>
                </a:extLst>
              </p:cNvPr>
              <p:cNvSpPr txBox="1"/>
              <p:nvPr/>
            </p:nvSpPr>
            <p:spPr>
              <a:xfrm>
                <a:off x="5879976" y="626041"/>
                <a:ext cx="3186458" cy="100495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200" dirty="0">
                    <a:solidFill>
                      <a:schemeClr val="bg1"/>
                    </a:solidFill>
                  </a:rPr>
                  <a:t>K.E.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2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2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2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42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GB" sz="42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2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p>
                        <m:r>
                          <a:rPr lang="en-GB" sz="42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4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652F9FF-6F3C-5763-9CF2-00D38F3840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9976" y="626041"/>
                <a:ext cx="3186458" cy="1004955"/>
              </a:xfrm>
              <a:prstGeom prst="rect">
                <a:avLst/>
              </a:prstGeom>
              <a:blipFill>
                <a:blip r:embed="rId3"/>
                <a:stretch>
                  <a:fillRect l="-2107" b="-145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317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40288</TotalTime>
  <Words>615</Words>
  <Application>Microsoft Office PowerPoint</Application>
  <PresentationFormat>Widescreen</PresentationFormat>
  <Paragraphs>109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1505</cp:revision>
  <dcterms:created xsi:type="dcterms:W3CDTF">2013-02-28T07:36:55Z</dcterms:created>
  <dcterms:modified xsi:type="dcterms:W3CDTF">2026-01-09T04:20:12Z</dcterms:modified>
</cp:coreProperties>
</file>