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79" r:id="rId4"/>
    <p:sldId id="267" r:id="rId5"/>
    <p:sldId id="261" r:id="rId6"/>
    <p:sldId id="286" r:id="rId7"/>
    <p:sldId id="259" r:id="rId8"/>
    <p:sldId id="263" r:id="rId9"/>
    <p:sldId id="288" r:id="rId10"/>
    <p:sldId id="290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1" d="100"/>
          <a:sy n="91" d="100"/>
        </p:scale>
        <p:origin x="10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163176A0-02FC-47D8-8D6B-77EA423298B5}"/>
    <pc:docChg chg="delSld">
      <pc:chgData name="Stewart Gale" userId="3647ddd2-6040-41ae-a96d-232c23482af8" providerId="ADAL" clId="{163176A0-02FC-47D8-8D6B-77EA423298B5}" dt="2025-12-04T04:23:32.032" v="0" actId="47"/>
      <pc:docMkLst>
        <pc:docMk/>
      </pc:docMkLst>
      <pc:sldChg chg="del">
        <pc:chgData name="Stewart Gale" userId="3647ddd2-6040-41ae-a96d-232c23482af8" providerId="ADAL" clId="{163176A0-02FC-47D8-8D6B-77EA423298B5}" dt="2025-12-04T04:23:32.032" v="0" actId="47"/>
        <pc:sldMkLst>
          <pc:docMk/>
          <pc:sldMk cId="535805903" sldId="291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D5CE4D-1760-01C2-66BD-8F95D9EC6C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E9A40B-D0ED-C15C-5BFB-6387A97BA3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E97FD1-D443-E03B-8C5C-3852673DE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74CD2-8439-2241-9B4C-BD61F29B1A5F}" type="datetimeFigureOut">
              <a:rPr lang="en-US" smtClean="0"/>
              <a:t>12/4/2025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6EFD54-820B-5DC8-F60D-AA2CF51F88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9CB127-92A9-88EE-A8DA-722DD5637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36489-52EA-CB49-BD9E-5677F1EE1F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786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427EDA-54F1-DAC2-AD9D-AD7AB0AB49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DED6FE8-6B2A-E3B8-ABD8-83E41D8D1D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401F81-0EA5-AAB3-72D7-3D71085EC6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74CD2-8439-2241-9B4C-BD61F29B1A5F}" type="datetimeFigureOut">
              <a:rPr lang="en-US" smtClean="0"/>
              <a:t>12/4/2025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8BE0E4-95E9-A484-C7A9-588CEA916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850B6-0217-E4DD-7988-8D59E2CF1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36489-52EA-CB49-BD9E-5677F1EE1F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849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4D68797-AC76-2298-BA54-9AF0EA3AF2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4929BA-8A9B-E63C-00E8-04F33FB362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6CA93E-5D46-A6DA-0C01-D0875D440F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74CD2-8439-2241-9B4C-BD61F29B1A5F}" type="datetimeFigureOut">
              <a:rPr lang="en-US" smtClean="0"/>
              <a:t>12/4/2025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91FCDF-08AF-81B0-4E6C-84E7B45B0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9F7CD2-4F71-24C5-B9B4-54DE6C4D6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36489-52EA-CB49-BD9E-5677F1EE1F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02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692730-F1E6-B8F6-2BE1-42637F668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79D49C-3691-0E1D-BC0E-85C6B4AB78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68DE91-BB52-4B21-190F-132F69DBA3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74CD2-8439-2241-9B4C-BD61F29B1A5F}" type="datetimeFigureOut">
              <a:rPr lang="en-US" smtClean="0"/>
              <a:t>12/4/2025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A28CB8-48F3-2F63-38BE-A6F9875D7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68A5B1-C312-39ED-A29A-452318DDEF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36489-52EA-CB49-BD9E-5677F1EE1F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5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B69C5-6D5A-2C0C-D158-9244DDF76F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1094EA-6B3A-9DF4-01A9-005825E8EC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898E58-91DB-98F3-18E4-78881363B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74CD2-8439-2241-9B4C-BD61F29B1A5F}" type="datetimeFigureOut">
              <a:rPr lang="en-US" smtClean="0"/>
              <a:t>12/4/2025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B0F154-6D6A-8585-C32B-13C99EB073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E30892-914E-57E4-B852-4DAB91748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36489-52EA-CB49-BD9E-5677F1EE1F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2112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CDD150-F94A-2CAC-0C0C-86E2AD0BA4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F1DC14-7790-0305-4937-00837C910F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37F5FB-C2D0-86BD-9E85-2664018013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FC6741-3C73-0C04-0382-06DCC2CB33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74CD2-8439-2241-9B4C-BD61F29B1A5F}" type="datetimeFigureOut">
              <a:rPr lang="en-US" smtClean="0"/>
              <a:t>12/4/2025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30FED0-D924-D433-AFD1-7842D67F2E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A33AC3-3BAF-8C6D-D614-761540C38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36489-52EA-CB49-BD9E-5677F1EE1F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7440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AC4240-3A1A-DC3F-32F5-57E1217ABD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2E41CE-FC94-245A-1D79-B757C01B66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901FF7-6993-E541-7474-0C4F055916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F659844-A84F-EB5E-7C47-92CE9DAEFA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B0C9158-6B03-639A-C6DC-6621528952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3CA5106-8810-6D00-4B9E-21DE552E31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74CD2-8439-2241-9B4C-BD61F29B1A5F}" type="datetimeFigureOut">
              <a:rPr lang="en-US" smtClean="0"/>
              <a:t>12/4/2025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97165A5-A966-2A8A-775E-077AABB5C9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9EBC0A2-9007-934E-FE3F-C370EDF2B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36489-52EA-CB49-BD9E-5677F1EE1F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696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B8CDC5-C3E2-33C9-D3A2-6FDAE5CB54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054D66-80AC-23CE-3D5D-FDE056903B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74CD2-8439-2241-9B4C-BD61F29B1A5F}" type="datetimeFigureOut">
              <a:rPr lang="en-US" smtClean="0"/>
              <a:t>12/4/2025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03377E-7526-F386-FB42-F61AAA361E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D382C5-96AC-EFF6-34E9-5840A83CE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36489-52EA-CB49-BD9E-5677F1EE1F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672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8602DBE-CA2A-01EC-B37B-DAB52EBAD7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74CD2-8439-2241-9B4C-BD61F29B1A5F}" type="datetimeFigureOut">
              <a:rPr lang="en-US" smtClean="0"/>
              <a:t>12/4/2025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DA83BC6-9EFA-BE1C-8815-02532FDA22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7575DF-87D5-E2EE-6AF0-2F4F8D828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36489-52EA-CB49-BD9E-5677F1EE1F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7930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346D1D-723F-4398-2043-8BF62B3A2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E0459E-4CFB-B6BF-B4C0-FDF4625CF8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0CCF57-D64B-6677-EC9A-16CAC25EF7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A59488-357B-DD8E-EC43-A0D00E771D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74CD2-8439-2241-9B4C-BD61F29B1A5F}" type="datetimeFigureOut">
              <a:rPr lang="en-US" smtClean="0"/>
              <a:t>12/4/2025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E004BE-FFEF-E70B-2B82-BF7E2FE596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08E750-C12D-C95A-E6EA-AA3E93ED3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36489-52EA-CB49-BD9E-5677F1EE1F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31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F8D74-E452-2CF3-67B5-A12D27AF9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94C17BE-6211-E4DD-5EC0-4A99B18A405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AADF85-2669-53D2-31D2-F9FA26510F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C522DE-5322-93C3-7BB5-121C673196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74CD2-8439-2241-9B4C-BD61F29B1A5F}" type="datetimeFigureOut">
              <a:rPr lang="en-US" smtClean="0"/>
              <a:t>12/4/2025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A91696-0CDC-35BC-01F3-DB3CC1AD0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30A273-B0C2-0CDC-D09A-E9D95D5D2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36489-52EA-CB49-BD9E-5677F1EE1F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07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236E499-FA01-F4AD-6FCD-B89B6681C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940A4C-A213-B32C-891C-E95A4A966F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C240B8-ACED-3654-1356-95786235F0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A74CD2-8439-2241-9B4C-BD61F29B1A5F}" type="datetimeFigureOut">
              <a:rPr lang="en-US" smtClean="0"/>
              <a:t>12/4/2025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317D4A-4DBF-5804-BF17-E0EDEFDD8E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03163A-C34D-562E-C1C9-032BE35844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A36489-52EA-CB49-BD9E-5677F1EE1F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450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pn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11" Type="http://schemas.openxmlformats.org/officeDocument/2006/relationships/image" Target="../media/image24.jpeg"/><Relationship Id="rId5" Type="http://schemas.openxmlformats.org/officeDocument/2006/relationships/image" Target="../media/image18.jpeg"/><Relationship Id="rId10" Type="http://schemas.openxmlformats.org/officeDocument/2006/relationships/image" Target="../media/image23.pn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BACB32B7-2514-9343-58D3-D0F90E0E46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5489" y="0"/>
            <a:ext cx="12287489" cy="689216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8D04639-05C3-98EC-2BDF-544275C2FF64}"/>
              </a:ext>
            </a:extLst>
          </p:cNvPr>
          <p:cNvSpPr txBox="1"/>
          <p:nvPr/>
        </p:nvSpPr>
        <p:spPr>
          <a:xfrm>
            <a:off x="136413" y="0"/>
            <a:ext cx="761470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>
                <a:solidFill>
                  <a:schemeClr val="accent4">
                    <a:lumMod val="20000"/>
                    <a:lumOff val="80000"/>
                  </a:schemeClr>
                </a:solidFill>
                <a:latin typeface="Jumble" panose="020F0502020204030204" pitchFamily="34" charset="0"/>
              </a:rPr>
              <a:t>WHO IS THE CHRISTMAS GRINCH?</a:t>
            </a:r>
            <a:endParaRPr lang="en-US" sz="9600" b="1">
              <a:solidFill>
                <a:schemeClr val="accent4">
                  <a:lumMod val="20000"/>
                  <a:lumOff val="80000"/>
                </a:schemeClr>
              </a:solidFill>
              <a:latin typeface="Jumble" panose="020F050202020403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922C565-BDB5-D033-188D-7F5C4F1F7B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8123" y="-461692"/>
            <a:ext cx="2700469" cy="7319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1862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56737"/>
            <a:ext cx="12192000" cy="707886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GB" sz="4000" b="1" u="sng">
                <a:latin typeface="Comic Sans MS" panose="030F0702030302020204" pitchFamily="66" charset="0"/>
              </a:rPr>
              <a:t>The 12 Days of Christmas</a:t>
            </a:r>
          </a:p>
        </p:txBody>
      </p:sp>
      <p:pic>
        <p:nvPicPr>
          <p:cNvPr id="7170" name="Picture 2" descr="The Twelve Days of Christmas for Investors">
            <a:extLst>
              <a:ext uri="{FF2B5EF4-FFF2-40B4-BE49-F238E27FC236}">
                <a16:creationId xmlns:a16="http://schemas.microsoft.com/office/drawing/2014/main" id="{E91B9600-2F1B-453F-A2F2-D324E989C9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04399"/>
            <a:ext cx="6317512" cy="3553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32C13938-C582-499D-B9A0-38EFED9DE05C}"/>
              </a:ext>
            </a:extLst>
          </p:cNvPr>
          <p:cNvSpPr txBox="1"/>
          <p:nvPr/>
        </p:nvSpPr>
        <p:spPr>
          <a:xfrm>
            <a:off x="7451651" y="1115146"/>
            <a:ext cx="4063409" cy="830997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  <p:txBody>
          <a:bodyPr wrap="square" lIns="91440" tIns="45720" rIns="91440" bIns="45720" rtlCol="0" anchor="ctr">
            <a:spAutoFit/>
          </a:bodyPr>
          <a:lstStyle/>
          <a:p>
            <a:pPr algn="ctr"/>
            <a:r>
              <a:rPr lang="en-GB" sz="2400" b="1">
                <a:latin typeface="Comic Sans MS"/>
              </a:rPr>
              <a:t>1) How many gifts did I receive on the 2</a:t>
            </a:r>
            <a:r>
              <a:rPr lang="en-GB" sz="2400" b="1" baseline="30000">
                <a:latin typeface="Comic Sans MS"/>
              </a:rPr>
              <a:t>nd</a:t>
            </a:r>
            <a:r>
              <a:rPr lang="en-GB" sz="2400" b="1">
                <a:latin typeface="Comic Sans MS"/>
              </a:rPr>
              <a:t> day? </a:t>
            </a:r>
            <a:endParaRPr lang="en-GB" sz="2400" b="1">
              <a:latin typeface="Comic Sans MS" panose="030F0702030302020204" pitchFamily="66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9EFB97A-5251-4F2E-A46A-89182A23517E}"/>
              </a:ext>
            </a:extLst>
          </p:cNvPr>
          <p:cNvSpPr txBox="1"/>
          <p:nvPr/>
        </p:nvSpPr>
        <p:spPr>
          <a:xfrm>
            <a:off x="7451650" y="2181946"/>
            <a:ext cx="4063409" cy="830997"/>
          </a:xfrm>
          <a:prstGeom prst="rect">
            <a:avLst/>
          </a:prstGeom>
          <a:noFill/>
          <a:ln w="6350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GB" sz="2400" b="1">
                <a:latin typeface="Comic Sans MS" panose="030F0702030302020204" pitchFamily="66" charset="0"/>
              </a:rPr>
              <a:t>2) How many gifts did I receive on the 12</a:t>
            </a:r>
            <a:r>
              <a:rPr lang="en-GB" sz="2400" b="1" baseline="30000">
                <a:latin typeface="Comic Sans MS" panose="030F0702030302020204" pitchFamily="66" charset="0"/>
              </a:rPr>
              <a:t>th</a:t>
            </a:r>
            <a:r>
              <a:rPr lang="en-GB" sz="2400" b="1">
                <a:latin typeface="Comic Sans MS" panose="030F0702030302020204" pitchFamily="66" charset="0"/>
              </a:rPr>
              <a:t> day?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5B9EC9D-700D-415D-9A07-DF1503DEB3F9}"/>
              </a:ext>
            </a:extLst>
          </p:cNvPr>
          <p:cNvSpPr txBox="1"/>
          <p:nvPr/>
        </p:nvSpPr>
        <p:spPr>
          <a:xfrm>
            <a:off x="7451650" y="3248746"/>
            <a:ext cx="4063409" cy="830997"/>
          </a:xfrm>
          <a:prstGeom prst="rect">
            <a:avLst/>
          </a:prstGeom>
          <a:noFill/>
          <a:ln w="63500">
            <a:solidFill>
              <a:srgbClr val="00B05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GB" sz="2400" b="1">
                <a:latin typeface="Comic Sans MS" panose="030F0702030302020204" pitchFamily="66" charset="0"/>
              </a:rPr>
              <a:t>3) How many gifts did I receive altogether?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1967C94-057E-4A6C-BF52-20EECFB5341F}"/>
              </a:ext>
            </a:extLst>
          </p:cNvPr>
          <p:cNvSpPr txBox="1"/>
          <p:nvPr/>
        </p:nvSpPr>
        <p:spPr>
          <a:xfrm>
            <a:off x="7451649" y="4388701"/>
            <a:ext cx="4063409" cy="830997"/>
          </a:xfrm>
          <a:prstGeom prst="rect">
            <a:avLst/>
          </a:prstGeom>
          <a:noFill/>
          <a:ln w="63500">
            <a:solidFill>
              <a:srgbClr val="FFC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GB" sz="2400" b="1">
                <a:latin typeface="Comic Sans MS" panose="030F0702030302020204" pitchFamily="66" charset="0"/>
              </a:rPr>
              <a:t>4) How many golds rings did I receive in total?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B2842F4-C646-4CAF-8D5C-C5DB6F204753}"/>
              </a:ext>
            </a:extLst>
          </p:cNvPr>
          <p:cNvSpPr txBox="1"/>
          <p:nvPr/>
        </p:nvSpPr>
        <p:spPr>
          <a:xfrm>
            <a:off x="7451649" y="5528656"/>
            <a:ext cx="4063409" cy="830997"/>
          </a:xfrm>
          <a:prstGeom prst="rect">
            <a:avLst/>
          </a:prstGeom>
          <a:noFill/>
          <a:ln w="63500">
            <a:solidFill>
              <a:srgbClr val="7030A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GB" sz="2400" b="1">
                <a:latin typeface="Comic Sans MS" panose="030F0702030302020204" pitchFamily="66" charset="0"/>
              </a:rPr>
              <a:t>5) How many birds did I receive on day 12?</a:t>
            </a:r>
          </a:p>
        </p:txBody>
      </p:sp>
      <p:pic>
        <p:nvPicPr>
          <p:cNvPr id="2" name="Pentatonix_-_12_Days_of_Christmas_CeeNaija.com_">
            <a:hlinkClick r:id="" action="ppaction://media"/>
            <a:extLst>
              <a:ext uri="{FF2B5EF4-FFF2-40B4-BE49-F238E27FC236}">
                <a16:creationId xmlns:a16="http://schemas.microsoft.com/office/drawing/2014/main" id="{C6934E1E-2D4D-4FCC-B177-4C2B0FDB5C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68682" y="1097637"/>
            <a:ext cx="2148829" cy="214882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4418891-BA4C-4796-BBD6-4E3C442161F4}"/>
              </a:ext>
            </a:extLst>
          </p:cNvPr>
          <p:cNvSpPr txBox="1"/>
          <p:nvPr/>
        </p:nvSpPr>
        <p:spPr>
          <a:xfrm>
            <a:off x="276448" y="1157348"/>
            <a:ext cx="3668232" cy="175432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3600" b="1">
                <a:latin typeface="Lato Black"/>
                <a:ea typeface="Lato Black"/>
                <a:cs typeface="Lato Black"/>
              </a:rPr>
              <a:t>Click the Icon to play the 12 Days of Christmas.</a:t>
            </a:r>
          </a:p>
        </p:txBody>
      </p:sp>
    </p:spTree>
    <p:extLst>
      <p:ext uri="{BB962C8B-B14F-4D97-AF65-F5344CB8AC3E}">
        <p14:creationId xmlns:p14="http://schemas.microsoft.com/office/powerpoint/2010/main" val="3282263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1865721-7963-0FCC-0ED2-7F3694CC7A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"/>
          <a:stretch/>
        </p:blipFill>
        <p:spPr>
          <a:xfrm>
            <a:off x="20" y="1282"/>
            <a:ext cx="12188952" cy="685671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695973A-1DBD-7D6F-B389-CEDA3FC08B9C}"/>
              </a:ext>
            </a:extLst>
          </p:cNvPr>
          <p:cNvSpPr txBox="1"/>
          <p:nvPr/>
        </p:nvSpPr>
        <p:spPr>
          <a:xfrm>
            <a:off x="6371166" y="58846"/>
            <a:ext cx="5704417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>
                <a:solidFill>
                  <a:schemeClr val="bg1"/>
                </a:solidFill>
              </a:rPr>
              <a:t>Which Maths teacher hates Christmas Cracker Jokes, never wears a Christmas Jumper and does not even like Brussel Sprouts?</a:t>
            </a:r>
            <a:endParaRPr lang="en-US" sz="54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0452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42257" y="275295"/>
            <a:ext cx="10989129" cy="1200329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GB" sz="2400" b="1">
                <a:latin typeface="Comic Sans MS" panose="030F0702030302020204" pitchFamily="66" charset="0"/>
              </a:rPr>
              <a:t>To eliminate the suspects simply work out the answers to the 6 clues </a:t>
            </a:r>
          </a:p>
          <a:p>
            <a:pPr algn="ctr"/>
            <a:r>
              <a:rPr lang="en-GB" sz="2400" b="1">
                <a:latin typeface="Comic Sans MS" panose="030F0702030302020204" pitchFamily="66" charset="0"/>
              </a:rPr>
              <a:t>and then calculate the digital root (see next slide) of each answer. </a:t>
            </a:r>
          </a:p>
          <a:p>
            <a:pPr algn="ctr"/>
            <a:r>
              <a:rPr lang="en-GB" sz="2400" b="1">
                <a:latin typeface="Comic Sans MS" panose="030F0702030302020204" pitchFamily="66" charset="0"/>
              </a:rPr>
              <a:t>The clues will eliminate 6 suspects leaving the Grinch!</a:t>
            </a:r>
            <a:endParaRPr lang="en-US" sz="2400" b="1">
              <a:latin typeface="Comic Sans MS" panose="030F0702030302020204" pitchFamily="66" charset="0"/>
            </a:endParaRPr>
          </a:p>
        </p:txBody>
      </p:sp>
      <p:pic>
        <p:nvPicPr>
          <p:cNvPr id="11" name="Picture 26" descr="Grinch png original. The trailer three breakdow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6429" y="1556559"/>
            <a:ext cx="2813568" cy="5114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2922396" y="1944717"/>
            <a:ext cx="6069205" cy="4524315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  <p:txBody>
          <a:bodyPr wrap="square" lIns="91440" tIns="45720" rIns="91440" bIns="45720" rtlCol="0" anchor="ctr">
            <a:spAutoFit/>
          </a:bodyPr>
          <a:lstStyle/>
          <a:p>
            <a:r>
              <a:rPr lang="en-GB" sz="3600" b="1">
                <a:latin typeface="Comic Sans MS" panose="030F0702030302020204" pitchFamily="66" charset="0"/>
              </a:rPr>
              <a:t>THE SUSPECTS</a:t>
            </a:r>
            <a:endParaRPr lang="en-US" sz="3600" b="1">
              <a:latin typeface="Comic Sans MS" panose="030F0702030302020204" pitchFamily="66" charset="0"/>
            </a:endParaRPr>
          </a:p>
          <a:p>
            <a:r>
              <a:rPr lang="en-GB" sz="3600" b="1">
                <a:latin typeface="Comic Sans MS" panose="030F0702030302020204" pitchFamily="66" charset="0"/>
              </a:rPr>
              <a:t>Number </a:t>
            </a:r>
            <a:r>
              <a:rPr lang="en-GB" sz="3600" b="1">
                <a:solidFill>
                  <a:srgbClr val="FF0000"/>
                </a:solidFill>
                <a:latin typeface="Comic Sans MS" panose="030F0702030302020204" pitchFamily="66" charset="0"/>
              </a:rPr>
              <a:t>1</a:t>
            </a:r>
            <a:r>
              <a:rPr lang="en-GB" sz="3600" b="1">
                <a:latin typeface="Comic Sans MS" panose="030F0702030302020204" pitchFamily="66" charset="0"/>
              </a:rPr>
              <a:t> Mr Gale</a:t>
            </a:r>
          </a:p>
          <a:p>
            <a:r>
              <a:rPr lang="en-GB" sz="3600" b="1">
                <a:latin typeface="Comic Sans MS"/>
              </a:rPr>
              <a:t>Number </a:t>
            </a:r>
            <a:r>
              <a:rPr lang="en-GB" sz="3600" b="1">
                <a:solidFill>
                  <a:srgbClr val="FF0000"/>
                </a:solidFill>
                <a:latin typeface="Comic Sans MS"/>
              </a:rPr>
              <a:t>2</a:t>
            </a:r>
            <a:r>
              <a:rPr lang="en-GB" sz="3600" b="1">
                <a:latin typeface="Comic Sans MS"/>
              </a:rPr>
              <a:t> Mr James</a:t>
            </a:r>
          </a:p>
          <a:p>
            <a:r>
              <a:rPr lang="en-GB" sz="3600" b="1">
                <a:latin typeface="Comic Sans MS" panose="030F0702030302020204" pitchFamily="66" charset="0"/>
              </a:rPr>
              <a:t>Number </a:t>
            </a:r>
            <a:r>
              <a:rPr lang="en-GB" sz="3600" b="1">
                <a:solidFill>
                  <a:srgbClr val="FF0000"/>
                </a:solidFill>
                <a:latin typeface="Comic Sans MS" panose="030F0702030302020204" pitchFamily="66" charset="0"/>
              </a:rPr>
              <a:t>3</a:t>
            </a:r>
            <a:r>
              <a:rPr lang="en-GB" sz="3600" b="1">
                <a:latin typeface="Comic Sans MS" panose="030F0702030302020204" pitchFamily="66" charset="0"/>
              </a:rPr>
              <a:t> Ms Winters</a:t>
            </a:r>
          </a:p>
          <a:p>
            <a:r>
              <a:rPr lang="en-GB" sz="3600" b="1">
                <a:latin typeface="Comic Sans MS" panose="030F0702030302020204" pitchFamily="66" charset="0"/>
              </a:rPr>
              <a:t>Number </a:t>
            </a:r>
            <a:r>
              <a:rPr lang="en-GB" sz="3600" b="1">
                <a:solidFill>
                  <a:srgbClr val="FF0000"/>
                </a:solidFill>
                <a:latin typeface="Comic Sans MS" panose="030F0702030302020204" pitchFamily="66" charset="0"/>
              </a:rPr>
              <a:t>4</a:t>
            </a:r>
            <a:r>
              <a:rPr lang="en-GB" sz="3600" b="1">
                <a:latin typeface="Comic Sans MS" panose="030F0702030302020204" pitchFamily="66" charset="0"/>
              </a:rPr>
              <a:t> Ms Tragett </a:t>
            </a:r>
          </a:p>
          <a:p>
            <a:r>
              <a:rPr lang="en-GB" sz="3600" b="1">
                <a:latin typeface="Comic Sans MS" panose="030F0702030302020204" pitchFamily="66" charset="0"/>
              </a:rPr>
              <a:t>Number </a:t>
            </a:r>
            <a:r>
              <a:rPr lang="en-GB" sz="3600" b="1">
                <a:solidFill>
                  <a:srgbClr val="FF0000"/>
                </a:solidFill>
                <a:latin typeface="Comic Sans MS" panose="030F0702030302020204" pitchFamily="66" charset="0"/>
              </a:rPr>
              <a:t>5</a:t>
            </a:r>
            <a:r>
              <a:rPr lang="en-GB" sz="3600" b="1">
                <a:latin typeface="Comic Sans MS" panose="030F0702030302020204" pitchFamily="66" charset="0"/>
              </a:rPr>
              <a:t> Mr Almond</a:t>
            </a:r>
          </a:p>
          <a:p>
            <a:r>
              <a:rPr lang="en-GB" sz="3600" b="1">
                <a:latin typeface="Comic Sans MS"/>
              </a:rPr>
              <a:t>Number </a:t>
            </a:r>
            <a:r>
              <a:rPr lang="en-GB" sz="3600" b="1">
                <a:solidFill>
                  <a:srgbClr val="FF0000"/>
                </a:solidFill>
                <a:latin typeface="Comic Sans MS"/>
              </a:rPr>
              <a:t>6</a:t>
            </a:r>
            <a:r>
              <a:rPr lang="en-GB" sz="3600" b="1">
                <a:latin typeface="Comic Sans MS"/>
              </a:rPr>
              <a:t> Mr Cottom</a:t>
            </a:r>
            <a:endParaRPr lang="en-GB" sz="3600" b="1">
              <a:latin typeface="Comic Sans MS" panose="030F0702030302020204" pitchFamily="66" charset="0"/>
            </a:endParaRPr>
          </a:p>
          <a:p>
            <a:r>
              <a:rPr lang="en-GB" sz="3600" b="1">
                <a:latin typeface="Comic Sans MS" panose="030F0702030302020204" pitchFamily="66" charset="0"/>
              </a:rPr>
              <a:t>Number </a:t>
            </a:r>
            <a:r>
              <a:rPr lang="en-GB" sz="3600" b="1">
                <a:solidFill>
                  <a:srgbClr val="FF0000"/>
                </a:solidFill>
                <a:latin typeface="Comic Sans MS" panose="030F0702030302020204" pitchFamily="66" charset="0"/>
              </a:rPr>
              <a:t>7</a:t>
            </a:r>
            <a:r>
              <a:rPr lang="en-GB" sz="3600" b="1">
                <a:latin typeface="Comic Sans MS" panose="030F0702030302020204" pitchFamily="66" charset="0"/>
              </a:rPr>
              <a:t> Ms McMenamin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4F8066-F288-BE78-A537-DF0FC8E474AF}"/>
              </a:ext>
            </a:extLst>
          </p:cNvPr>
          <p:cNvSpPr txBox="1"/>
          <p:nvPr/>
        </p:nvSpPr>
        <p:spPr>
          <a:xfrm>
            <a:off x="9248630" y="2652602"/>
            <a:ext cx="261801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/>
              <a:t>When you give your answers, you must also give the order that you eliminated the other suspects.</a:t>
            </a:r>
            <a:endParaRPr lang="en-GB" sz="2800"/>
          </a:p>
        </p:txBody>
      </p:sp>
    </p:spTree>
    <p:extLst>
      <p:ext uri="{BB962C8B-B14F-4D97-AF65-F5344CB8AC3E}">
        <p14:creationId xmlns:p14="http://schemas.microsoft.com/office/powerpoint/2010/main" val="27594713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Image result for christmas banner clipart transpare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3986" y="5358460"/>
            <a:ext cx="10595486" cy="1421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170191" y="3217568"/>
            <a:ext cx="8980044" cy="2062103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GB" sz="3200" b="1">
                <a:latin typeface="Comic Sans MS" panose="030F0702030302020204" pitchFamily="66" charset="0"/>
              </a:rPr>
              <a:t>Examples:  </a:t>
            </a:r>
          </a:p>
          <a:p>
            <a:pPr algn="ctr"/>
            <a:r>
              <a:rPr lang="en-GB" sz="3200" b="1">
                <a:latin typeface="Comic Sans MS" panose="030F0702030302020204" pitchFamily="66" charset="0"/>
              </a:rPr>
              <a:t>45 = 4 + 5 = 9   </a:t>
            </a:r>
          </a:p>
          <a:p>
            <a:pPr algn="ctr"/>
            <a:r>
              <a:rPr lang="en-GB" sz="3200" b="1">
                <a:latin typeface="Comic Sans MS" panose="030F0702030302020204" pitchFamily="66" charset="0"/>
              </a:rPr>
              <a:t>123 = 1 + 2 + 3 = 6</a:t>
            </a:r>
          </a:p>
          <a:p>
            <a:pPr algn="ctr"/>
            <a:r>
              <a:rPr lang="en-GB" sz="3200" b="1">
                <a:latin typeface="Comic Sans MS" panose="030F0702030302020204" pitchFamily="66" charset="0"/>
              </a:rPr>
              <a:t>5,037 = 5 + 0 + 3 + 7 = 15 = 1 + 5 = 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92579" y="1499540"/>
            <a:ext cx="11206842" cy="1323439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GB" sz="4000" b="1">
                <a:latin typeface="Comic Sans MS" panose="030F0702030302020204" pitchFamily="66" charset="0"/>
              </a:rPr>
              <a:t>To calculate a digital root, add the digits of a number until you reach a single digit.</a:t>
            </a:r>
            <a:endParaRPr lang="en-US" sz="4000" b="1"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03369" y="302289"/>
            <a:ext cx="6008914" cy="830997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GB" sz="4800" b="1">
                <a:latin typeface="Comic Sans MS" panose="030F0702030302020204" pitchFamily="66" charset="0"/>
              </a:rPr>
              <a:t>DIGITAL ROOTS</a:t>
            </a:r>
            <a:endParaRPr lang="en-US" sz="4800" b="1">
              <a:latin typeface="Comic Sans MS" panose="030F0702030302020204" pitchFamily="66" charset="0"/>
            </a:endParaRPr>
          </a:p>
        </p:txBody>
      </p:sp>
      <p:pic>
        <p:nvPicPr>
          <p:cNvPr id="15" name="Picture 26" descr="Grinch png original. The trailer three breakdow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28" y="3138778"/>
            <a:ext cx="1834243" cy="3334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28966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52884" y="90308"/>
            <a:ext cx="11712693" cy="2062103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GB" sz="3200" b="1">
                <a:latin typeface="Comic Sans MS" panose="030F0702030302020204" pitchFamily="66" charset="0"/>
              </a:rPr>
              <a:t>SANTA’S ELVES ARE GETTING VERY FUSSY </a:t>
            </a:r>
          </a:p>
          <a:p>
            <a:pPr algn="ctr"/>
            <a:r>
              <a:rPr lang="en-GB" sz="2400" b="1">
                <a:solidFill>
                  <a:srgbClr val="FF0000"/>
                </a:solidFill>
                <a:latin typeface="Comic Sans MS" panose="030F0702030302020204" pitchFamily="66" charset="0"/>
              </a:rPr>
              <a:t>Elf 1 will only deliver multiple of 3 number presents!</a:t>
            </a:r>
          </a:p>
          <a:p>
            <a:pPr algn="ctr"/>
            <a:r>
              <a:rPr lang="en-GB" sz="2400" b="1">
                <a:solidFill>
                  <a:srgbClr val="0070C0"/>
                </a:solidFill>
                <a:latin typeface="Comic Sans MS" panose="030F0702030302020204" pitchFamily="66" charset="0"/>
              </a:rPr>
              <a:t>Elf 2 will only deliver square number presents!</a:t>
            </a:r>
          </a:p>
          <a:p>
            <a:pPr algn="ctr"/>
            <a:r>
              <a:rPr lang="en-GB" sz="2400" b="1">
                <a:solidFill>
                  <a:srgbClr val="00B050"/>
                </a:solidFill>
                <a:latin typeface="Comic Sans MS" panose="030F0702030302020204" pitchFamily="66" charset="0"/>
              </a:rPr>
              <a:t>Elf 3 will only deliver factors of 1,000 number presents!</a:t>
            </a:r>
          </a:p>
          <a:p>
            <a:pPr algn="ctr"/>
            <a:r>
              <a:rPr lang="en-GB" sz="2400" b="1">
                <a:solidFill>
                  <a:srgbClr val="7030A0"/>
                </a:solidFill>
                <a:latin typeface="Comic Sans MS" panose="030F0702030302020204" pitchFamily="66" charset="0"/>
              </a:rPr>
              <a:t>Elf 4 will only deliver presents whose digits add up to 6 or less!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2884" y="2469069"/>
            <a:ext cx="6187470" cy="707886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GB" sz="4000" b="1" u="sng">
                <a:latin typeface="Comic Sans MS" panose="030F0702030302020204" pitchFamily="66" charset="0"/>
              </a:rPr>
              <a:t>SANTA’S ELVES</a:t>
            </a:r>
            <a:endParaRPr lang="en-US" sz="4000" b="1" u="sng">
              <a:latin typeface="Comic Sans MS" panose="030F0702030302020204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029846" y="5752890"/>
            <a:ext cx="4799261" cy="830997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GB" sz="2400"/>
              <a:t>Now add up the remaining numbers and work out the digital root.</a:t>
            </a:r>
            <a:endParaRPr lang="en-US" sz="240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5448986"/>
              </p:ext>
            </p:extLst>
          </p:nvPr>
        </p:nvGraphicFramePr>
        <p:xfrm>
          <a:off x="252884" y="3421636"/>
          <a:ext cx="6187470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7494">
                  <a:extLst>
                    <a:ext uri="{9D8B030D-6E8A-4147-A177-3AD203B41FA5}">
                      <a16:colId xmlns:a16="http://schemas.microsoft.com/office/drawing/2014/main" val="1261509726"/>
                    </a:ext>
                  </a:extLst>
                </a:gridCol>
                <a:gridCol w="1237494">
                  <a:extLst>
                    <a:ext uri="{9D8B030D-6E8A-4147-A177-3AD203B41FA5}">
                      <a16:colId xmlns:a16="http://schemas.microsoft.com/office/drawing/2014/main" val="1951849600"/>
                    </a:ext>
                  </a:extLst>
                </a:gridCol>
                <a:gridCol w="1237494">
                  <a:extLst>
                    <a:ext uri="{9D8B030D-6E8A-4147-A177-3AD203B41FA5}">
                      <a16:colId xmlns:a16="http://schemas.microsoft.com/office/drawing/2014/main" val="3253577642"/>
                    </a:ext>
                  </a:extLst>
                </a:gridCol>
                <a:gridCol w="1237494">
                  <a:extLst>
                    <a:ext uri="{9D8B030D-6E8A-4147-A177-3AD203B41FA5}">
                      <a16:colId xmlns:a16="http://schemas.microsoft.com/office/drawing/2014/main" val="4281280148"/>
                    </a:ext>
                  </a:extLst>
                </a:gridCol>
                <a:gridCol w="1237494">
                  <a:extLst>
                    <a:ext uri="{9D8B030D-6E8A-4147-A177-3AD203B41FA5}">
                      <a16:colId xmlns:a16="http://schemas.microsoft.com/office/drawing/2014/main" val="1302829804"/>
                    </a:ext>
                  </a:extLst>
                </a:gridCol>
              </a:tblGrid>
              <a:tr h="618938">
                <a:tc>
                  <a:txBody>
                    <a:bodyPr/>
                    <a:lstStyle/>
                    <a:p>
                      <a:pPr algn="ctr"/>
                      <a:r>
                        <a:rPr lang="en-GB" sz="3600" b="1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36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600" b="1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36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600" b="1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36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600" b="1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sz="36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600" b="1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US" sz="36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84832953"/>
                  </a:ext>
                </a:extLst>
              </a:tr>
              <a:tr h="618938">
                <a:tc>
                  <a:txBody>
                    <a:bodyPr/>
                    <a:lstStyle/>
                    <a:p>
                      <a:pPr algn="ctr"/>
                      <a:r>
                        <a:rPr lang="en-GB" sz="3600" b="1">
                          <a:solidFill>
                            <a:schemeClr val="tx1"/>
                          </a:solidFill>
                        </a:rPr>
                        <a:t>6</a:t>
                      </a:r>
                      <a:endParaRPr lang="en-US" sz="36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600" b="1">
                          <a:solidFill>
                            <a:schemeClr val="tx1"/>
                          </a:solidFill>
                        </a:rPr>
                        <a:t>7</a:t>
                      </a:r>
                      <a:endParaRPr lang="en-US" sz="36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600" b="1">
                          <a:solidFill>
                            <a:schemeClr val="tx1"/>
                          </a:solidFill>
                        </a:rPr>
                        <a:t>8</a:t>
                      </a:r>
                      <a:endParaRPr lang="en-US" sz="36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600" b="1">
                          <a:solidFill>
                            <a:schemeClr val="tx1"/>
                          </a:solidFill>
                        </a:rPr>
                        <a:t>9</a:t>
                      </a:r>
                      <a:endParaRPr lang="en-US" sz="36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600" b="1">
                          <a:solidFill>
                            <a:schemeClr val="tx1"/>
                          </a:solidFill>
                        </a:rPr>
                        <a:t>10</a:t>
                      </a:r>
                      <a:endParaRPr lang="en-US" sz="36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01155889"/>
                  </a:ext>
                </a:extLst>
              </a:tr>
              <a:tr h="618938">
                <a:tc>
                  <a:txBody>
                    <a:bodyPr/>
                    <a:lstStyle/>
                    <a:p>
                      <a:pPr algn="ctr"/>
                      <a:r>
                        <a:rPr lang="en-GB" sz="3600" b="1">
                          <a:solidFill>
                            <a:schemeClr val="tx1"/>
                          </a:solidFill>
                        </a:rPr>
                        <a:t>11</a:t>
                      </a:r>
                      <a:endParaRPr lang="en-US" sz="36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600" b="1">
                          <a:solidFill>
                            <a:schemeClr val="tx1"/>
                          </a:solidFill>
                        </a:rPr>
                        <a:t>12</a:t>
                      </a:r>
                      <a:endParaRPr lang="en-US" sz="36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600" b="1">
                          <a:solidFill>
                            <a:schemeClr val="tx1"/>
                          </a:solidFill>
                        </a:rPr>
                        <a:t>13</a:t>
                      </a:r>
                      <a:endParaRPr lang="en-US" sz="36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600" b="1">
                          <a:solidFill>
                            <a:schemeClr val="tx1"/>
                          </a:solidFill>
                        </a:rPr>
                        <a:t>14</a:t>
                      </a:r>
                      <a:endParaRPr lang="en-US" sz="36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600" b="1">
                          <a:solidFill>
                            <a:schemeClr val="tx1"/>
                          </a:solidFill>
                        </a:rPr>
                        <a:t>15</a:t>
                      </a:r>
                      <a:endParaRPr lang="en-US" sz="36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0784005"/>
                  </a:ext>
                </a:extLst>
              </a:tr>
              <a:tr h="618938">
                <a:tc>
                  <a:txBody>
                    <a:bodyPr/>
                    <a:lstStyle/>
                    <a:p>
                      <a:pPr algn="ctr"/>
                      <a:r>
                        <a:rPr lang="en-GB" sz="3600" b="1">
                          <a:solidFill>
                            <a:schemeClr val="tx1"/>
                          </a:solidFill>
                        </a:rPr>
                        <a:t>16</a:t>
                      </a:r>
                      <a:endParaRPr lang="en-US" sz="36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600" b="1">
                          <a:solidFill>
                            <a:schemeClr val="tx1"/>
                          </a:solidFill>
                        </a:rPr>
                        <a:t>17</a:t>
                      </a:r>
                      <a:endParaRPr lang="en-US" sz="36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600" b="1">
                          <a:solidFill>
                            <a:schemeClr val="tx1"/>
                          </a:solidFill>
                        </a:rPr>
                        <a:t>18</a:t>
                      </a:r>
                      <a:endParaRPr lang="en-US" sz="36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600" b="1">
                          <a:solidFill>
                            <a:schemeClr val="tx1"/>
                          </a:solidFill>
                        </a:rPr>
                        <a:t>19</a:t>
                      </a:r>
                      <a:endParaRPr lang="en-US" sz="36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600" b="1">
                          <a:solidFill>
                            <a:schemeClr val="tx1"/>
                          </a:solidFill>
                        </a:rPr>
                        <a:t>20</a:t>
                      </a:r>
                      <a:endParaRPr lang="en-US" sz="36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1159826"/>
                  </a:ext>
                </a:extLst>
              </a:tr>
              <a:tr h="618938">
                <a:tc>
                  <a:txBody>
                    <a:bodyPr/>
                    <a:lstStyle/>
                    <a:p>
                      <a:pPr algn="ctr"/>
                      <a:r>
                        <a:rPr lang="en-GB" sz="3600" b="1">
                          <a:solidFill>
                            <a:schemeClr val="tx1"/>
                          </a:solidFill>
                        </a:rPr>
                        <a:t>21</a:t>
                      </a:r>
                      <a:endParaRPr lang="en-US" sz="36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600" b="1">
                          <a:solidFill>
                            <a:schemeClr val="tx1"/>
                          </a:solidFill>
                        </a:rPr>
                        <a:t>22</a:t>
                      </a:r>
                      <a:endParaRPr lang="en-US" sz="36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600" b="1">
                          <a:solidFill>
                            <a:schemeClr val="tx1"/>
                          </a:solidFill>
                        </a:rPr>
                        <a:t>23</a:t>
                      </a:r>
                      <a:endParaRPr lang="en-US" sz="36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600" b="1">
                          <a:solidFill>
                            <a:schemeClr val="tx1"/>
                          </a:solidFill>
                        </a:rPr>
                        <a:t>24</a:t>
                      </a:r>
                      <a:endParaRPr lang="en-US" sz="36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600" b="1">
                          <a:solidFill>
                            <a:schemeClr val="tx1"/>
                          </a:solidFill>
                        </a:rPr>
                        <a:t>25</a:t>
                      </a:r>
                      <a:endParaRPr lang="en-US" sz="36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7792200"/>
                  </a:ext>
                </a:extLst>
              </a:tr>
            </a:tbl>
          </a:graphicData>
        </a:graphic>
      </p:graphicFrame>
      <p:pic>
        <p:nvPicPr>
          <p:cNvPr id="1030" name="Picture 6" descr="Image result for christmas present clipart transpare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4768" y="2274752"/>
            <a:ext cx="5689419" cy="3193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77569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4" name="Picture 26" descr="Free Vector | Wild spider cartoon sticker on white background">
            <a:extLst>
              <a:ext uri="{FF2B5EF4-FFF2-40B4-BE49-F238E27FC236}">
                <a16:creationId xmlns:a16="http://schemas.microsoft.com/office/drawing/2014/main" id="{A11B303A-08D8-4CA3-B518-6E3FA71ED5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2972" y="1503582"/>
            <a:ext cx="2654651" cy="1690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52884" y="-4819"/>
            <a:ext cx="11712693" cy="830997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GB" sz="2400" b="1">
                <a:latin typeface="Comic Sans MS" panose="030F0702030302020204" pitchFamily="66" charset="0"/>
              </a:rPr>
              <a:t>Use the pictures clues to help you work out all the missing numbers. </a:t>
            </a:r>
          </a:p>
          <a:p>
            <a:pPr algn="ctr"/>
            <a:r>
              <a:rPr lang="en-GB" sz="2400" b="1">
                <a:latin typeface="Comic Sans MS" panose="030F0702030302020204" pitchFamily="66" charset="0"/>
              </a:rPr>
              <a:t>Then add them up and work out the digital root!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C52526F-A4CB-4821-A820-3FCD6E32CB1C}"/>
              </a:ext>
            </a:extLst>
          </p:cNvPr>
          <p:cNvSpPr txBox="1"/>
          <p:nvPr/>
        </p:nvSpPr>
        <p:spPr>
          <a:xfrm>
            <a:off x="1211552" y="1368937"/>
            <a:ext cx="9795355" cy="5509200"/>
          </a:xfrm>
          <a:prstGeom prst="rect">
            <a:avLst/>
          </a:prstGeom>
          <a:noFill/>
          <a:ln w="63500">
            <a:noFill/>
          </a:ln>
        </p:spPr>
        <p:txBody>
          <a:bodyPr wrap="square" lIns="91440" tIns="45720" rIns="91440" bIns="45720" rtlCol="0" anchor="ctr">
            <a:spAutoFit/>
          </a:bodyPr>
          <a:lstStyle/>
          <a:p>
            <a:pPr algn="ctr"/>
            <a:r>
              <a:rPr lang="en-GB" sz="3200">
                <a:latin typeface="Lato Black" panose="020F0A02020204030203" pitchFamily="34" charset="0"/>
              </a:rPr>
              <a:t>(______) D_____________ in a C__________</a:t>
            </a:r>
          </a:p>
          <a:p>
            <a:pPr algn="ctr"/>
            <a:r>
              <a:rPr lang="en-GB" sz="3200">
                <a:latin typeface="Lato Black" panose="020F0A02020204030203" pitchFamily="34" charset="0"/>
              </a:rPr>
              <a:t>(______) D________ of C_________________</a:t>
            </a:r>
          </a:p>
          <a:p>
            <a:pPr algn="ctr"/>
            <a:r>
              <a:rPr lang="en-GB" sz="3200">
                <a:latin typeface="Lato Black" panose="020F0A02020204030203" pitchFamily="34" charset="0"/>
              </a:rPr>
              <a:t>(______) D_____________ in a W__________</a:t>
            </a:r>
          </a:p>
          <a:p>
            <a:pPr algn="ctr"/>
            <a:r>
              <a:rPr lang="en-GB" sz="3200">
                <a:latin typeface="Lato Black" panose="020F0A02020204030203" pitchFamily="34" charset="0"/>
              </a:rPr>
              <a:t>(______) C_____________ in a P__________</a:t>
            </a:r>
          </a:p>
          <a:p>
            <a:pPr algn="ctr"/>
            <a:r>
              <a:rPr lang="en-GB" sz="3200">
                <a:latin typeface="Lato Black" panose="020F0A02020204030203" pitchFamily="34" charset="0"/>
              </a:rPr>
              <a:t>(______) L__________ on a S__________</a:t>
            </a:r>
          </a:p>
          <a:p>
            <a:pPr algn="ctr"/>
            <a:r>
              <a:rPr lang="en-GB" sz="3200">
                <a:latin typeface="Lato Black" panose="020F0A02020204030203" pitchFamily="34" charset="0"/>
              </a:rPr>
              <a:t>(______) C_____________ in a R__________</a:t>
            </a:r>
          </a:p>
          <a:p>
            <a:pPr algn="ctr"/>
            <a:r>
              <a:rPr lang="en-GB" sz="3200">
                <a:latin typeface="Lato Black" panose="020F0A02020204030203" pitchFamily="34" charset="0"/>
              </a:rPr>
              <a:t>(______) S_______ in the U________ S_________ of A_________</a:t>
            </a:r>
          </a:p>
          <a:p>
            <a:pPr algn="ctr"/>
            <a:r>
              <a:rPr lang="en-GB" sz="3200">
                <a:latin typeface="Lato Black" panose="020F0A02020204030203" pitchFamily="34" charset="0"/>
              </a:rPr>
              <a:t>(______) Z_____________ in a M__________</a:t>
            </a:r>
          </a:p>
          <a:p>
            <a:pPr algn="ctr"/>
            <a:r>
              <a:rPr lang="en-GB" sz="3200">
                <a:latin typeface="Lato Black"/>
                <a:ea typeface="Lato Black"/>
                <a:cs typeface="Lato Black"/>
              </a:rPr>
              <a:t>(______) W_____________ on a B_____________</a:t>
            </a:r>
          </a:p>
          <a:p>
            <a:pPr algn="ctr"/>
            <a:r>
              <a:rPr lang="en-GB" sz="3200">
                <a:latin typeface="Lato Black" panose="020F0A02020204030203" pitchFamily="34" charset="0"/>
              </a:rPr>
              <a:t>(______) H_____________ in a D__________</a:t>
            </a:r>
          </a:p>
        </p:txBody>
      </p:sp>
      <p:pic>
        <p:nvPicPr>
          <p:cNvPr id="2050" name="Picture 2" descr="American Flag PNG Free Images with Transparent Background - (881 Free  Downloads)">
            <a:extLst>
              <a:ext uri="{FF2B5EF4-FFF2-40B4-BE49-F238E27FC236}">
                <a16:creationId xmlns:a16="http://schemas.microsoft.com/office/drawing/2014/main" id="{44671074-A138-4BF4-B876-903544186C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4428" y="583281"/>
            <a:ext cx="1298423" cy="1298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Bicycle PNG Images Transparent Free Download | PNGMart">
            <a:extLst>
              <a:ext uri="{FF2B5EF4-FFF2-40B4-BE49-F238E27FC236}">
                <a16:creationId xmlns:a16="http://schemas.microsoft.com/office/drawing/2014/main" id="{AE4AC343-7FE4-491B-9364-F02A12C420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54" y="4933375"/>
            <a:ext cx="2015273" cy="1184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0" name="Picture 22" descr="Clock PNG, Clock Transparent Background - FreeIconsPNG">
            <a:extLst>
              <a:ext uri="{FF2B5EF4-FFF2-40B4-BE49-F238E27FC236}">
                <a16:creationId xmlns:a16="http://schemas.microsoft.com/office/drawing/2014/main" id="{55A20AE6-EF80-4CAA-AF98-EC408481DB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8677" y="5323671"/>
            <a:ext cx="1442176" cy="1442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53490C97-59EF-4592-9B0B-24F4C1F10238}"/>
              </a:ext>
            </a:extLst>
          </p:cNvPr>
          <p:cNvSpPr/>
          <p:nvPr/>
        </p:nvSpPr>
        <p:spPr>
          <a:xfrm>
            <a:off x="2622448" y="782060"/>
            <a:ext cx="3126763" cy="9518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1,000,000</a:t>
            </a:r>
          </a:p>
        </p:txBody>
      </p:sp>
      <p:pic>
        <p:nvPicPr>
          <p:cNvPr id="2076" name="Picture 28" descr="Christmas Tree Transparent PNG, Christmas Tree Transparent Transparent  Background - FreeIconsPNG">
            <a:extLst>
              <a:ext uri="{FF2B5EF4-FFF2-40B4-BE49-F238E27FC236}">
                <a16:creationId xmlns:a16="http://schemas.microsoft.com/office/drawing/2014/main" id="{4DE1C121-034D-4BA2-91DB-4E02B1FCE4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0239" y="2624089"/>
            <a:ext cx="1705131" cy="2589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8" name="Picture 30" descr="Cards PNG Transparent Image | PNG Mart">
            <a:extLst>
              <a:ext uri="{FF2B5EF4-FFF2-40B4-BE49-F238E27FC236}">
                <a16:creationId xmlns:a16="http://schemas.microsoft.com/office/drawing/2014/main" id="{62DB905D-A220-4BD7-B647-8735675CFC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77" y="2850479"/>
            <a:ext cx="1861829" cy="1446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0" name="Picture 32" descr="Rainbow PNG Free Images with Transparent Background - (1,767 Free Downloads)">
            <a:extLst>
              <a:ext uri="{FF2B5EF4-FFF2-40B4-BE49-F238E27FC236}">
                <a16:creationId xmlns:a16="http://schemas.microsoft.com/office/drawing/2014/main" id="{52207513-115C-4CE3-A696-2C2AEBE66A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23" y="946831"/>
            <a:ext cx="2092858" cy="948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0455912-1FCD-4D0E-91A5-BCE6076A83F9}"/>
              </a:ext>
            </a:extLst>
          </p:cNvPr>
          <p:cNvSpPr/>
          <p:nvPr/>
        </p:nvSpPr>
        <p:spPr>
          <a:xfrm>
            <a:off x="7797110" y="818667"/>
            <a:ext cx="426475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Monday - Sunday</a:t>
            </a:r>
            <a:endParaRPr lang="en-GB" sz="4400" b="1" cap="none" spc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pic>
        <p:nvPicPr>
          <p:cNvPr id="2082" name="Picture 34" descr="Radius Circle Doodle PNG &amp; SVG Design For T-Shirts">
            <a:extLst>
              <a:ext uri="{FF2B5EF4-FFF2-40B4-BE49-F238E27FC236}">
                <a16:creationId xmlns:a16="http://schemas.microsoft.com/office/drawing/2014/main" id="{D482D653-7AFB-49E7-96FA-76F4C08D08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276" y="1519140"/>
            <a:ext cx="1263842" cy="1263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42205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3569"/>
            <a:ext cx="12192000" cy="523220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GB" sz="2800" b="1">
                <a:latin typeface="Comic Sans MS" panose="030F0702030302020204" pitchFamily="66" charset="0"/>
              </a:rPr>
              <a:t>Find the answers to the Christmas Cracker Jokes in the grid below!</a:t>
            </a:r>
            <a:endParaRPr lang="en-US" sz="2800" b="1">
              <a:latin typeface="Comic Sans MS" panose="030F0702030302020204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230360" y="2043582"/>
            <a:ext cx="2814320" cy="1569660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GB" sz="2400" b="1">
                <a:latin typeface="Comic Sans MS" panose="030F0702030302020204" pitchFamily="66" charset="0"/>
              </a:rPr>
              <a:t>Add up all the digit coordinates and then find the digital root.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F170BC2-90CD-4AB3-B98F-936645F96F9E}"/>
              </a:ext>
            </a:extLst>
          </p:cNvPr>
          <p:cNvSpPr txBox="1"/>
          <p:nvPr/>
        </p:nvSpPr>
        <p:spPr>
          <a:xfrm>
            <a:off x="0" y="644029"/>
            <a:ext cx="281432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b="1">
                <a:solidFill>
                  <a:srgbClr val="FF0000"/>
                </a:solidFill>
                <a:latin typeface="Arial Black" panose="020B0A04020102020204" pitchFamily="34" charset="0"/>
              </a:rPr>
              <a:t>Why did nobody bid for Rudolph and Vixen on </a:t>
            </a:r>
            <a:r>
              <a:rPr lang="en-GB" sz="2200" b="1" err="1">
                <a:solidFill>
                  <a:srgbClr val="FF0000"/>
                </a:solidFill>
                <a:latin typeface="Arial Black" panose="020B0A04020102020204" pitchFamily="34" charset="0"/>
              </a:rPr>
              <a:t>Ebay</a:t>
            </a:r>
            <a:r>
              <a:rPr lang="en-GB" sz="2200" b="1">
                <a:solidFill>
                  <a:srgbClr val="FF0000"/>
                </a:solidFill>
                <a:latin typeface="Arial Black" panose="020B0A04020102020204" pitchFamily="34" charset="0"/>
              </a:rPr>
              <a:t>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473E230-FB9E-4F2B-BDFE-53D390D11003}"/>
              </a:ext>
            </a:extLst>
          </p:cNvPr>
          <p:cNvSpPr txBox="1"/>
          <p:nvPr/>
        </p:nvSpPr>
        <p:spPr>
          <a:xfrm>
            <a:off x="2961640" y="644029"/>
            <a:ext cx="28143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b="1">
                <a:solidFill>
                  <a:schemeClr val="accent1"/>
                </a:solidFill>
                <a:latin typeface="Arial Black" panose="020B0A04020102020204" pitchFamily="34" charset="0"/>
              </a:rPr>
              <a:t>What do you call a cat who works for Santa?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E67664-A63A-4EEE-A640-A4DDF9AFA2B4}"/>
              </a:ext>
            </a:extLst>
          </p:cNvPr>
          <p:cNvSpPr txBox="1"/>
          <p:nvPr/>
        </p:nvSpPr>
        <p:spPr>
          <a:xfrm>
            <a:off x="6096000" y="639670"/>
            <a:ext cx="29870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b="1">
                <a:solidFill>
                  <a:srgbClr val="00B050"/>
                </a:solidFill>
                <a:latin typeface="Arial Black" panose="020B0A04020102020204" pitchFamily="34" charset="0"/>
              </a:rPr>
              <a:t>What does Adam say the day before Christmas?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072CEEB-BBAC-4B62-844E-63C8F190D68D}"/>
              </a:ext>
            </a:extLst>
          </p:cNvPr>
          <p:cNvSpPr txBox="1"/>
          <p:nvPr/>
        </p:nvSpPr>
        <p:spPr>
          <a:xfrm>
            <a:off x="9230360" y="699704"/>
            <a:ext cx="28143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b="1">
                <a:solidFill>
                  <a:srgbClr val="7030A0"/>
                </a:solidFill>
                <a:latin typeface="Arial Black" panose="020B0A04020102020204" pitchFamily="34" charset="0"/>
              </a:rPr>
              <a:t>What is white and minty?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87291AB-9478-4A00-972A-46DB98564A7F}"/>
              </a:ext>
            </a:extLst>
          </p:cNvPr>
          <p:cNvSpPr txBox="1"/>
          <p:nvPr/>
        </p:nvSpPr>
        <p:spPr>
          <a:xfrm>
            <a:off x="0" y="2277316"/>
            <a:ext cx="28143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b="1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What comes at the end of Christmas day?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A8FE1E3-401F-45EB-8C46-B26F51FD10D2}"/>
              </a:ext>
            </a:extLst>
          </p:cNvPr>
          <p:cNvSpPr txBox="1"/>
          <p:nvPr/>
        </p:nvSpPr>
        <p:spPr>
          <a:xfrm>
            <a:off x="6182360" y="2093598"/>
            <a:ext cx="28143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b="1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What do snowmen wear on their heads</a:t>
            </a:r>
            <a:r>
              <a:rPr lang="en-GB" sz="2200" b="1">
                <a:latin typeface="Arial Black" panose="020B0A04020102020204" pitchFamily="34" charset="0"/>
              </a:rPr>
              <a:t>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F91F6F4-7E24-4866-9B3C-47D2C3B3D289}"/>
              </a:ext>
            </a:extLst>
          </p:cNvPr>
          <p:cNvSpPr txBox="1"/>
          <p:nvPr/>
        </p:nvSpPr>
        <p:spPr>
          <a:xfrm>
            <a:off x="2961640" y="1995375"/>
            <a:ext cx="281432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b="1">
                <a:solidFill>
                  <a:srgbClr val="7030A0"/>
                </a:solidFill>
                <a:latin typeface="Arial Black" panose="020B0A04020102020204" pitchFamily="34" charset="0"/>
              </a:rPr>
              <a:t>What do snowmen like to do at the weekend?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D0AB6D2-F0A0-4180-B839-BC67097FA2E8}"/>
              </a:ext>
            </a:extLst>
          </p:cNvPr>
          <p:cNvSpPr txBox="1"/>
          <p:nvPr/>
        </p:nvSpPr>
        <p:spPr>
          <a:xfrm>
            <a:off x="0" y="3623780"/>
            <a:ext cx="28143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b="1">
                <a:solidFill>
                  <a:srgbClr val="002060"/>
                </a:solidFill>
                <a:latin typeface="Arial Black" panose="020B0A04020102020204" pitchFamily="34" charset="0"/>
              </a:rPr>
              <a:t>What vehicle does an elf use?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5A40B27-AD31-4794-9107-64756D4A7657}"/>
              </a:ext>
            </a:extLst>
          </p:cNvPr>
          <p:cNvSpPr txBox="1"/>
          <p:nvPr/>
        </p:nvSpPr>
        <p:spPr>
          <a:xfrm>
            <a:off x="6182360" y="3441925"/>
            <a:ext cx="28143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b="1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What do Elves post on social Media?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5B92638-DE9A-4181-B5F5-20162C325848}"/>
              </a:ext>
            </a:extLst>
          </p:cNvPr>
          <p:cNvSpPr txBox="1"/>
          <p:nvPr/>
        </p:nvSpPr>
        <p:spPr>
          <a:xfrm>
            <a:off x="2961640" y="3654386"/>
            <a:ext cx="28143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b="1">
                <a:solidFill>
                  <a:srgbClr val="00B050"/>
                </a:solidFill>
                <a:latin typeface="Arial Black" panose="020B0A04020102020204" pitchFamily="34" charset="0"/>
              </a:rPr>
              <a:t>What do you call a rich elf?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0326435-D596-4D8D-8FA0-ED05588188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5654914"/>
              </p:ext>
            </p:extLst>
          </p:nvPr>
        </p:nvGraphicFramePr>
        <p:xfrm>
          <a:off x="-1" y="4535105"/>
          <a:ext cx="12191999" cy="222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17487">
                  <a:extLst>
                    <a:ext uri="{9D8B030D-6E8A-4147-A177-3AD203B41FA5}">
                      <a16:colId xmlns:a16="http://schemas.microsoft.com/office/drawing/2014/main" val="4153932400"/>
                    </a:ext>
                  </a:extLst>
                </a:gridCol>
                <a:gridCol w="2918628">
                  <a:extLst>
                    <a:ext uri="{9D8B030D-6E8A-4147-A177-3AD203B41FA5}">
                      <a16:colId xmlns:a16="http://schemas.microsoft.com/office/drawing/2014/main" val="2522669208"/>
                    </a:ext>
                  </a:extLst>
                </a:gridCol>
                <a:gridCol w="2918628">
                  <a:extLst>
                    <a:ext uri="{9D8B030D-6E8A-4147-A177-3AD203B41FA5}">
                      <a16:colId xmlns:a16="http://schemas.microsoft.com/office/drawing/2014/main" val="3342117970"/>
                    </a:ext>
                  </a:extLst>
                </a:gridCol>
                <a:gridCol w="2918628">
                  <a:extLst>
                    <a:ext uri="{9D8B030D-6E8A-4147-A177-3AD203B41FA5}">
                      <a16:colId xmlns:a16="http://schemas.microsoft.com/office/drawing/2014/main" val="820280370"/>
                    </a:ext>
                  </a:extLst>
                </a:gridCol>
                <a:gridCol w="2918628">
                  <a:extLst>
                    <a:ext uri="{9D8B030D-6E8A-4147-A177-3AD203B41FA5}">
                      <a16:colId xmlns:a16="http://schemas.microsoft.com/office/drawing/2014/main" val="219903269"/>
                    </a:ext>
                  </a:extLst>
                </a:gridCol>
              </a:tblGrid>
              <a:tr h="42101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1" u="none" strike="noStrike">
                          <a:solidFill>
                            <a:srgbClr val="FF0000"/>
                          </a:solidFill>
                          <a:effectLst/>
                        </a:rPr>
                        <a:t>4</a:t>
                      </a:r>
                      <a:endParaRPr lang="en-GB" sz="28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u="none" strike="noStrike">
                          <a:effectLst/>
                          <a:latin typeface="Arial Black" panose="020B0A04020102020204" pitchFamily="34" charset="0"/>
                        </a:rPr>
                        <a:t>An Icicle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u="none" strike="noStrike">
                          <a:effectLst/>
                          <a:latin typeface="Arial Black" panose="020B0A04020102020204" pitchFamily="34" charset="0"/>
                        </a:rPr>
                        <a:t>No Idea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u="none" strike="noStrike">
                          <a:effectLst/>
                          <a:latin typeface="Arial Black" panose="020B0A04020102020204" pitchFamily="34" charset="0"/>
                        </a:rPr>
                        <a:t>Truth or deer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u="none" strike="noStrike" err="1">
                          <a:effectLst/>
                          <a:latin typeface="Arial Black" panose="020B0A04020102020204" pitchFamily="34" charset="0"/>
                        </a:rPr>
                        <a:t>Welfy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4549630"/>
                  </a:ext>
                </a:extLst>
              </a:tr>
              <a:tr h="42101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1" u="none" strike="noStrike">
                          <a:solidFill>
                            <a:srgbClr val="FF0000"/>
                          </a:solidFill>
                          <a:effectLst/>
                        </a:rPr>
                        <a:t>3</a:t>
                      </a:r>
                      <a:endParaRPr lang="en-GB" sz="28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u="none" strike="noStrike">
                          <a:effectLst/>
                          <a:latin typeface="Arial Black" panose="020B0A04020102020204" pitchFamily="34" charset="0"/>
                        </a:rPr>
                        <a:t>The Elf a bet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u="none" strike="noStrike">
                          <a:effectLst/>
                          <a:latin typeface="Arial Black" panose="020B0A04020102020204" pitchFamily="34" charset="0"/>
                        </a:rPr>
                        <a:t>The Letter Y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u="none" strike="noStrike">
                          <a:effectLst/>
                          <a:latin typeface="Arial Black" panose="020B0A04020102020204" pitchFamily="34" charset="0"/>
                        </a:rPr>
                        <a:t>Mary Christmas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u="none" strike="noStrike">
                          <a:effectLst/>
                          <a:latin typeface="Arial Black" panose="020B0A04020102020204" pitchFamily="34" charset="0"/>
                        </a:rPr>
                        <a:t>It's Christmas Eve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0619002"/>
                  </a:ext>
                </a:extLst>
              </a:tr>
              <a:tr h="42101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1" u="none" strike="noStrike">
                          <a:solidFill>
                            <a:srgbClr val="FF0000"/>
                          </a:solidFill>
                          <a:effectLst/>
                        </a:rPr>
                        <a:t>2</a:t>
                      </a:r>
                      <a:endParaRPr lang="en-GB" sz="28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u="none" strike="noStrike">
                          <a:effectLst/>
                          <a:latin typeface="Arial Black" panose="020B0A04020102020204" pitchFamily="34" charset="0"/>
                        </a:rPr>
                        <a:t>They were too dear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u="none" strike="noStrike">
                          <a:effectLst/>
                          <a:latin typeface="Arial Black" panose="020B0A04020102020204" pitchFamily="34" charset="0"/>
                        </a:rPr>
                        <a:t>Santa Paws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</a:rPr>
                        <a:t>Chill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u="none" strike="noStrike">
                          <a:effectLst/>
                          <a:latin typeface="Arial Black" panose="020B0A04020102020204" pitchFamily="34" charset="0"/>
                        </a:rPr>
                        <a:t>Ice Caps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0192072"/>
                  </a:ext>
                </a:extLst>
              </a:tr>
              <a:tr h="42101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1" u="none" strike="noStrike">
                          <a:solidFill>
                            <a:srgbClr val="FF0000"/>
                          </a:solidFill>
                          <a:effectLst/>
                        </a:rPr>
                        <a:t>1</a:t>
                      </a:r>
                      <a:endParaRPr lang="en-GB" sz="28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u="none" strike="noStrike">
                          <a:effectLst/>
                          <a:latin typeface="Arial Black" panose="020B0A04020102020204" pitchFamily="34" charset="0"/>
                        </a:rPr>
                        <a:t>Elfies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u="none" strike="noStrike">
                          <a:effectLst/>
                          <a:latin typeface="Arial Black" panose="020B0A04020102020204" pitchFamily="34" charset="0"/>
                        </a:rPr>
                        <a:t>Claus - traphobia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u="none" strike="noStrike">
                          <a:effectLst/>
                          <a:latin typeface="Arial Black" panose="020B0A04020102020204" pitchFamily="34" charset="0"/>
                        </a:rPr>
                        <a:t>Santa Claws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u="none" strike="noStrike">
                          <a:effectLst/>
                          <a:latin typeface="Arial Black" panose="020B0A04020102020204" pitchFamily="34" charset="0"/>
                        </a:rPr>
                        <a:t>A Polo Bear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13580827"/>
                  </a:ext>
                </a:extLst>
              </a:tr>
              <a:tr h="42101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u="none" strike="noStrike">
                          <a:effectLst/>
                        </a:rPr>
                        <a:t> </a:t>
                      </a:r>
                      <a:endParaRPr lang="en-GB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1" u="none" strike="noStrike">
                          <a:solidFill>
                            <a:srgbClr val="FF0000"/>
                          </a:solidFill>
                          <a:effectLst/>
                        </a:rPr>
                        <a:t>1</a:t>
                      </a:r>
                      <a:endParaRPr lang="en-GB" sz="32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1" u="none" strike="noStrike">
                          <a:solidFill>
                            <a:srgbClr val="FF0000"/>
                          </a:solidFill>
                          <a:effectLst/>
                        </a:rPr>
                        <a:t>2</a:t>
                      </a:r>
                      <a:endParaRPr lang="en-GB" sz="32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1" u="none" strike="noStrike">
                          <a:solidFill>
                            <a:srgbClr val="FF0000"/>
                          </a:solidFill>
                          <a:effectLst/>
                        </a:rPr>
                        <a:t>3</a:t>
                      </a:r>
                      <a:endParaRPr lang="en-GB" sz="32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1" u="none" strike="noStrike">
                          <a:solidFill>
                            <a:srgbClr val="FF0000"/>
                          </a:solidFill>
                          <a:effectLst/>
                        </a:rPr>
                        <a:t>4</a:t>
                      </a:r>
                      <a:endParaRPr lang="en-GB" sz="32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857678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93445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17362" y="122779"/>
            <a:ext cx="6449198" cy="830997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GB" sz="2400" b="1">
                <a:latin typeface="Comic Sans MS" panose="030F0702030302020204" pitchFamily="66" charset="0"/>
              </a:rPr>
              <a:t>Match the 10 Christmas Items to the digits 0, 1, 2, 3, 4, 5, 6, 7, 8 &amp; 9</a:t>
            </a:r>
            <a:endParaRPr lang="en-US" sz="2400" b="1"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210938" y="88672"/>
            <a:ext cx="3486945" cy="461665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r>
              <a:rPr lang="en-GB" sz="2400" b="1" u="sng">
                <a:latin typeface="Comic Sans MS" panose="030F0702030302020204" pitchFamily="66" charset="0"/>
              </a:rPr>
              <a:t>CHRISTMAS PUZZLE</a:t>
            </a:r>
            <a:endParaRPr lang="en-US" sz="2400" b="1" u="sng">
              <a:latin typeface="Comic Sans MS" panose="030F0702030302020204" pitchFamily="66" charset="0"/>
            </a:endParaRPr>
          </a:p>
        </p:txBody>
      </p:sp>
      <p:pic>
        <p:nvPicPr>
          <p:cNvPr id="1026" name="Picture 2" descr="Image result for christmas clipa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751" y="2801809"/>
            <a:ext cx="850265" cy="739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christmas clipar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857870" y="1663998"/>
            <a:ext cx="483869" cy="845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Image result for christmas clipar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0503" y="1663998"/>
            <a:ext cx="632584" cy="780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Image result for christmas clipar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2097" y="2509439"/>
            <a:ext cx="755413" cy="1032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Image result for christmas clipar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2984" y="3583813"/>
            <a:ext cx="983797" cy="983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Image result for christmas clipart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8218" y="3552406"/>
            <a:ext cx="841335" cy="936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Image result for christmas clipart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8654" y="4715597"/>
            <a:ext cx="844073" cy="1076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Image result for christmas clipart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7222" y="4608215"/>
            <a:ext cx="915579" cy="1060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Image result for christmas clipart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7538" y="701698"/>
            <a:ext cx="510631" cy="923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Image result for christmas clipart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2097" y="633396"/>
            <a:ext cx="953589" cy="953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183252" y="1613009"/>
            <a:ext cx="16067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/>
              <a:t>= ___</a:t>
            </a:r>
            <a:endParaRPr lang="en-US" sz="4800" b="1"/>
          </a:p>
        </p:txBody>
      </p:sp>
      <p:sp>
        <p:nvSpPr>
          <p:cNvPr id="20" name="TextBox 19"/>
          <p:cNvSpPr txBox="1"/>
          <p:nvPr/>
        </p:nvSpPr>
        <p:spPr>
          <a:xfrm>
            <a:off x="8280016" y="2575537"/>
            <a:ext cx="16067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/>
              <a:t>= ___</a:t>
            </a:r>
            <a:endParaRPr lang="en-US" sz="4800" b="1"/>
          </a:p>
        </p:txBody>
      </p:sp>
      <p:sp>
        <p:nvSpPr>
          <p:cNvPr id="21" name="TextBox 20"/>
          <p:cNvSpPr txBox="1"/>
          <p:nvPr/>
        </p:nvSpPr>
        <p:spPr>
          <a:xfrm>
            <a:off x="8252727" y="3668888"/>
            <a:ext cx="16067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/>
              <a:t>= ___</a:t>
            </a:r>
            <a:endParaRPr lang="en-US" sz="4800" b="1"/>
          </a:p>
        </p:txBody>
      </p:sp>
      <p:sp>
        <p:nvSpPr>
          <p:cNvPr id="22" name="TextBox 21"/>
          <p:cNvSpPr txBox="1"/>
          <p:nvPr/>
        </p:nvSpPr>
        <p:spPr>
          <a:xfrm>
            <a:off x="8215591" y="4804038"/>
            <a:ext cx="16067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/>
              <a:t>= ___</a:t>
            </a:r>
            <a:endParaRPr lang="en-US" sz="4800" b="1"/>
          </a:p>
        </p:txBody>
      </p:sp>
      <p:sp>
        <p:nvSpPr>
          <p:cNvPr id="23" name="TextBox 22"/>
          <p:cNvSpPr txBox="1"/>
          <p:nvPr/>
        </p:nvSpPr>
        <p:spPr>
          <a:xfrm>
            <a:off x="8210938" y="685025"/>
            <a:ext cx="16067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/>
              <a:t>= ___</a:t>
            </a:r>
            <a:endParaRPr lang="en-US" sz="4800" b="1"/>
          </a:p>
        </p:txBody>
      </p:sp>
      <p:sp>
        <p:nvSpPr>
          <p:cNvPr id="24" name="TextBox 23"/>
          <p:cNvSpPr txBox="1"/>
          <p:nvPr/>
        </p:nvSpPr>
        <p:spPr>
          <a:xfrm>
            <a:off x="10474393" y="1654710"/>
            <a:ext cx="16067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/>
              <a:t>= ___</a:t>
            </a:r>
            <a:endParaRPr lang="en-US" sz="4800" b="1"/>
          </a:p>
        </p:txBody>
      </p:sp>
      <p:sp>
        <p:nvSpPr>
          <p:cNvPr id="25" name="TextBox 24"/>
          <p:cNvSpPr txBox="1"/>
          <p:nvPr/>
        </p:nvSpPr>
        <p:spPr>
          <a:xfrm>
            <a:off x="10464250" y="2617227"/>
            <a:ext cx="16067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/>
              <a:t>= ___</a:t>
            </a:r>
            <a:endParaRPr lang="en-US" sz="4800" b="1"/>
          </a:p>
        </p:txBody>
      </p:sp>
      <p:sp>
        <p:nvSpPr>
          <p:cNvPr id="26" name="TextBox 25"/>
          <p:cNvSpPr txBox="1"/>
          <p:nvPr/>
        </p:nvSpPr>
        <p:spPr>
          <a:xfrm>
            <a:off x="10464249" y="3607239"/>
            <a:ext cx="16067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/>
              <a:t>= ___</a:t>
            </a:r>
            <a:endParaRPr lang="en-US" sz="4800" b="1"/>
          </a:p>
        </p:txBody>
      </p:sp>
      <p:sp>
        <p:nvSpPr>
          <p:cNvPr id="27" name="TextBox 26"/>
          <p:cNvSpPr txBox="1"/>
          <p:nvPr/>
        </p:nvSpPr>
        <p:spPr>
          <a:xfrm>
            <a:off x="10525462" y="780731"/>
            <a:ext cx="16067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/>
              <a:t>= ___</a:t>
            </a:r>
            <a:endParaRPr lang="en-US" sz="4800" b="1"/>
          </a:p>
        </p:txBody>
      </p:sp>
      <p:sp>
        <p:nvSpPr>
          <p:cNvPr id="28" name="TextBox 27"/>
          <p:cNvSpPr txBox="1"/>
          <p:nvPr/>
        </p:nvSpPr>
        <p:spPr>
          <a:xfrm>
            <a:off x="10548529" y="4694179"/>
            <a:ext cx="16067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/>
              <a:t>= ___</a:t>
            </a:r>
            <a:endParaRPr lang="en-US" sz="4800" b="1"/>
          </a:p>
        </p:txBody>
      </p:sp>
      <p:pic>
        <p:nvPicPr>
          <p:cNvPr id="29" name="Picture 8" descr="Image result for christmas clipar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7714" y="1026626"/>
            <a:ext cx="582667" cy="718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8" descr="Image result for christmas clipar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7012" y="1035295"/>
            <a:ext cx="572571" cy="706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8" descr="Image result for christmas clipar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9856" y="1035295"/>
            <a:ext cx="560907" cy="691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8" descr="Image result for christmas clipar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017" y="1049677"/>
            <a:ext cx="560907" cy="691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8" descr="Image result for christmas clipar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101" y="1008122"/>
            <a:ext cx="538440" cy="663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Image result for christmas clipa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4763" y="1079700"/>
            <a:ext cx="781798" cy="680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Image result for christmas clipa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0048" y="1768919"/>
            <a:ext cx="782977" cy="681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Image result for christmas clipa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134" y="1789730"/>
            <a:ext cx="769121" cy="669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14" descr="Image result for christmas clipar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9127" y="1672046"/>
            <a:ext cx="875182" cy="875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Image result for christmas clipa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225" y="2569934"/>
            <a:ext cx="838112" cy="729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18" descr="Image result for christmas clipart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3187" y="5995285"/>
            <a:ext cx="700119" cy="892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2" descr="Image result for christmas clipart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5220" y="2459106"/>
            <a:ext cx="471800" cy="853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4" descr="Image result for christmas clipar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851660" y="3412596"/>
            <a:ext cx="459106" cy="802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4" descr="Image result for christmas clipar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735731" y="3398169"/>
            <a:ext cx="448393" cy="783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4" descr="Image result for christmas clipar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581958" y="3364517"/>
            <a:ext cx="422438" cy="738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4" descr="Image result for christmas clipar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90528" y="3327498"/>
            <a:ext cx="460882" cy="805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12" descr="Image result for christmas clipar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0381" y="3299354"/>
            <a:ext cx="708882" cy="968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20" descr="Image result for christmas clipart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4382" y="4214770"/>
            <a:ext cx="790340" cy="915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0" descr="Image result for christmas clipart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00" y="4235140"/>
            <a:ext cx="777868" cy="900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24" descr="Image result for christmas clipart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9264" y="4261934"/>
            <a:ext cx="867966" cy="867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22" descr="Image result for christmas clipart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073" y="5166276"/>
            <a:ext cx="425852" cy="770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4" descr="Image result for christmas clipar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360333" y="5205263"/>
            <a:ext cx="418438" cy="731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16" descr="Image result for christmas clipart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0766" y="5205263"/>
            <a:ext cx="710019" cy="7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20" descr="Image result for christmas clipart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829" y="6071615"/>
            <a:ext cx="790340" cy="915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16" descr="Image result for christmas clipart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9959" y="6011743"/>
            <a:ext cx="710019" cy="7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8" descr="Image result for christmas clipar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0388" y="2592171"/>
            <a:ext cx="632584" cy="780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86857" y="932328"/>
            <a:ext cx="5110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/>
              <a:t>+</a:t>
            </a:r>
            <a:endParaRPr lang="en-US" sz="4800" b="1"/>
          </a:p>
        </p:txBody>
      </p:sp>
      <p:sp>
        <p:nvSpPr>
          <p:cNvPr id="56" name="TextBox 55"/>
          <p:cNvSpPr txBox="1"/>
          <p:nvPr/>
        </p:nvSpPr>
        <p:spPr>
          <a:xfrm>
            <a:off x="2032437" y="927269"/>
            <a:ext cx="5110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/>
              <a:t>+</a:t>
            </a:r>
            <a:endParaRPr lang="en-US" sz="4800" b="1"/>
          </a:p>
        </p:txBody>
      </p:sp>
      <p:sp>
        <p:nvSpPr>
          <p:cNvPr id="57" name="TextBox 56"/>
          <p:cNvSpPr txBox="1"/>
          <p:nvPr/>
        </p:nvSpPr>
        <p:spPr>
          <a:xfrm>
            <a:off x="1620763" y="1761174"/>
            <a:ext cx="5110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/>
              <a:t>+</a:t>
            </a:r>
            <a:endParaRPr lang="en-US" sz="4800" b="1"/>
          </a:p>
        </p:txBody>
      </p:sp>
      <p:sp>
        <p:nvSpPr>
          <p:cNvPr id="58" name="TextBox 57"/>
          <p:cNvSpPr txBox="1"/>
          <p:nvPr/>
        </p:nvSpPr>
        <p:spPr>
          <a:xfrm>
            <a:off x="3195840" y="1716231"/>
            <a:ext cx="5110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/>
              <a:t>=</a:t>
            </a:r>
            <a:endParaRPr lang="en-US" sz="4800" b="1"/>
          </a:p>
        </p:txBody>
      </p:sp>
      <p:sp>
        <p:nvSpPr>
          <p:cNvPr id="59" name="TextBox 58"/>
          <p:cNvSpPr txBox="1"/>
          <p:nvPr/>
        </p:nvSpPr>
        <p:spPr>
          <a:xfrm>
            <a:off x="3181670" y="2521376"/>
            <a:ext cx="5110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/>
              <a:t>=</a:t>
            </a:r>
            <a:endParaRPr lang="en-US" sz="4800" b="1"/>
          </a:p>
        </p:txBody>
      </p:sp>
      <p:sp>
        <p:nvSpPr>
          <p:cNvPr id="60" name="TextBox 59"/>
          <p:cNvSpPr txBox="1"/>
          <p:nvPr/>
        </p:nvSpPr>
        <p:spPr>
          <a:xfrm>
            <a:off x="1726444" y="2569513"/>
            <a:ext cx="5110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/>
              <a:t>+</a:t>
            </a:r>
            <a:endParaRPr lang="en-US" sz="4800" b="1"/>
          </a:p>
        </p:txBody>
      </p:sp>
      <p:sp>
        <p:nvSpPr>
          <p:cNvPr id="61" name="TextBox 60"/>
          <p:cNvSpPr txBox="1"/>
          <p:nvPr/>
        </p:nvSpPr>
        <p:spPr>
          <a:xfrm>
            <a:off x="4439294" y="3335627"/>
            <a:ext cx="5110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/>
              <a:t>=</a:t>
            </a:r>
            <a:endParaRPr lang="en-US" sz="4800" b="1"/>
          </a:p>
        </p:txBody>
      </p:sp>
      <p:sp>
        <p:nvSpPr>
          <p:cNvPr id="62" name="TextBox 61"/>
          <p:cNvSpPr txBox="1"/>
          <p:nvPr/>
        </p:nvSpPr>
        <p:spPr>
          <a:xfrm>
            <a:off x="3247920" y="3300608"/>
            <a:ext cx="5110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/>
              <a:t>+</a:t>
            </a:r>
            <a:endParaRPr lang="en-US" sz="4800" b="1"/>
          </a:p>
        </p:txBody>
      </p:sp>
      <p:sp>
        <p:nvSpPr>
          <p:cNvPr id="63" name="TextBox 62"/>
          <p:cNvSpPr txBox="1"/>
          <p:nvPr/>
        </p:nvSpPr>
        <p:spPr>
          <a:xfrm>
            <a:off x="2103487" y="3300608"/>
            <a:ext cx="5110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/>
              <a:t>+</a:t>
            </a:r>
            <a:endParaRPr lang="en-US" sz="4800" b="1"/>
          </a:p>
        </p:txBody>
      </p:sp>
      <p:sp>
        <p:nvSpPr>
          <p:cNvPr id="64" name="TextBox 63"/>
          <p:cNvSpPr txBox="1"/>
          <p:nvPr/>
        </p:nvSpPr>
        <p:spPr>
          <a:xfrm>
            <a:off x="1029636" y="3270813"/>
            <a:ext cx="5110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/>
              <a:t>+</a:t>
            </a:r>
            <a:endParaRPr lang="en-US" sz="4800" b="1"/>
          </a:p>
        </p:txBody>
      </p:sp>
      <p:sp>
        <p:nvSpPr>
          <p:cNvPr id="65" name="TextBox 64"/>
          <p:cNvSpPr txBox="1"/>
          <p:nvPr/>
        </p:nvSpPr>
        <p:spPr>
          <a:xfrm>
            <a:off x="3337060" y="4298903"/>
            <a:ext cx="5110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/>
              <a:t>=</a:t>
            </a:r>
            <a:endParaRPr lang="en-US" sz="4800" b="1"/>
          </a:p>
        </p:txBody>
      </p:sp>
      <p:sp>
        <p:nvSpPr>
          <p:cNvPr id="66" name="TextBox 65"/>
          <p:cNvSpPr txBox="1"/>
          <p:nvPr/>
        </p:nvSpPr>
        <p:spPr>
          <a:xfrm>
            <a:off x="1451273" y="4280418"/>
            <a:ext cx="5110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/>
              <a:t>x</a:t>
            </a:r>
            <a:endParaRPr lang="en-US" sz="4800" b="1"/>
          </a:p>
        </p:txBody>
      </p:sp>
      <p:sp>
        <p:nvSpPr>
          <p:cNvPr id="67" name="TextBox 66"/>
          <p:cNvSpPr txBox="1"/>
          <p:nvPr/>
        </p:nvSpPr>
        <p:spPr>
          <a:xfrm>
            <a:off x="3289788" y="5105383"/>
            <a:ext cx="5110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/>
              <a:t>=</a:t>
            </a:r>
            <a:endParaRPr lang="en-US" sz="4800" b="1"/>
          </a:p>
        </p:txBody>
      </p:sp>
      <p:sp>
        <p:nvSpPr>
          <p:cNvPr id="68" name="TextBox 67"/>
          <p:cNvSpPr txBox="1"/>
          <p:nvPr/>
        </p:nvSpPr>
        <p:spPr>
          <a:xfrm>
            <a:off x="1421516" y="5094214"/>
            <a:ext cx="5110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/>
              <a:t>-</a:t>
            </a:r>
            <a:endParaRPr lang="en-US" sz="4800" b="1"/>
          </a:p>
        </p:txBody>
      </p:sp>
      <p:sp>
        <p:nvSpPr>
          <p:cNvPr id="69" name="TextBox 68"/>
          <p:cNvSpPr txBox="1"/>
          <p:nvPr/>
        </p:nvSpPr>
        <p:spPr>
          <a:xfrm>
            <a:off x="3340577" y="6078321"/>
            <a:ext cx="5110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/>
              <a:t>=</a:t>
            </a:r>
            <a:endParaRPr lang="en-US" sz="4800" b="1"/>
          </a:p>
        </p:txBody>
      </p:sp>
      <p:sp>
        <p:nvSpPr>
          <p:cNvPr id="70" name="TextBox 69"/>
          <p:cNvSpPr txBox="1"/>
          <p:nvPr/>
        </p:nvSpPr>
        <p:spPr>
          <a:xfrm>
            <a:off x="1433926" y="6097916"/>
            <a:ext cx="5110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/>
              <a:t>+</a:t>
            </a:r>
            <a:endParaRPr lang="en-US" sz="4800" b="1"/>
          </a:p>
        </p:txBody>
      </p:sp>
      <p:sp>
        <p:nvSpPr>
          <p:cNvPr id="71" name="TextBox 70"/>
          <p:cNvSpPr txBox="1"/>
          <p:nvPr/>
        </p:nvSpPr>
        <p:spPr>
          <a:xfrm>
            <a:off x="3038171" y="927401"/>
            <a:ext cx="5110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/>
              <a:t>+</a:t>
            </a:r>
            <a:endParaRPr lang="en-US" sz="4800" b="1"/>
          </a:p>
        </p:txBody>
      </p:sp>
      <p:sp>
        <p:nvSpPr>
          <p:cNvPr id="72" name="TextBox 71"/>
          <p:cNvSpPr txBox="1"/>
          <p:nvPr/>
        </p:nvSpPr>
        <p:spPr>
          <a:xfrm>
            <a:off x="4065346" y="962528"/>
            <a:ext cx="5110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/>
              <a:t>+</a:t>
            </a:r>
            <a:endParaRPr lang="en-US" sz="4800" b="1"/>
          </a:p>
        </p:txBody>
      </p:sp>
      <p:sp>
        <p:nvSpPr>
          <p:cNvPr id="73" name="TextBox 72"/>
          <p:cNvSpPr txBox="1"/>
          <p:nvPr/>
        </p:nvSpPr>
        <p:spPr>
          <a:xfrm>
            <a:off x="5302030" y="958733"/>
            <a:ext cx="5110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/>
              <a:t>=</a:t>
            </a:r>
            <a:endParaRPr lang="en-US" sz="4800" b="1"/>
          </a:p>
        </p:txBody>
      </p:sp>
      <p:sp>
        <p:nvSpPr>
          <p:cNvPr id="74" name="TextBox 73"/>
          <p:cNvSpPr txBox="1"/>
          <p:nvPr/>
        </p:nvSpPr>
        <p:spPr>
          <a:xfrm>
            <a:off x="5979733" y="5871806"/>
            <a:ext cx="5789438" cy="830997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GB" sz="2400" b="1">
                <a:latin typeface="Comic Sans MS" panose="030F0702030302020204" pitchFamily="66" charset="0"/>
              </a:rPr>
              <a:t>What is Hat x Santa x Holly? </a:t>
            </a:r>
          </a:p>
          <a:p>
            <a:pPr algn="ctr"/>
            <a:r>
              <a:rPr lang="en-GB" sz="2400" b="1">
                <a:latin typeface="Comic Sans MS" panose="030F0702030302020204" pitchFamily="66" charset="0"/>
              </a:rPr>
              <a:t>Then work out the digital root.</a:t>
            </a:r>
            <a:endParaRPr lang="en-US" sz="2400" b="1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86624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25960"/>
            <a:ext cx="12192000" cy="769441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GB" sz="4400" b="1">
                <a:latin typeface="Comic Sans MS" panose="030F0702030302020204" pitchFamily="66" charset="0"/>
              </a:rPr>
              <a:t>Christmas - Love is in the Air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9F3CCBE-4557-4BB5-BA5D-CC5BDDFDD6F0}"/>
              </a:ext>
            </a:extLst>
          </p:cNvPr>
          <p:cNvSpPr txBox="1"/>
          <p:nvPr/>
        </p:nvSpPr>
        <p:spPr>
          <a:xfrm>
            <a:off x="77972" y="1513662"/>
            <a:ext cx="6464595" cy="461665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GB" sz="2400" b="1">
                <a:latin typeface="Comic Sans MS" panose="030F0702030302020204" pitchFamily="66" charset="0"/>
              </a:rPr>
              <a:t>Count the L’s, O’s, V’s, E’s and S’s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34F346C-0C78-4314-A053-118C3A69DEB1}"/>
              </a:ext>
            </a:extLst>
          </p:cNvPr>
          <p:cNvSpPr txBox="1"/>
          <p:nvPr/>
        </p:nvSpPr>
        <p:spPr>
          <a:xfrm>
            <a:off x="3572540" y="910460"/>
            <a:ext cx="8619460" cy="584775"/>
          </a:xfrm>
          <a:prstGeom prst="rect">
            <a:avLst/>
          </a:prstGeom>
          <a:noFill/>
          <a:ln w="6350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GB" sz="3200" b="1">
                <a:solidFill>
                  <a:srgbClr val="0070C0"/>
                </a:solidFill>
                <a:latin typeface="Comic Sans MS" panose="030F0702030302020204" pitchFamily="66" charset="0"/>
              </a:rPr>
              <a:t>Mother Christmas </a:t>
            </a:r>
            <a:r>
              <a:rPr lang="en-GB" sz="3200" b="1">
                <a:solidFill>
                  <a:srgbClr val="FF0000"/>
                </a:solidFill>
                <a:latin typeface="Comic Sans MS" panose="030F0702030302020204" pitchFamily="66" charset="0"/>
              </a:rPr>
              <a:t>Loves</a:t>
            </a:r>
            <a:r>
              <a:rPr lang="en-GB" sz="3200" b="1">
                <a:latin typeface="Comic Sans MS" panose="030F0702030302020204" pitchFamily="66" charset="0"/>
              </a:rPr>
              <a:t> </a:t>
            </a:r>
            <a:r>
              <a:rPr lang="en-GB" sz="3200" b="1">
                <a:solidFill>
                  <a:srgbClr val="0070C0"/>
                </a:solidFill>
                <a:latin typeface="Comic Sans MS" panose="030F0702030302020204" pitchFamily="66" charset="0"/>
              </a:rPr>
              <a:t>Father Christmas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DA93A04-D5B0-4808-B63F-AE84A03CE355}"/>
              </a:ext>
            </a:extLst>
          </p:cNvPr>
          <p:cNvSpPr txBox="1"/>
          <p:nvPr/>
        </p:nvSpPr>
        <p:spPr>
          <a:xfrm>
            <a:off x="6605033" y="1437534"/>
            <a:ext cx="2179674" cy="2677656"/>
          </a:xfrm>
          <a:prstGeom prst="rect">
            <a:avLst/>
          </a:prstGeom>
          <a:noFill/>
          <a:ln w="6350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GB" sz="2800" b="1">
                <a:latin typeface="Comic Sans MS" panose="030F0702030302020204" pitchFamily="66" charset="0"/>
              </a:rPr>
              <a:t>0 1 0 2 4</a:t>
            </a:r>
          </a:p>
          <a:p>
            <a:pPr algn="ctr"/>
            <a:r>
              <a:rPr lang="en-GB" sz="2800" b="1">
                <a:latin typeface="Comic Sans MS" panose="030F0702030302020204" pitchFamily="66" charset="0"/>
              </a:rPr>
              <a:t>1 1 2 6</a:t>
            </a:r>
          </a:p>
          <a:p>
            <a:pPr algn="ctr"/>
            <a:r>
              <a:rPr lang="en-GB" sz="2800" b="1">
                <a:latin typeface="Comic Sans MS" panose="030F0702030302020204" pitchFamily="66" charset="0"/>
              </a:rPr>
              <a:t>2 3 8</a:t>
            </a:r>
          </a:p>
          <a:p>
            <a:pPr algn="ctr"/>
            <a:r>
              <a:rPr lang="en-GB" sz="2800" b="1">
                <a:latin typeface="Comic Sans MS" panose="030F0702030302020204" pitchFamily="66" charset="0"/>
              </a:rPr>
              <a:t>5 1 1</a:t>
            </a:r>
          </a:p>
          <a:p>
            <a:pPr algn="ctr"/>
            <a:r>
              <a:rPr lang="en-GB" sz="2800" b="1">
                <a:latin typeface="Comic Sans MS" panose="030F0702030302020204" pitchFamily="66" charset="0"/>
              </a:rPr>
              <a:t>6 2</a:t>
            </a:r>
          </a:p>
          <a:p>
            <a:pPr algn="ctr"/>
            <a:r>
              <a:rPr lang="en-GB" sz="2800" b="1">
                <a:latin typeface="Comic Sans MS" panose="030F0702030302020204" pitchFamily="66" charset="0"/>
              </a:rPr>
              <a:t>8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068D1E7-2928-4689-9CD2-5F81B7458648}"/>
              </a:ext>
            </a:extLst>
          </p:cNvPr>
          <p:cNvSpPr txBox="1"/>
          <p:nvPr/>
        </p:nvSpPr>
        <p:spPr>
          <a:xfrm>
            <a:off x="355746" y="2173846"/>
            <a:ext cx="5909043" cy="830997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GB" sz="2400" b="1">
                <a:latin typeface="Comic Sans MS" panose="030F0702030302020204" pitchFamily="66" charset="0"/>
              </a:rPr>
              <a:t>Keep adding adjacent numbers until you arrive at a single digit.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EF4895A-5453-45C9-B4E3-4E749C569AA3}"/>
              </a:ext>
            </a:extLst>
          </p:cNvPr>
          <p:cNvSpPr txBox="1"/>
          <p:nvPr/>
        </p:nvSpPr>
        <p:spPr>
          <a:xfrm>
            <a:off x="8993814" y="1541369"/>
            <a:ext cx="2989078" cy="2862322"/>
          </a:xfrm>
          <a:prstGeom prst="rect">
            <a:avLst/>
          </a:prstGeom>
          <a:noFill/>
          <a:ln w="63500">
            <a:solidFill>
              <a:srgbClr val="00B0F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GB" b="1">
                <a:solidFill>
                  <a:srgbClr val="7030A0"/>
                </a:solidFill>
                <a:latin typeface="Comic Sans MS" panose="030F0702030302020204" pitchFamily="66" charset="0"/>
              </a:rPr>
              <a:t>0 = Great Dislike</a:t>
            </a:r>
          </a:p>
          <a:p>
            <a:pPr algn="ctr"/>
            <a:r>
              <a:rPr lang="en-GB" b="1">
                <a:solidFill>
                  <a:srgbClr val="7030A0"/>
                </a:solidFill>
                <a:latin typeface="Comic Sans MS" panose="030F0702030302020204" pitchFamily="66" charset="0"/>
              </a:rPr>
              <a:t>1 = Dislike</a:t>
            </a:r>
          </a:p>
          <a:p>
            <a:pPr algn="ctr"/>
            <a:r>
              <a:rPr lang="en-GB" b="1">
                <a:solidFill>
                  <a:srgbClr val="7030A0"/>
                </a:solidFill>
                <a:latin typeface="Comic Sans MS" panose="030F0702030302020204" pitchFamily="66" charset="0"/>
              </a:rPr>
              <a:t>2 = Not Friends</a:t>
            </a:r>
          </a:p>
          <a:p>
            <a:pPr algn="ctr"/>
            <a:r>
              <a:rPr lang="en-GB" b="1">
                <a:solidFill>
                  <a:srgbClr val="7030A0"/>
                </a:solidFill>
                <a:latin typeface="Comic Sans MS" panose="030F0702030302020204" pitchFamily="66" charset="0"/>
              </a:rPr>
              <a:t>3 = </a:t>
            </a:r>
            <a:r>
              <a:rPr lang="en-GB" b="1" err="1">
                <a:solidFill>
                  <a:srgbClr val="7030A0"/>
                </a:solidFill>
                <a:latin typeface="Comic Sans MS" panose="030F0702030302020204" pitchFamily="66" charset="0"/>
              </a:rPr>
              <a:t>Kinda</a:t>
            </a:r>
            <a:r>
              <a:rPr lang="en-GB" b="1">
                <a:solidFill>
                  <a:srgbClr val="7030A0"/>
                </a:solidFill>
                <a:latin typeface="Comic Sans MS" panose="030F0702030302020204" pitchFamily="66" charset="0"/>
              </a:rPr>
              <a:t> Like</a:t>
            </a:r>
          </a:p>
          <a:p>
            <a:pPr algn="ctr"/>
            <a:r>
              <a:rPr lang="en-GB" b="1">
                <a:solidFill>
                  <a:srgbClr val="7030A0"/>
                </a:solidFill>
                <a:latin typeface="Comic Sans MS" panose="030F0702030302020204" pitchFamily="66" charset="0"/>
              </a:rPr>
              <a:t>4 = Like</a:t>
            </a:r>
          </a:p>
          <a:p>
            <a:pPr algn="ctr"/>
            <a:r>
              <a:rPr lang="en-GB" b="1">
                <a:solidFill>
                  <a:srgbClr val="7030A0"/>
                </a:solidFill>
                <a:latin typeface="Comic Sans MS" panose="030F0702030302020204" pitchFamily="66" charset="0"/>
              </a:rPr>
              <a:t>5 = Really Like</a:t>
            </a:r>
          </a:p>
          <a:p>
            <a:pPr algn="ctr"/>
            <a:r>
              <a:rPr lang="en-GB" b="1">
                <a:solidFill>
                  <a:srgbClr val="7030A0"/>
                </a:solidFill>
                <a:latin typeface="Comic Sans MS" panose="030F0702030302020204" pitchFamily="66" charset="0"/>
              </a:rPr>
              <a:t>6 = Like a Lot</a:t>
            </a:r>
          </a:p>
          <a:p>
            <a:pPr algn="ctr"/>
            <a:r>
              <a:rPr lang="en-GB" b="1">
                <a:solidFill>
                  <a:srgbClr val="7030A0"/>
                </a:solidFill>
                <a:latin typeface="Comic Sans MS" panose="030F0702030302020204" pitchFamily="66" charset="0"/>
              </a:rPr>
              <a:t>7 = Adore</a:t>
            </a:r>
          </a:p>
          <a:p>
            <a:pPr algn="ctr"/>
            <a:r>
              <a:rPr lang="en-GB" b="1">
                <a:solidFill>
                  <a:srgbClr val="7030A0"/>
                </a:solidFill>
                <a:latin typeface="Comic Sans MS" panose="030F0702030302020204" pitchFamily="66" charset="0"/>
              </a:rPr>
              <a:t>8 = Love</a:t>
            </a:r>
          </a:p>
          <a:p>
            <a:pPr algn="ctr"/>
            <a:r>
              <a:rPr lang="en-GB" b="1">
                <a:solidFill>
                  <a:srgbClr val="7030A0"/>
                </a:solidFill>
                <a:latin typeface="Comic Sans MS" panose="030F0702030302020204" pitchFamily="66" charset="0"/>
              </a:rPr>
              <a:t>9 = Madly in Love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E0271A2-EF37-4ADD-9CCC-646F8F121449}"/>
              </a:ext>
            </a:extLst>
          </p:cNvPr>
          <p:cNvSpPr txBox="1"/>
          <p:nvPr/>
        </p:nvSpPr>
        <p:spPr>
          <a:xfrm>
            <a:off x="355746" y="3203362"/>
            <a:ext cx="5909043" cy="1200329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GB" sz="2400" b="1">
                <a:latin typeface="Comic Sans MS" panose="030F0702030302020204" pitchFamily="66" charset="0"/>
              </a:rPr>
              <a:t>Work out the Love score for the 4 couples below. Then add all 5 Love scores and find the digital root.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CE13553-9791-4A83-8451-EEFB86166A75}"/>
              </a:ext>
            </a:extLst>
          </p:cNvPr>
          <p:cNvSpPr txBox="1"/>
          <p:nvPr/>
        </p:nvSpPr>
        <p:spPr>
          <a:xfrm>
            <a:off x="-179113" y="4935093"/>
            <a:ext cx="28143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Rudolph</a:t>
            </a:r>
          </a:p>
          <a:p>
            <a:pPr algn="ctr"/>
            <a:r>
              <a:rPr lang="en-GB" sz="2800" b="1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LOVES</a:t>
            </a:r>
          </a:p>
          <a:p>
            <a:pPr algn="ctr"/>
            <a:r>
              <a:rPr lang="en-GB" sz="2800" b="1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Santa Claus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64A856A-2DC2-4672-814F-69B726D6F493}"/>
              </a:ext>
            </a:extLst>
          </p:cNvPr>
          <p:cNvSpPr txBox="1"/>
          <p:nvPr/>
        </p:nvSpPr>
        <p:spPr>
          <a:xfrm>
            <a:off x="2301269" y="4504205"/>
            <a:ext cx="424129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>
                <a:solidFill>
                  <a:srgbClr val="FFC000"/>
                </a:solidFill>
                <a:latin typeface="Arial Black" panose="020B0A04020102020204" pitchFamily="34" charset="0"/>
              </a:rPr>
              <a:t>Frosty the </a:t>
            </a:r>
          </a:p>
          <a:p>
            <a:pPr algn="ctr"/>
            <a:r>
              <a:rPr lang="en-GB" sz="2800" b="1">
                <a:solidFill>
                  <a:srgbClr val="FFC000"/>
                </a:solidFill>
                <a:latin typeface="Arial Black" panose="020B0A04020102020204" pitchFamily="34" charset="0"/>
              </a:rPr>
              <a:t>Snowman</a:t>
            </a:r>
          </a:p>
          <a:p>
            <a:pPr algn="ctr"/>
            <a:r>
              <a:rPr lang="en-GB" sz="2800" b="1">
                <a:solidFill>
                  <a:srgbClr val="FFC000"/>
                </a:solidFill>
                <a:latin typeface="Arial Black" panose="020B0A04020102020204" pitchFamily="34" charset="0"/>
              </a:rPr>
              <a:t>LOVES</a:t>
            </a:r>
          </a:p>
          <a:p>
            <a:pPr algn="ctr"/>
            <a:r>
              <a:rPr lang="en-GB" sz="2800" b="1">
                <a:solidFill>
                  <a:srgbClr val="FFC000"/>
                </a:solidFill>
                <a:latin typeface="Arial Black" panose="020B0A04020102020204" pitchFamily="34" charset="0"/>
              </a:rPr>
              <a:t>The Abominable Snowman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7D643E7-0C27-4229-BEA5-47A181394B06}"/>
              </a:ext>
            </a:extLst>
          </p:cNvPr>
          <p:cNvSpPr txBox="1"/>
          <p:nvPr/>
        </p:nvSpPr>
        <p:spPr>
          <a:xfrm>
            <a:off x="5574220" y="5344338"/>
            <a:ext cx="424129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>
                <a:solidFill>
                  <a:srgbClr val="7030A0"/>
                </a:solidFill>
                <a:latin typeface="Arial Black" panose="020B0A04020102020204" pitchFamily="34" charset="0"/>
              </a:rPr>
              <a:t>The Grinch</a:t>
            </a:r>
          </a:p>
          <a:p>
            <a:pPr algn="ctr"/>
            <a:r>
              <a:rPr lang="en-GB" sz="2800" b="1">
                <a:solidFill>
                  <a:srgbClr val="7030A0"/>
                </a:solidFill>
                <a:latin typeface="Arial Black" panose="020B0A04020102020204" pitchFamily="34" charset="0"/>
              </a:rPr>
              <a:t>LOVES</a:t>
            </a:r>
          </a:p>
          <a:p>
            <a:pPr algn="ctr"/>
            <a:r>
              <a:rPr lang="en-GB" sz="2800" b="1">
                <a:solidFill>
                  <a:srgbClr val="7030A0"/>
                </a:solidFill>
                <a:latin typeface="Arial Black" panose="020B0A04020102020204" pitchFamily="34" charset="0"/>
              </a:rPr>
              <a:t>Christmas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006D050-D947-4ED7-9DE7-A3515E531EFB}"/>
              </a:ext>
            </a:extLst>
          </p:cNvPr>
          <p:cNvSpPr txBox="1"/>
          <p:nvPr/>
        </p:nvSpPr>
        <p:spPr>
          <a:xfrm>
            <a:off x="8367704" y="4562545"/>
            <a:ext cx="424129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err="1">
                <a:solidFill>
                  <a:srgbClr val="00B050"/>
                </a:solidFill>
                <a:latin typeface="Arial Black" panose="020B0A04020102020204" pitchFamily="34" charset="0"/>
              </a:rPr>
              <a:t>Ebeneezer</a:t>
            </a:r>
            <a:endParaRPr lang="en-GB" sz="2800" b="1">
              <a:solidFill>
                <a:srgbClr val="00B050"/>
              </a:solidFill>
              <a:latin typeface="Arial Black" panose="020B0A04020102020204" pitchFamily="34" charset="0"/>
            </a:endParaRPr>
          </a:p>
          <a:p>
            <a:pPr algn="ctr"/>
            <a:r>
              <a:rPr lang="en-GB" sz="2800" b="1">
                <a:solidFill>
                  <a:srgbClr val="00B050"/>
                </a:solidFill>
                <a:latin typeface="Arial Black" panose="020B0A04020102020204" pitchFamily="34" charset="0"/>
              </a:rPr>
              <a:t>Scrooge</a:t>
            </a:r>
          </a:p>
          <a:p>
            <a:pPr algn="ctr"/>
            <a:r>
              <a:rPr lang="en-GB" sz="2800" b="1">
                <a:solidFill>
                  <a:srgbClr val="00B050"/>
                </a:solidFill>
                <a:latin typeface="Arial Black" panose="020B0A04020102020204" pitchFamily="34" charset="0"/>
              </a:rPr>
              <a:t>LOVES</a:t>
            </a:r>
          </a:p>
          <a:p>
            <a:pPr algn="ctr"/>
            <a:r>
              <a:rPr lang="en-GB" sz="2800" b="1">
                <a:solidFill>
                  <a:srgbClr val="00B050"/>
                </a:solidFill>
                <a:latin typeface="Arial Black" panose="020B0A04020102020204" pitchFamily="34" charset="0"/>
              </a:rPr>
              <a:t>Tiny Tim </a:t>
            </a:r>
          </a:p>
          <a:p>
            <a:pPr algn="ctr"/>
            <a:r>
              <a:rPr lang="en-GB" sz="2800" b="1">
                <a:solidFill>
                  <a:srgbClr val="00B050"/>
                </a:solidFill>
                <a:latin typeface="Arial Black" panose="020B0A04020102020204" pitchFamily="34" charset="0"/>
              </a:rPr>
              <a:t>Cratchit</a:t>
            </a:r>
          </a:p>
        </p:txBody>
      </p:sp>
      <p:pic>
        <p:nvPicPr>
          <p:cNvPr id="6146" name="Picture 2" descr="Heart PNG, Heart Transparent Background - FreeIconsPNG">
            <a:extLst>
              <a:ext uri="{FF2B5EF4-FFF2-40B4-BE49-F238E27FC236}">
                <a16:creationId xmlns:a16="http://schemas.microsoft.com/office/drawing/2014/main" id="{5A5E2648-9D28-4414-B35F-029AC07238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8918" y="3963789"/>
            <a:ext cx="1571901" cy="1424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Heart PNG, Heart Transparent Background - FreeIconsPNG">
            <a:extLst>
              <a:ext uri="{FF2B5EF4-FFF2-40B4-BE49-F238E27FC236}">
                <a16:creationId xmlns:a16="http://schemas.microsoft.com/office/drawing/2014/main" id="{BABE41EB-0703-4DF3-9BF9-4E92A28BC0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213" y="4754339"/>
            <a:ext cx="1018660" cy="923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Heart PNG, Heart Transparent Background - FreeIconsPNG">
            <a:extLst>
              <a:ext uri="{FF2B5EF4-FFF2-40B4-BE49-F238E27FC236}">
                <a16:creationId xmlns:a16="http://schemas.microsoft.com/office/drawing/2014/main" id="{73256E75-03DA-46B8-95A5-3E792FB044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200" y="101435"/>
            <a:ext cx="1571901" cy="1424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Heart PNG, Heart Transparent Background - FreeIconsPNG">
            <a:extLst>
              <a:ext uri="{FF2B5EF4-FFF2-40B4-BE49-F238E27FC236}">
                <a16:creationId xmlns:a16="http://schemas.microsoft.com/office/drawing/2014/main" id="{122D69F0-8D61-4462-88A0-E36FA22912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4864" y="136223"/>
            <a:ext cx="803424" cy="728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08866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819</Words>
  <Application>Microsoft Office PowerPoint</Application>
  <PresentationFormat>Widescreen</PresentationFormat>
  <Paragraphs>179</Paragraphs>
  <Slides>10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Arial</vt:lpstr>
      <vt:lpstr>Arial Black</vt:lpstr>
      <vt:lpstr>Calibri</vt:lpstr>
      <vt:lpstr>Calibri Light</vt:lpstr>
      <vt:lpstr>Comic Sans MS</vt:lpstr>
      <vt:lpstr>Jumble</vt:lpstr>
      <vt:lpstr>Lato Black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Milne</dc:creator>
  <cp:lastModifiedBy>Stewart Gale</cp:lastModifiedBy>
  <cp:revision>1</cp:revision>
  <dcterms:created xsi:type="dcterms:W3CDTF">2022-11-26T22:53:20Z</dcterms:created>
  <dcterms:modified xsi:type="dcterms:W3CDTF">2025-12-04T04:23:32Z</dcterms:modified>
</cp:coreProperties>
</file>