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65" r:id="rId9"/>
    <p:sldId id="268" r:id="rId10"/>
    <p:sldId id="267" r:id="rId11"/>
    <p:sldId id="269" r:id="rId12"/>
    <p:sldId id="266" r:id="rId13"/>
    <p:sldId id="262" r:id="rId14"/>
    <p:sldId id="259" r:id="rId15"/>
    <p:sldId id="261" r:id="rId16"/>
    <p:sldId id="263" r:id="rId17"/>
    <p:sldId id="258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9A4C7-CF9D-4E19-8F63-A3EDA13DC5DA}" v="70" dt="2022-01-11T10:21:05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F439A4C7-CF9D-4E19-8F63-A3EDA13DC5DA}"/>
    <pc:docChg chg="custSel addSld delSld modSld sldOrd">
      <pc:chgData name="Stewart Gale" userId="3647ddd2-6040-41ae-a96d-232c23482af8" providerId="ADAL" clId="{F439A4C7-CF9D-4E19-8F63-A3EDA13DC5DA}" dt="2025-02-19T06:17:47.277" v="204" actId="1076"/>
      <pc:docMkLst>
        <pc:docMk/>
      </pc:docMkLst>
      <pc:sldChg chg="delSp modSp mod">
        <pc:chgData name="Stewart Gale" userId="3647ddd2-6040-41ae-a96d-232c23482af8" providerId="ADAL" clId="{F439A4C7-CF9D-4E19-8F63-A3EDA13DC5DA}" dt="2021-11-09T06:58:57.625" v="10" actId="1076"/>
        <pc:sldMkLst>
          <pc:docMk/>
          <pc:sldMk cId="563054898" sldId="256"/>
        </pc:sldMkLst>
      </pc:sldChg>
      <pc:sldChg chg="add">
        <pc:chgData name="Stewart Gale" userId="3647ddd2-6040-41ae-a96d-232c23482af8" providerId="ADAL" clId="{F439A4C7-CF9D-4E19-8F63-A3EDA13DC5DA}" dt="2021-11-09T07:25:32.373" v="162"/>
        <pc:sldMkLst>
          <pc:docMk/>
          <pc:sldMk cId="2238054951" sldId="258"/>
        </pc:sldMkLst>
      </pc:sldChg>
      <pc:sldChg chg="addSp delSp modSp del mod">
        <pc:chgData name="Stewart Gale" userId="3647ddd2-6040-41ae-a96d-232c23482af8" providerId="ADAL" clId="{F439A4C7-CF9D-4E19-8F63-A3EDA13DC5DA}" dt="2021-11-09T07:09:05.241" v="50" actId="47"/>
        <pc:sldMkLst>
          <pc:docMk/>
          <pc:sldMk cId="3122133728" sldId="258"/>
        </pc:sldMkLst>
      </pc:sldChg>
      <pc:sldChg chg="del ord">
        <pc:chgData name="Stewart Gale" userId="3647ddd2-6040-41ae-a96d-232c23482af8" providerId="ADAL" clId="{F439A4C7-CF9D-4E19-8F63-A3EDA13DC5DA}" dt="2021-11-09T07:26:03.061" v="166" actId="47"/>
        <pc:sldMkLst>
          <pc:docMk/>
          <pc:sldMk cId="3989971080" sldId="260"/>
        </pc:sldMkLst>
      </pc:sldChg>
      <pc:sldChg chg="delSp modSp mod">
        <pc:chgData name="Stewart Gale" userId="3647ddd2-6040-41ae-a96d-232c23482af8" providerId="ADAL" clId="{F439A4C7-CF9D-4E19-8F63-A3EDA13DC5DA}" dt="2021-11-09T07:17:59.570" v="145" actId="1076"/>
        <pc:sldMkLst>
          <pc:docMk/>
          <pc:sldMk cId="3408047162" sldId="262"/>
        </pc:sldMkLst>
      </pc:sldChg>
      <pc:sldChg chg="del">
        <pc:chgData name="Stewart Gale" userId="3647ddd2-6040-41ae-a96d-232c23482af8" providerId="ADAL" clId="{F439A4C7-CF9D-4E19-8F63-A3EDA13DC5DA}" dt="2021-11-09T07:25:52.724" v="163" actId="47"/>
        <pc:sldMkLst>
          <pc:docMk/>
          <pc:sldMk cId="1780173287" sldId="264"/>
        </pc:sldMkLst>
      </pc:sldChg>
      <pc:sldChg chg="delSp modSp add mod">
        <pc:chgData name="Stewart Gale" userId="3647ddd2-6040-41ae-a96d-232c23482af8" providerId="ADAL" clId="{F439A4C7-CF9D-4E19-8F63-A3EDA13DC5DA}" dt="2025-02-19T06:17:47.277" v="204" actId="1076"/>
        <pc:sldMkLst>
          <pc:docMk/>
          <pc:sldMk cId="1896936917" sldId="265"/>
        </pc:sldMkLst>
        <pc:picChg chg="mod">
          <ac:chgData name="Stewart Gale" userId="3647ddd2-6040-41ae-a96d-232c23482af8" providerId="ADAL" clId="{F439A4C7-CF9D-4E19-8F63-A3EDA13DC5DA}" dt="2025-02-19T06:17:47.277" v="204" actId="1076"/>
          <ac:picMkLst>
            <pc:docMk/>
            <pc:sldMk cId="1896936917" sldId="265"/>
            <ac:picMk id="6" creationId="{00000000-0000-0000-0000-000000000000}"/>
          </ac:picMkLst>
        </pc:picChg>
      </pc:sldChg>
      <pc:sldChg chg="addSp delSp modSp add mod ord">
        <pc:chgData name="Stewart Gale" userId="3647ddd2-6040-41ae-a96d-232c23482af8" providerId="ADAL" clId="{F439A4C7-CF9D-4E19-8F63-A3EDA13DC5DA}" dt="2021-11-09T07:10:42.546" v="65"/>
        <pc:sldMkLst>
          <pc:docMk/>
          <pc:sldMk cId="2736789751" sldId="266"/>
        </pc:sldMkLst>
      </pc:sldChg>
      <pc:sldChg chg="addSp delSp modSp add mod">
        <pc:chgData name="Stewart Gale" userId="3647ddd2-6040-41ae-a96d-232c23482af8" providerId="ADAL" clId="{F439A4C7-CF9D-4E19-8F63-A3EDA13DC5DA}" dt="2021-11-09T07:14:58.840" v="103" actId="164"/>
        <pc:sldMkLst>
          <pc:docMk/>
          <pc:sldMk cId="2671524290" sldId="267"/>
        </pc:sldMkLst>
      </pc:sldChg>
      <pc:sldChg chg="addSp delSp modSp add mod ord">
        <pc:chgData name="Stewart Gale" userId="3647ddd2-6040-41ae-a96d-232c23482af8" providerId="ADAL" clId="{F439A4C7-CF9D-4E19-8F63-A3EDA13DC5DA}" dt="2021-11-09T07:24:22.194" v="161" actId="1076"/>
        <pc:sldMkLst>
          <pc:docMk/>
          <pc:sldMk cId="2067647358" sldId="268"/>
        </pc:sldMkLst>
      </pc:sldChg>
      <pc:sldChg chg="addSp delSp modSp add mod">
        <pc:chgData name="Stewart Gale" userId="3647ddd2-6040-41ae-a96d-232c23482af8" providerId="ADAL" clId="{F439A4C7-CF9D-4E19-8F63-A3EDA13DC5DA}" dt="2021-11-09T07:17:46.758" v="144" actId="164"/>
        <pc:sldMkLst>
          <pc:docMk/>
          <pc:sldMk cId="2327606195" sldId="269"/>
        </pc:sldMkLst>
      </pc:sldChg>
      <pc:sldChg chg="add">
        <pc:chgData name="Stewart Gale" userId="3647ddd2-6040-41ae-a96d-232c23482af8" providerId="ADAL" clId="{F439A4C7-CF9D-4E19-8F63-A3EDA13DC5DA}" dt="2021-11-09T07:25:32.373" v="162"/>
        <pc:sldMkLst>
          <pc:docMk/>
          <pc:sldMk cId="3192794950" sldId="270"/>
        </pc:sldMkLst>
      </pc:sldChg>
      <pc:sldChg chg="modSp add">
        <pc:chgData name="Stewart Gale" userId="3647ddd2-6040-41ae-a96d-232c23482af8" providerId="ADAL" clId="{F439A4C7-CF9D-4E19-8F63-A3EDA13DC5DA}" dt="2021-11-15T07:46:01.969" v="174" actId="20577"/>
        <pc:sldMkLst>
          <pc:docMk/>
          <pc:sldMk cId="1011384663" sldId="271"/>
        </pc:sldMkLst>
      </pc:sldChg>
      <pc:sldChg chg="modSp add">
        <pc:chgData name="Stewart Gale" userId="3647ddd2-6040-41ae-a96d-232c23482af8" providerId="ADAL" clId="{F439A4C7-CF9D-4E19-8F63-A3EDA13DC5DA}" dt="2021-11-15T07:45:58.228" v="170" actId="20577"/>
        <pc:sldMkLst>
          <pc:docMk/>
          <pc:sldMk cId="2031488419" sldId="272"/>
        </pc:sldMkLst>
      </pc:sldChg>
      <pc:sldChg chg="modSp add">
        <pc:chgData name="Stewart Gale" userId="3647ddd2-6040-41ae-a96d-232c23482af8" providerId="ADAL" clId="{F439A4C7-CF9D-4E19-8F63-A3EDA13DC5DA}" dt="2021-11-15T07:46:34.706" v="177" actId="20577"/>
        <pc:sldMkLst>
          <pc:docMk/>
          <pc:sldMk cId="2316546609" sldId="273"/>
        </pc:sldMkLst>
      </pc:sldChg>
      <pc:sldChg chg="add">
        <pc:chgData name="Stewart Gale" userId="3647ddd2-6040-41ae-a96d-232c23482af8" providerId="ADAL" clId="{F439A4C7-CF9D-4E19-8F63-A3EDA13DC5DA}" dt="2021-11-09T07:25:32.373" v="162"/>
        <pc:sldMkLst>
          <pc:docMk/>
          <pc:sldMk cId="2771410548" sldId="274"/>
        </pc:sldMkLst>
      </pc:sldChg>
      <pc:sldChg chg="delSp modSp add mod">
        <pc:chgData name="Stewart Gale" userId="3647ddd2-6040-41ae-a96d-232c23482af8" providerId="ADAL" clId="{F439A4C7-CF9D-4E19-8F63-A3EDA13DC5DA}" dt="2022-01-11T10:20:08.274" v="189" actId="1076"/>
        <pc:sldMkLst>
          <pc:docMk/>
          <pc:sldMk cId="475035942" sldId="275"/>
        </pc:sldMkLst>
      </pc:sldChg>
      <pc:sldChg chg="add">
        <pc:chgData name="Stewart Gale" userId="3647ddd2-6040-41ae-a96d-232c23482af8" providerId="ADAL" clId="{F439A4C7-CF9D-4E19-8F63-A3EDA13DC5DA}" dt="2022-01-11T10:19:47.068" v="178"/>
        <pc:sldMkLst>
          <pc:docMk/>
          <pc:sldMk cId="2870867127" sldId="276"/>
        </pc:sldMkLst>
      </pc:sldChg>
      <pc:sldChg chg="add">
        <pc:chgData name="Stewart Gale" userId="3647ddd2-6040-41ae-a96d-232c23482af8" providerId="ADAL" clId="{F439A4C7-CF9D-4E19-8F63-A3EDA13DC5DA}" dt="2022-01-11T10:19:47.068" v="178"/>
        <pc:sldMkLst>
          <pc:docMk/>
          <pc:sldMk cId="141387582" sldId="277"/>
        </pc:sldMkLst>
      </pc:sldChg>
      <pc:sldChg chg="add">
        <pc:chgData name="Stewart Gale" userId="3647ddd2-6040-41ae-a96d-232c23482af8" providerId="ADAL" clId="{F439A4C7-CF9D-4E19-8F63-A3EDA13DC5DA}" dt="2022-01-11T10:19:47.068" v="178"/>
        <pc:sldMkLst>
          <pc:docMk/>
          <pc:sldMk cId="2263312609" sldId="278"/>
        </pc:sldMkLst>
      </pc:sldChg>
      <pc:sldChg chg="add">
        <pc:chgData name="Stewart Gale" userId="3647ddd2-6040-41ae-a96d-232c23482af8" providerId="ADAL" clId="{F439A4C7-CF9D-4E19-8F63-A3EDA13DC5DA}" dt="2022-01-11T10:19:47.068" v="178"/>
        <pc:sldMkLst>
          <pc:docMk/>
          <pc:sldMk cId="2779703621" sldId="279"/>
        </pc:sldMkLst>
      </pc:sldChg>
      <pc:sldChg chg="modSp add mod">
        <pc:chgData name="Stewart Gale" userId="3647ddd2-6040-41ae-a96d-232c23482af8" providerId="ADAL" clId="{F439A4C7-CF9D-4E19-8F63-A3EDA13DC5DA}" dt="2022-01-11T10:21:11.988" v="201" actId="1076"/>
        <pc:sldMkLst>
          <pc:docMk/>
          <pc:sldMk cId="4048083939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0D0FA-982A-4570-8184-B7B4696F35E0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FDD7D-5D61-48AB-B651-FAEE59B0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45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56A10-47D3-4E55-8591-C3EF7FE400A8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Use this activity to demonstrate that the sum of the exterior angles in a convex polygon is always 360</a:t>
            </a:r>
            <a:r>
              <a:rPr lang="en-GB" altLang="en-US">
                <a:cs typeface="Times New Roman" panose="02020603050405020304" pitchFamily="18" charset="0"/>
              </a:rPr>
              <a:t>º.</a:t>
            </a:r>
          </a:p>
          <a:p>
            <a:r>
              <a:rPr lang="en-GB" altLang="en-US"/>
              <a:t>Select the polygon required by choosing the number of sides and drag the vertices to make a convex polygon. </a:t>
            </a:r>
          </a:p>
          <a:p>
            <a:r>
              <a:rPr lang="en-GB" altLang="en-US"/>
              <a:t>Hitting the turtle button will make Turtle walk around the outside of the shape. </a:t>
            </a:r>
          </a:p>
          <a:p>
            <a:r>
              <a:rPr lang="en-GB" altLang="en-US"/>
              <a:t>As Turtle walks around the outside of the shape ask pupils to estimate the size of the next exterior angle.</a:t>
            </a:r>
            <a:endParaRPr lang="en-US" altLang="en-US"/>
          </a:p>
          <a:p>
            <a:r>
              <a:rPr lang="en-US" altLang="en-US"/>
              <a:t>This activity is ideal for getting pupils to think about the size of exterior angles and would make a good introduction to drawing polygons using Logo.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7228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56A10-47D3-4E55-8591-C3EF7FE400A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Use this activity to demonstrate that the sum of the exterior angles in a convex polygon is always 360</a:t>
            </a:r>
            <a:r>
              <a:rPr lang="en-GB" altLang="en-US">
                <a:cs typeface="Times New Roman" panose="02020603050405020304" pitchFamily="18" charset="0"/>
              </a:rPr>
              <a:t>º.</a:t>
            </a:r>
          </a:p>
          <a:p>
            <a:r>
              <a:rPr lang="en-GB" altLang="en-US"/>
              <a:t>Select the polygon required by choosing the number of sides and drag the vertices to make a convex polygon. </a:t>
            </a:r>
          </a:p>
          <a:p>
            <a:r>
              <a:rPr lang="en-GB" altLang="en-US"/>
              <a:t>Hitting the turtle button will make Turtle walk around the outside of the shape. </a:t>
            </a:r>
          </a:p>
          <a:p>
            <a:r>
              <a:rPr lang="en-GB" altLang="en-US"/>
              <a:t>As Turtle walks around the outside of the shape ask pupils to estimate the size of the next exterior angle.</a:t>
            </a:r>
            <a:endParaRPr lang="en-US" altLang="en-US"/>
          </a:p>
          <a:p>
            <a:r>
              <a:rPr lang="en-US" altLang="en-US"/>
              <a:t>This activity is ideal for getting pupils to think about the size of exterior angles and would make a good introduction to drawing polygons using Logo.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5139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56A10-47D3-4E55-8591-C3EF7FE400A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Use this activity to demonstrate that the sum of the exterior angles in a convex polygon is always 360</a:t>
            </a:r>
            <a:r>
              <a:rPr lang="en-GB" altLang="en-US">
                <a:cs typeface="Times New Roman" panose="02020603050405020304" pitchFamily="18" charset="0"/>
              </a:rPr>
              <a:t>º.</a:t>
            </a:r>
          </a:p>
          <a:p>
            <a:r>
              <a:rPr lang="en-GB" altLang="en-US"/>
              <a:t>Select the polygon required by choosing the number of sides and drag the vertices to make a convex polygon. </a:t>
            </a:r>
          </a:p>
          <a:p>
            <a:r>
              <a:rPr lang="en-GB" altLang="en-US"/>
              <a:t>Hitting the turtle button will make Turtle walk around the outside of the shape. </a:t>
            </a:r>
          </a:p>
          <a:p>
            <a:r>
              <a:rPr lang="en-GB" altLang="en-US"/>
              <a:t>As Turtle walks around the outside of the shape ask pupils to estimate the size of the next exterior angle.</a:t>
            </a:r>
            <a:endParaRPr lang="en-US" altLang="en-US"/>
          </a:p>
          <a:p>
            <a:r>
              <a:rPr lang="en-US" altLang="en-US"/>
              <a:t>This activity is ideal for getting pupils to think about the size of exterior angles and would make a good introduction to drawing polygons using Logo.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236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56A10-47D3-4E55-8591-C3EF7FE400A8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Use this activity to demonstrate that the sum of the exterior angles in a convex polygon is always 360</a:t>
            </a:r>
            <a:r>
              <a:rPr lang="en-GB" altLang="en-US">
                <a:cs typeface="Times New Roman" panose="02020603050405020304" pitchFamily="18" charset="0"/>
              </a:rPr>
              <a:t>º.</a:t>
            </a:r>
          </a:p>
          <a:p>
            <a:r>
              <a:rPr lang="en-GB" altLang="en-US"/>
              <a:t>Select the polygon required by choosing the number of sides and drag the vertices to make a convex polygon. </a:t>
            </a:r>
          </a:p>
          <a:p>
            <a:r>
              <a:rPr lang="en-GB" altLang="en-US"/>
              <a:t>Hitting the turtle button will make Turtle walk around the outside of the shape. </a:t>
            </a:r>
          </a:p>
          <a:p>
            <a:r>
              <a:rPr lang="en-GB" altLang="en-US"/>
              <a:t>As Turtle walks around the outside of the shape ask pupils to estimate the size of the next exterior angle.</a:t>
            </a:r>
            <a:endParaRPr lang="en-US" altLang="en-US"/>
          </a:p>
          <a:p>
            <a:r>
              <a:rPr lang="en-US" altLang="en-US"/>
              <a:t>This activity is ideal for getting pupils to think about the size of exterior angles and would make a good introduction to drawing polygons using Logo.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681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40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66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86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0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62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00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7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9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60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8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57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A9E8F-5143-4C70-84E5-9D0C4504657D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5B718-6748-4758-A9E5-47CD11B0F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4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4181" y="1893247"/>
            <a:ext cx="1117230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Exterior </a:t>
            </a:r>
            <a:r>
              <a:rPr lang="en-GB" sz="8800" b="1" u="sng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GB" sz="8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ngles in Polygons</a:t>
            </a:r>
            <a:r>
              <a:rPr lang="en-GB" sz="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054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98304"/>
            <a:ext cx="12192000" cy="68488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/>
            <a:r>
              <a:rPr lang="en-GB" altLang="en-US" sz="5400" dirty="0">
                <a:latin typeface="+mn-lt"/>
              </a:rPr>
              <a:t>What is the total of the exterior angles?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C24342-45C4-4771-9059-C66D6BB8B308}"/>
              </a:ext>
            </a:extLst>
          </p:cNvPr>
          <p:cNvGrpSpPr/>
          <p:nvPr/>
        </p:nvGrpSpPr>
        <p:grpSpPr>
          <a:xfrm>
            <a:off x="2743174" y="995989"/>
            <a:ext cx="5905500" cy="5341507"/>
            <a:chOff x="2743174" y="995989"/>
            <a:chExt cx="5905500" cy="5341507"/>
          </a:xfrm>
        </p:grpSpPr>
        <p:pic>
          <p:nvPicPr>
            <p:cNvPr id="2050" name="Picture 2" descr="Find missing exterior angles of polygons">
              <a:extLst>
                <a:ext uri="{FF2B5EF4-FFF2-40B4-BE49-F238E27FC236}">
                  <a16:creationId xmlns:a16="http://schemas.microsoft.com/office/drawing/2014/main" id="{4DF39CE5-7541-4258-AD27-31AC193C57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174" y="995989"/>
              <a:ext cx="5905500" cy="5341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B282487-87F0-47E4-A881-2A0BAB6D69D4}"/>
                </a:ext>
              </a:extLst>
            </p:cNvPr>
            <p:cNvSpPr txBox="1"/>
            <p:nvPr/>
          </p:nvSpPr>
          <p:spPr>
            <a:xfrm>
              <a:off x="3918066" y="5227263"/>
              <a:ext cx="7980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/>
                <a:t>30°</a:t>
              </a:r>
              <a:endParaRPr lang="en-GB" sz="3200" dirty="0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BB9360E9-F280-447C-B7BD-5BCA6938D3B4}"/>
                </a:ext>
              </a:extLst>
            </p:cNvPr>
            <p:cNvSpPr/>
            <p:nvPr/>
          </p:nvSpPr>
          <p:spPr>
            <a:xfrm>
              <a:off x="4871258" y="5519651"/>
              <a:ext cx="160713" cy="232756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71524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98304"/>
            <a:ext cx="12192000" cy="68488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/>
            <a:r>
              <a:rPr lang="en-GB" altLang="en-US" sz="5400" dirty="0">
                <a:latin typeface="+mn-lt"/>
              </a:rPr>
              <a:t>What is the total of the exterior angles?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96A59A-04D9-43E0-8CEE-52EF5C642013}"/>
              </a:ext>
            </a:extLst>
          </p:cNvPr>
          <p:cNvGrpSpPr/>
          <p:nvPr/>
        </p:nvGrpSpPr>
        <p:grpSpPr>
          <a:xfrm>
            <a:off x="3173382" y="1077212"/>
            <a:ext cx="5421977" cy="5482732"/>
            <a:chOff x="3173382" y="1077212"/>
            <a:chExt cx="5421977" cy="5482732"/>
          </a:xfrm>
        </p:grpSpPr>
        <p:pic>
          <p:nvPicPr>
            <p:cNvPr id="4098" name="Picture 2" descr="Sum of the Exterior Angles of a Polygon | CK-12 Foundation">
              <a:extLst>
                <a:ext uri="{FF2B5EF4-FFF2-40B4-BE49-F238E27FC236}">
                  <a16:creationId xmlns:a16="http://schemas.microsoft.com/office/drawing/2014/main" id="{625FAAD4-9428-4C28-B0D2-6072FD0220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3382" y="1077212"/>
              <a:ext cx="5421977" cy="5482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41699E7-6F77-49BA-B036-723235844BC9}"/>
                </a:ext>
              </a:extLst>
            </p:cNvPr>
            <p:cNvSpPr/>
            <p:nvPr/>
          </p:nvSpPr>
          <p:spPr>
            <a:xfrm>
              <a:off x="5979621" y="1510145"/>
              <a:ext cx="404553" cy="4184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25AD8B6-AE69-42A2-8826-8BD0FBBFB430}"/>
                </a:ext>
              </a:extLst>
            </p:cNvPr>
            <p:cNvSpPr/>
            <p:nvPr/>
          </p:nvSpPr>
          <p:spPr>
            <a:xfrm>
              <a:off x="7340137" y="5054138"/>
              <a:ext cx="562496" cy="5126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DDA459C-E575-4D36-9290-4CE09CB32601}"/>
                </a:ext>
              </a:extLst>
            </p:cNvPr>
            <p:cNvSpPr txBox="1"/>
            <p:nvPr/>
          </p:nvSpPr>
          <p:spPr>
            <a:xfrm>
              <a:off x="7144789" y="5104014"/>
              <a:ext cx="798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/>
                <a:t>80°</a:t>
              </a:r>
              <a:endParaRPr lang="en-GB" sz="28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50A9843-508C-4F6D-8953-A9E8D22B669E}"/>
                </a:ext>
              </a:extLst>
            </p:cNvPr>
            <p:cNvSpPr txBox="1"/>
            <p:nvPr/>
          </p:nvSpPr>
          <p:spPr>
            <a:xfrm>
              <a:off x="5834494" y="1510145"/>
              <a:ext cx="7980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/>
                <a:t>75°</a:t>
              </a:r>
              <a:endParaRPr lang="en-GB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27606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98304"/>
            <a:ext cx="12192000" cy="68488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/>
            <a:r>
              <a:rPr lang="en-GB" altLang="en-US" sz="5400" dirty="0">
                <a:latin typeface="+mn-lt"/>
              </a:rPr>
              <a:t>What is the total of the exterior angles?</a:t>
            </a:r>
          </a:p>
        </p:txBody>
      </p:sp>
      <p:pic>
        <p:nvPicPr>
          <p:cNvPr id="1026" name="Picture 2" descr="Angles in a Polygon">
            <a:extLst>
              <a:ext uri="{FF2B5EF4-FFF2-40B4-BE49-F238E27FC236}">
                <a16:creationId xmlns:a16="http://schemas.microsoft.com/office/drawing/2014/main" id="{965413DF-F7B3-4565-959E-2F6666F39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93" y="1248566"/>
            <a:ext cx="5981614" cy="5247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789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7185" y="1033838"/>
            <a:ext cx="110503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000000"/>
                </a:solidFill>
                <a:latin typeface="Arial" panose="020B0604020202020204" pitchFamily="34" charset="0"/>
              </a:rPr>
              <a:t>All </a:t>
            </a:r>
            <a:r>
              <a:rPr lang="en-US" sz="96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exterior angles</a:t>
            </a:r>
            <a:r>
              <a:rPr lang="en-US" sz="9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9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add up to </a:t>
            </a:r>
            <a:r>
              <a:rPr lang="en-US" sz="96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360˚</a:t>
            </a:r>
            <a:r>
              <a:rPr lang="en-US" sz="96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9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all polygons.</a:t>
            </a:r>
            <a:r>
              <a:rPr lang="en-US" sz="9600" dirty="0"/>
              <a:t> 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340804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5160168" y="5573466"/>
            <a:ext cx="3073706" cy="220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 flipV="1">
            <a:off x="3992380" y="2400608"/>
            <a:ext cx="4241494" cy="31948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92380" y="2400608"/>
            <a:ext cx="1167788" cy="31948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3551705" y="1210787"/>
            <a:ext cx="550844" cy="15093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100778" y="5487642"/>
            <a:ext cx="1147541" cy="9186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044929" y="5573465"/>
            <a:ext cx="2225409" cy="220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20258" y="1964531"/>
            <a:ext cx="1122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150°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20248" y="5595499"/>
            <a:ext cx="95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135°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36819" y="4709095"/>
            <a:ext cx="1004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75°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37718" y="4806122"/>
            <a:ext cx="7491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3220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Find the missing exterior angle of the polygon.</a:t>
            </a:r>
          </a:p>
        </p:txBody>
      </p:sp>
    </p:spTree>
    <p:extLst>
      <p:ext uri="{BB962C8B-B14F-4D97-AF65-F5344CB8AC3E}">
        <p14:creationId xmlns:p14="http://schemas.microsoft.com/office/powerpoint/2010/main" val="225119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4738990" y="5465400"/>
            <a:ext cx="3073706" cy="220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7812696" y="3471347"/>
            <a:ext cx="1244906" cy="19940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71202" y="2292542"/>
            <a:ext cx="5486400" cy="11788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71202" y="2292542"/>
            <a:ext cx="1167788" cy="31948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3130527" y="1102721"/>
            <a:ext cx="550844" cy="15093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899026" y="3420319"/>
            <a:ext cx="1815445" cy="3663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107617" y="5465399"/>
            <a:ext cx="705079" cy="9970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623751" y="5465399"/>
            <a:ext cx="2225409" cy="220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461033" y="1769322"/>
            <a:ext cx="1122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120°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58450" y="3525070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85°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63549" y="5440692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75°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6540" y="4698056"/>
            <a:ext cx="7491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" name="Rectangle 1"/>
          <p:cNvSpPr/>
          <p:nvPr/>
        </p:nvSpPr>
        <p:spPr>
          <a:xfrm>
            <a:off x="3231643" y="4562005"/>
            <a:ext cx="10647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80˚ </a:t>
            </a:r>
            <a:endParaRPr lang="en-GB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13220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Find the missing exterior angle of the polygon.</a:t>
            </a:r>
          </a:p>
        </p:txBody>
      </p:sp>
    </p:spTree>
    <p:extLst>
      <p:ext uri="{BB962C8B-B14F-4D97-AF65-F5344CB8AC3E}">
        <p14:creationId xmlns:p14="http://schemas.microsoft.com/office/powerpoint/2010/main" val="3870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4450816" y="5750804"/>
            <a:ext cx="3073706" cy="220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7524522" y="3756751"/>
            <a:ext cx="1244906" cy="19940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19443" y="1762698"/>
            <a:ext cx="1949985" cy="19940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283028" y="1762698"/>
            <a:ext cx="3536415" cy="81524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83028" y="2577946"/>
            <a:ext cx="1167788" cy="31948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2842353" y="1388125"/>
            <a:ext cx="550844" cy="15093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092329" y="1280711"/>
            <a:ext cx="2577947" cy="6472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8218584" y="3211416"/>
            <a:ext cx="1619480" cy="15423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819443" y="5750803"/>
            <a:ext cx="705079" cy="9970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335577" y="5750803"/>
            <a:ext cx="2225409" cy="220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172859" y="2054726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80°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54598" y="3979964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85°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75375" y="5726096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75°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30237" y="4852286"/>
            <a:ext cx="898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70°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8366" y="4983460"/>
            <a:ext cx="7491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96988" y="1777948"/>
            <a:ext cx="848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130°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3220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Find the missing exterior angle of the polygon.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67324" y="1617167"/>
            <a:ext cx="74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50°</a:t>
            </a:r>
          </a:p>
        </p:txBody>
      </p:sp>
    </p:spTree>
    <p:extLst>
      <p:ext uri="{BB962C8B-B14F-4D97-AF65-F5344CB8AC3E}">
        <p14:creationId xmlns:p14="http://schemas.microsoft.com/office/powerpoint/2010/main" val="415809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40610" y="98936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612563" y="6380598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486" y="1969164"/>
            <a:ext cx="5398154" cy="448703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335981" y="5720600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60˚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819102" y="2263832"/>
                <a:ext cx="5436524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6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9102" y="2263832"/>
                <a:ext cx="5436524" cy="1840953"/>
              </a:xfrm>
              <a:prstGeom prst="rect">
                <a:avLst/>
              </a:prstGeom>
              <a:blipFill>
                <a:blip r:embed="rId3"/>
                <a:stretch>
                  <a:fillRect r="-7287"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805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6778817" y="6387525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740" y="1976091"/>
            <a:ext cx="5398154" cy="448703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502235" y="5727527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30˚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985356" y="2270759"/>
                <a:ext cx="6023956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12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356" y="2270759"/>
                <a:ext cx="6023956" cy="1840953"/>
              </a:xfrm>
              <a:prstGeom prst="rect">
                <a:avLst/>
              </a:prstGeom>
              <a:blipFill>
                <a:blip r:embed="rId3"/>
                <a:stretch>
                  <a:fillRect r="-5263"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0610" y="98936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</p:spTree>
    <p:extLst>
      <p:ext uri="{BB962C8B-B14F-4D97-AF65-F5344CB8AC3E}">
        <p14:creationId xmlns:p14="http://schemas.microsoft.com/office/powerpoint/2010/main" val="319279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6751109" y="6359816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032" y="1948382"/>
            <a:ext cx="5398154" cy="448703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474527" y="5699818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36˚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957647" y="2243050"/>
                <a:ext cx="6068291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10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647" y="2243050"/>
                <a:ext cx="6068291" cy="1840953"/>
              </a:xfrm>
              <a:prstGeom prst="rect">
                <a:avLst/>
              </a:prstGeom>
              <a:blipFill>
                <a:blip r:embed="rId3"/>
                <a:stretch>
                  <a:fillRect r="-4518"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0610" y="0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</p:spTree>
    <p:extLst>
      <p:ext uri="{BB962C8B-B14F-4D97-AF65-F5344CB8AC3E}">
        <p14:creationId xmlns:p14="http://schemas.microsoft.com/office/powerpoint/2010/main" val="101138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6025" y="3678382"/>
            <a:ext cx="98979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shape </a:t>
            </a:r>
            <a:r>
              <a:rPr lang="en-GB" sz="8000" b="1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only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has</a:t>
            </a:r>
          </a:p>
          <a:p>
            <a:pPr algn="ctr"/>
            <a:r>
              <a:rPr lang="en-GB" sz="8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straight lines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GB" sz="80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344" y="442914"/>
            <a:ext cx="112224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makes a shape </a:t>
            </a:r>
          </a:p>
          <a:p>
            <a:pPr algn="ctr"/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polygon?</a:t>
            </a:r>
            <a:r>
              <a:rPr lang="en-GB" sz="8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503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6543290" y="6387525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213" y="1976091"/>
            <a:ext cx="5398154" cy="448703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917275" y="5712228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108˚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66708" y="5766321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72˚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49829" y="2270759"/>
                <a:ext cx="5436524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5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829" y="2270759"/>
                <a:ext cx="5436524" cy="1840953"/>
              </a:xfrm>
              <a:prstGeom prst="rect">
                <a:avLst/>
              </a:prstGeom>
              <a:blipFill>
                <a:blip r:embed="rId3"/>
                <a:stretch>
                  <a:fillRect r="-7287"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0610" y="98936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</p:spTree>
    <p:extLst>
      <p:ext uri="{BB962C8B-B14F-4D97-AF65-F5344CB8AC3E}">
        <p14:creationId xmlns:p14="http://schemas.microsoft.com/office/powerpoint/2010/main" val="203148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6474017" y="6325180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940" y="1913746"/>
            <a:ext cx="5398154" cy="448703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848002" y="5649883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175˚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73635" y="5660303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5˚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80555" y="2208414"/>
                <a:ext cx="6068291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US" sz="8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72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555" y="2208414"/>
                <a:ext cx="6068291" cy="1840953"/>
              </a:xfrm>
              <a:prstGeom prst="rect">
                <a:avLst/>
              </a:prstGeom>
              <a:blipFill>
                <a:blip r:embed="rId3"/>
                <a:stretch>
                  <a:fillRect r="-4523"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0610" y="98936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</p:spTree>
    <p:extLst>
      <p:ext uri="{BB962C8B-B14F-4D97-AF65-F5344CB8AC3E}">
        <p14:creationId xmlns:p14="http://schemas.microsoft.com/office/powerpoint/2010/main" val="231654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6377035" y="6373671"/>
            <a:ext cx="3203383" cy="4300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7958" y="1962237"/>
            <a:ext cx="5398154" cy="448703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751020" y="5698374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135˚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00453" y="5713673"/>
            <a:ext cx="113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45˚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583573" y="2256905"/>
                <a:ext cx="6068291" cy="1840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GB" sz="8000" dirty="0"/>
                  <a:t> = </a:t>
                </a:r>
                <a:r>
                  <a:rPr lang="en-GB" sz="8000" b="1" dirty="0"/>
                  <a:t>8 sides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573" y="2256905"/>
                <a:ext cx="6068291" cy="1840953"/>
              </a:xfrm>
              <a:prstGeom prst="rect">
                <a:avLst/>
              </a:prstGeom>
              <a:blipFill>
                <a:blip r:embed="rId3"/>
                <a:stretch>
                  <a:fillRect b="-16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0610" y="98936"/>
            <a:ext cx="115879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How many sides does the regular polygon have?</a:t>
            </a:r>
          </a:p>
        </p:txBody>
      </p:sp>
    </p:spTree>
    <p:extLst>
      <p:ext uri="{BB962C8B-B14F-4D97-AF65-F5344CB8AC3E}">
        <p14:creationId xmlns:p14="http://schemas.microsoft.com/office/powerpoint/2010/main" val="277141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27413" y="347379"/>
            <a:ext cx="87466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Polygon or Not?</a:t>
            </a:r>
            <a:r>
              <a:rPr lang="en-GB" sz="8000" b="1" dirty="0"/>
              <a:t> </a:t>
            </a: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136731" y="2029407"/>
            <a:ext cx="5227291" cy="3919636"/>
          </a:xfrm>
          <a:custGeom>
            <a:avLst/>
            <a:gdLst>
              <a:gd name="T0" fmla="*/ 2147483647 w 862"/>
              <a:gd name="T1" fmla="*/ 2147483647 h 771"/>
              <a:gd name="T2" fmla="*/ 0 w 862"/>
              <a:gd name="T3" fmla="*/ 2147483647 h 771"/>
              <a:gd name="T4" fmla="*/ 2147483647 w 862"/>
              <a:gd name="T5" fmla="*/ 2147483647 h 771"/>
              <a:gd name="T6" fmla="*/ 2147483647 w 862"/>
              <a:gd name="T7" fmla="*/ 2147483647 h 771"/>
              <a:gd name="T8" fmla="*/ 2147483647 w 862"/>
              <a:gd name="T9" fmla="*/ 0 h 771"/>
              <a:gd name="T10" fmla="*/ 2147483647 w 862"/>
              <a:gd name="T11" fmla="*/ 2147483647 h 771"/>
              <a:gd name="T12" fmla="*/ 2147483647 w 862"/>
              <a:gd name="T13" fmla="*/ 2147483647 h 7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62"/>
              <a:gd name="T22" fmla="*/ 0 h 771"/>
              <a:gd name="T23" fmla="*/ 862 w 862"/>
              <a:gd name="T24" fmla="*/ 771 h 7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62" h="771">
                <a:moveTo>
                  <a:pt x="363" y="91"/>
                </a:moveTo>
                <a:lnTo>
                  <a:pt x="0" y="317"/>
                </a:lnTo>
                <a:lnTo>
                  <a:pt x="272" y="771"/>
                </a:lnTo>
                <a:lnTo>
                  <a:pt x="771" y="544"/>
                </a:lnTo>
                <a:lnTo>
                  <a:pt x="862" y="0"/>
                </a:lnTo>
                <a:lnTo>
                  <a:pt x="635" y="272"/>
                </a:lnTo>
                <a:lnTo>
                  <a:pt x="363" y="91"/>
                </a:lnTo>
                <a:close/>
              </a:path>
            </a:pathLst>
          </a:custGeom>
          <a:gradFill rotWithShape="1">
            <a:gsLst>
              <a:gs pos="0">
                <a:srgbClr val="B8E5F2"/>
              </a:gs>
              <a:gs pos="100000">
                <a:srgbClr val="80D0E8"/>
              </a:gs>
            </a:gsLst>
            <a:lin ang="27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pic>
        <p:nvPicPr>
          <p:cNvPr id="12" name="Picture 2" descr="http://www.clker.com/cliparts/R/C/5/I/G/P/green-light-tick-mark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516" y="3781912"/>
            <a:ext cx="2428384" cy="242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86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27413" y="347379"/>
            <a:ext cx="87466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Polygons or Not?</a:t>
            </a:r>
            <a:r>
              <a:rPr lang="en-GB" sz="8000" b="1" dirty="0"/>
              <a:t> </a:t>
            </a:r>
          </a:p>
        </p:txBody>
      </p:sp>
      <p:sp>
        <p:nvSpPr>
          <p:cNvPr id="4" name="AutoShape 25"/>
          <p:cNvSpPr>
            <a:spLocks noChangeArrowheads="1"/>
          </p:cNvSpPr>
          <p:nvPr/>
        </p:nvSpPr>
        <p:spPr bwMode="auto">
          <a:xfrm rot="16200000">
            <a:off x="4400047" y="816406"/>
            <a:ext cx="2923656" cy="5865006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rgbClr val="DEF3C5"/>
              </a:gs>
              <a:gs pos="100000">
                <a:srgbClr val="C0E890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pic>
        <p:nvPicPr>
          <p:cNvPr id="5" name="Picture 4" descr="http://www.clker.com/cliparts/1/1/9/2/12065738771352376078Arnoud999_Right_or_wrong_5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965" y="3873795"/>
            <a:ext cx="2512027" cy="251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8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27413" y="347379"/>
            <a:ext cx="87466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Polygon or Not?</a:t>
            </a:r>
            <a:r>
              <a:rPr lang="en-GB" sz="8000" b="1" dirty="0"/>
              <a:t> </a:t>
            </a: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>
            <a:off x="3077135" y="2272337"/>
            <a:ext cx="6369424" cy="3718327"/>
          </a:xfrm>
          <a:custGeom>
            <a:avLst/>
            <a:gdLst>
              <a:gd name="T0" fmla="*/ 0 w 1134"/>
              <a:gd name="T1" fmla="*/ 2147483647 h 635"/>
              <a:gd name="T2" fmla="*/ 2147483647 w 1134"/>
              <a:gd name="T3" fmla="*/ 2147483647 h 635"/>
              <a:gd name="T4" fmla="*/ 2147483647 w 1134"/>
              <a:gd name="T5" fmla="*/ 2147483647 h 635"/>
              <a:gd name="T6" fmla="*/ 2147483647 w 1134"/>
              <a:gd name="T7" fmla="*/ 2147483647 h 635"/>
              <a:gd name="T8" fmla="*/ 2147483647 w 1134"/>
              <a:gd name="T9" fmla="*/ 0 h 635"/>
              <a:gd name="T10" fmla="*/ 2147483647 w 1134"/>
              <a:gd name="T11" fmla="*/ 2147483647 h 635"/>
              <a:gd name="T12" fmla="*/ 2147483647 w 1134"/>
              <a:gd name="T13" fmla="*/ 0 h 635"/>
              <a:gd name="T14" fmla="*/ 2147483647 w 1134"/>
              <a:gd name="T15" fmla="*/ 2147483647 h 635"/>
              <a:gd name="T16" fmla="*/ 0 w 1134"/>
              <a:gd name="T17" fmla="*/ 2147483647 h 63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635"/>
              <a:gd name="T29" fmla="*/ 1134 w 1134"/>
              <a:gd name="T30" fmla="*/ 635 h 63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635">
                <a:moveTo>
                  <a:pt x="0" y="45"/>
                </a:moveTo>
                <a:lnTo>
                  <a:pt x="318" y="635"/>
                </a:lnTo>
                <a:lnTo>
                  <a:pt x="545" y="317"/>
                </a:lnTo>
                <a:lnTo>
                  <a:pt x="726" y="635"/>
                </a:lnTo>
                <a:lnTo>
                  <a:pt x="1134" y="0"/>
                </a:lnTo>
                <a:lnTo>
                  <a:pt x="771" y="226"/>
                </a:lnTo>
                <a:lnTo>
                  <a:pt x="545" y="0"/>
                </a:lnTo>
                <a:lnTo>
                  <a:pt x="363" y="226"/>
                </a:lnTo>
                <a:lnTo>
                  <a:pt x="0" y="45"/>
                </a:lnTo>
                <a:close/>
              </a:path>
            </a:pathLst>
          </a:custGeom>
          <a:gradFill rotWithShape="1">
            <a:gsLst>
              <a:gs pos="0">
                <a:srgbClr val="E3D5ED"/>
              </a:gs>
              <a:gs pos="100000">
                <a:srgbClr val="D0B8E0"/>
              </a:gs>
            </a:gsLst>
            <a:lin ang="27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pic>
        <p:nvPicPr>
          <p:cNvPr id="4" name="Picture 2" descr="http://www.clker.com/cliparts/R/C/5/I/G/P/green-light-tick-mark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692" y="3822253"/>
            <a:ext cx="2428384" cy="242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31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27413" y="347379"/>
            <a:ext cx="87466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Polygons or Not?</a:t>
            </a:r>
            <a:r>
              <a:rPr lang="en-GB" sz="8000" b="1" dirty="0"/>
              <a:t> </a:t>
            </a: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>
            <a:off x="3442447" y="2238778"/>
            <a:ext cx="6135373" cy="3503116"/>
          </a:xfrm>
          <a:custGeom>
            <a:avLst/>
            <a:gdLst>
              <a:gd name="T0" fmla="*/ 0 w 998"/>
              <a:gd name="T1" fmla="*/ 2147483647 h 771"/>
              <a:gd name="T2" fmla="*/ 2147483647 w 998"/>
              <a:gd name="T3" fmla="*/ 0 h 771"/>
              <a:gd name="T4" fmla="*/ 2147483647 w 998"/>
              <a:gd name="T5" fmla="*/ 2147483647 h 771"/>
              <a:gd name="T6" fmla="*/ 2147483647 w 998"/>
              <a:gd name="T7" fmla="*/ 2147483647 h 771"/>
              <a:gd name="T8" fmla="*/ 2147483647 w 998"/>
              <a:gd name="T9" fmla="*/ 2147483647 h 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8"/>
              <a:gd name="T16" fmla="*/ 0 h 771"/>
              <a:gd name="T17" fmla="*/ 998 w 998"/>
              <a:gd name="T18" fmla="*/ 771 h 7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8" h="771">
                <a:moveTo>
                  <a:pt x="0" y="317"/>
                </a:moveTo>
                <a:lnTo>
                  <a:pt x="453" y="0"/>
                </a:lnTo>
                <a:lnTo>
                  <a:pt x="998" y="272"/>
                </a:lnTo>
                <a:lnTo>
                  <a:pt x="499" y="771"/>
                </a:lnTo>
                <a:lnTo>
                  <a:pt x="363" y="453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pic>
        <p:nvPicPr>
          <p:cNvPr id="4" name="Picture 3" descr="http://www.clker.com/cliparts/1/1/9/2/12065738771352376078Arnoud999_Right_or_wrong_5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06" y="4055330"/>
            <a:ext cx="2512027" cy="251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70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7443" y="356315"/>
            <a:ext cx="85443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is meant by a </a:t>
            </a:r>
          </a:p>
          <a:p>
            <a:pPr algn="ctr"/>
            <a:r>
              <a:rPr lang="en-GB" sz="72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regular</a:t>
            </a:r>
            <a:r>
              <a:rPr lang="en-GB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shape?</a:t>
            </a:r>
            <a:r>
              <a:rPr lang="en-GB" sz="72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516" y="3429000"/>
            <a:ext cx="1108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All </a:t>
            </a:r>
            <a:r>
              <a:rPr lang="en-GB" sz="7200" dirty="0">
                <a:solidFill>
                  <a:srgbClr val="FF0000"/>
                </a:solidFill>
              </a:rPr>
              <a:t>sides</a:t>
            </a:r>
            <a:r>
              <a:rPr lang="en-GB" sz="7200" dirty="0"/>
              <a:t> are the </a:t>
            </a:r>
            <a:r>
              <a:rPr lang="en-GB" sz="7200" dirty="0">
                <a:solidFill>
                  <a:srgbClr val="FF0000"/>
                </a:solidFill>
              </a:rPr>
              <a:t>same</a:t>
            </a:r>
            <a:r>
              <a:rPr lang="en-GB" sz="7200" dirty="0"/>
              <a:t> length.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848" y="5107180"/>
            <a:ext cx="10660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All </a:t>
            </a:r>
            <a:r>
              <a:rPr lang="en-GB" sz="7200" dirty="0">
                <a:solidFill>
                  <a:srgbClr val="0000FF"/>
                </a:solidFill>
              </a:rPr>
              <a:t>angles</a:t>
            </a:r>
            <a:r>
              <a:rPr lang="en-GB" sz="7200" dirty="0"/>
              <a:t> are the </a:t>
            </a:r>
            <a:r>
              <a:rPr lang="en-GB" sz="7200" dirty="0">
                <a:solidFill>
                  <a:srgbClr val="0000FF"/>
                </a:solidFill>
              </a:rPr>
              <a:t>same</a:t>
            </a:r>
            <a:r>
              <a:rPr lang="en-GB" sz="7200" dirty="0"/>
              <a:t> size. </a:t>
            </a:r>
          </a:p>
        </p:txBody>
      </p:sp>
    </p:spTree>
    <p:extLst>
      <p:ext uri="{BB962C8B-B14F-4D97-AF65-F5344CB8AC3E}">
        <p14:creationId xmlns:p14="http://schemas.microsoft.com/office/powerpoint/2010/main" val="404808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76349" y="229280"/>
            <a:ext cx="1127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xtend the sides of a polygon </a:t>
            </a:r>
          </a:p>
          <a:p>
            <a:pPr algn="ctr"/>
            <a:r>
              <a:rPr lang="en-US" sz="5400" dirty="0">
                <a:solidFill>
                  <a:srgbClr val="000000"/>
                </a:solidFill>
                <a:latin typeface="Arial" panose="020B0604020202020204" pitchFamily="34" charset="0"/>
              </a:rPr>
              <a:t>and </a:t>
            </a:r>
            <a:r>
              <a:rPr lang="en-US" sz="54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exterior angles</a:t>
            </a:r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are formed.</a:t>
            </a:r>
            <a:r>
              <a:rPr lang="en-US" sz="5400" dirty="0"/>
              <a:t> </a:t>
            </a:r>
            <a:endParaRPr lang="en-GB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15296"/>
          <a:stretch/>
        </p:blipFill>
        <p:spPr>
          <a:xfrm>
            <a:off x="2787580" y="2361454"/>
            <a:ext cx="5600810" cy="420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3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82880" y="198304"/>
            <a:ext cx="11865033" cy="68488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/>
            <a:r>
              <a:rPr lang="en-GB" altLang="en-US" sz="5400" dirty="0">
                <a:latin typeface="+mn-lt"/>
              </a:rPr>
              <a:t>What is the total of the exterior angles?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9FF0E6-4707-4D24-A2A8-63B0CB63A56A}"/>
              </a:ext>
            </a:extLst>
          </p:cNvPr>
          <p:cNvGrpSpPr/>
          <p:nvPr/>
        </p:nvGrpSpPr>
        <p:grpSpPr>
          <a:xfrm>
            <a:off x="2948593" y="1079011"/>
            <a:ext cx="5958204" cy="5244204"/>
            <a:chOff x="2688128" y="962632"/>
            <a:chExt cx="5958204" cy="5244204"/>
          </a:xfrm>
        </p:grpSpPr>
        <p:pic>
          <p:nvPicPr>
            <p:cNvPr id="3074" name="Picture 2" descr="Polygon Angles Level 2">
              <a:extLst>
                <a:ext uri="{FF2B5EF4-FFF2-40B4-BE49-F238E27FC236}">
                  <a16:creationId xmlns:a16="http://schemas.microsoft.com/office/drawing/2014/main" id="{F58715D1-3298-4769-BA9F-0A062AEAE5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128" y="962632"/>
              <a:ext cx="5958204" cy="52442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C1CA337-4BEC-4BAF-8CDB-C663FD512D19}"/>
                </a:ext>
              </a:extLst>
            </p:cNvPr>
            <p:cNvSpPr/>
            <p:nvPr/>
          </p:nvSpPr>
          <p:spPr>
            <a:xfrm>
              <a:off x="3352800" y="3807229"/>
              <a:ext cx="465513" cy="4488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C7698D-A692-4105-9C17-D8CD4E9416D5}"/>
                </a:ext>
              </a:extLst>
            </p:cNvPr>
            <p:cNvSpPr txBox="1"/>
            <p:nvPr/>
          </p:nvSpPr>
          <p:spPr>
            <a:xfrm>
              <a:off x="3108961" y="3807229"/>
              <a:ext cx="7980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200" dirty="0">
                  <a:solidFill>
                    <a:srgbClr val="0000FF"/>
                  </a:solidFill>
                </a:rPr>
                <a:t>85°</a:t>
              </a:r>
              <a:endParaRPr lang="en-GB" sz="32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7647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695</Words>
  <Application>Microsoft Office PowerPoint</Application>
  <PresentationFormat>Widescreen</PresentationFormat>
  <Paragraphs>90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the total of the exterior angles?</vt:lpstr>
      <vt:lpstr>What is the total of the exterior angles?</vt:lpstr>
      <vt:lpstr>What is the total of the exterior angles?</vt:lpstr>
      <vt:lpstr>What is the total of the exterior angles?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15</cp:revision>
  <dcterms:created xsi:type="dcterms:W3CDTF">2016-03-23T11:47:07Z</dcterms:created>
  <dcterms:modified xsi:type="dcterms:W3CDTF">2025-02-19T06:17:51Z</dcterms:modified>
</cp:coreProperties>
</file>