
<file path=[Content_Types].xml><?xml version="1.0" encoding="utf-8"?>
<Types xmlns="http://schemas.openxmlformats.org/package/2006/content-types">
  <Default Extension="gif" ContentType="image/gi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72" r:id="rId3"/>
    <p:sldId id="256" r:id="rId4"/>
    <p:sldId id="265" r:id="rId5"/>
    <p:sldId id="257" r:id="rId6"/>
    <p:sldId id="266" r:id="rId7"/>
    <p:sldId id="262" r:id="rId8"/>
    <p:sldId id="267" r:id="rId9"/>
    <p:sldId id="268" r:id="rId10"/>
    <p:sldId id="269" r:id="rId11"/>
    <p:sldId id="270" r:id="rId12"/>
    <p:sldId id="271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A7A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7805FE-562C-483C-B371-D07A62579356}" v="1" dt="2025-05-08T07:46:52.9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72" d="100"/>
          <a:sy n="72" d="100"/>
        </p:scale>
        <p:origin x="39" y="4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B67805FE-562C-483C-B371-D07A62579356}"/>
    <pc:docChg chg="modSld">
      <pc:chgData name="Stewart Gale" userId="3647ddd2-6040-41ae-a96d-232c23482af8" providerId="ADAL" clId="{B67805FE-562C-483C-B371-D07A62579356}" dt="2025-05-08T07:46:52.940" v="0"/>
      <pc:docMkLst>
        <pc:docMk/>
      </pc:docMkLst>
      <pc:sldChg chg="modAnim">
        <pc:chgData name="Stewart Gale" userId="3647ddd2-6040-41ae-a96d-232c23482af8" providerId="ADAL" clId="{B67805FE-562C-483C-B371-D07A62579356}" dt="2025-05-08T07:46:52.940" v="0"/>
        <pc:sldMkLst>
          <pc:docMk/>
          <pc:sldMk cId="3153479557" sldId="272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339472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91835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2071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3957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72550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84260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36946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9289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6118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798733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6293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E4D36-20F5-4F63-B891-F0C6F86A85C6}" type="datetimeFigureOut">
              <a:rPr lang="en-GB" smtClean="0"/>
              <a:t>08/05/2025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C17EF5-3A2A-4C46-A94E-6823C86A57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4193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65513" y="1458121"/>
            <a:ext cx="1142722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2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LO: Per</a:t>
            </a:r>
            <a:r>
              <a:rPr lang="en-US" sz="7200" b="1" u="sng" dirty="0">
                <a:solidFill>
                  <a:srgbClr val="000000"/>
                </a:solidFill>
                <a:latin typeface="Arial" panose="020B0604020202020204" pitchFamily="34" charset="0"/>
              </a:rPr>
              <a:t>centage</a:t>
            </a:r>
          </a:p>
          <a:p>
            <a:pPr algn="ctr"/>
            <a:r>
              <a:rPr lang="en-US" sz="7200" b="1" u="sng" dirty="0">
                <a:solidFill>
                  <a:srgbClr val="000000"/>
                </a:solidFill>
                <a:latin typeface="Arial" panose="020B0604020202020204" pitchFamily="34" charset="0"/>
              </a:rPr>
              <a:t>I</a:t>
            </a:r>
            <a:r>
              <a:rPr lang="en-US" sz="7200" b="1" i="0" u="sng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ncrease and Decreases </a:t>
            </a:r>
          </a:p>
          <a:p>
            <a:pPr algn="ctr"/>
            <a:r>
              <a:rPr lang="en-US" sz="7200" b="1" dirty="0">
                <a:solidFill>
                  <a:srgbClr val="000000"/>
                </a:solidFill>
                <a:latin typeface="Arial" panose="020B0604020202020204" pitchFamily="34" charset="0"/>
              </a:rPr>
              <a:t>(C</a:t>
            </a:r>
            <a:r>
              <a:rPr lang="en-US" sz="72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alculator </a:t>
            </a:r>
            <a:r>
              <a:rPr lang="en-US" sz="7200" b="1" dirty="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US" sz="7200" b="1" i="0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ethod)</a:t>
            </a:r>
            <a:r>
              <a:rPr lang="en-US" sz="7200" dirty="0"/>
              <a:t> </a:t>
            </a:r>
            <a:endParaRPr lang="en-GB" sz="7200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5722105" y="4138684"/>
            <a:ext cx="0" cy="91440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684349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increasing by 3%?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0728" y="2959331"/>
            <a:ext cx="470500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1.03</a:t>
            </a:r>
          </a:p>
        </p:txBody>
      </p:sp>
    </p:spTree>
    <p:extLst>
      <p:ext uri="{BB962C8B-B14F-4D97-AF65-F5344CB8AC3E}">
        <p14:creationId xmlns:p14="http://schemas.microsoft.com/office/powerpoint/2010/main" val="36341578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decreasing by 0.5%?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6423" y="2998123"/>
            <a:ext cx="600733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0.995</a:t>
            </a:r>
          </a:p>
        </p:txBody>
      </p:sp>
    </p:spTree>
    <p:extLst>
      <p:ext uri="{BB962C8B-B14F-4D97-AF65-F5344CB8AC3E}">
        <p14:creationId xmlns:p14="http://schemas.microsoft.com/office/powerpoint/2010/main" val="2764428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increasing by 0.5%?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236423" y="2998123"/>
            <a:ext cx="6007330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1.005</a:t>
            </a:r>
          </a:p>
        </p:txBody>
      </p:sp>
    </p:spTree>
    <p:extLst>
      <p:ext uri="{BB962C8B-B14F-4D97-AF65-F5344CB8AC3E}">
        <p14:creationId xmlns:p14="http://schemas.microsoft.com/office/powerpoint/2010/main" val="214371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291244" y="419813"/>
            <a:ext cx="92160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Increase </a:t>
            </a:r>
            <a:r>
              <a:rPr lang="en-GB" sz="7200" b="0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£35 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by </a:t>
            </a:r>
            <a:r>
              <a:rPr lang="en-GB" sz="7200" b="0" i="0" u="none" strike="noStrike" dirty="0">
                <a:solidFill>
                  <a:srgbClr val="0000FF"/>
                </a:solidFill>
                <a:effectLst/>
                <a:latin typeface="Arial" panose="020B0604020202020204" pitchFamily="34" charset="0"/>
              </a:rPr>
              <a:t>20%</a:t>
            </a:r>
            <a:r>
              <a:rPr lang="en-GB" sz="7200" dirty="0"/>
              <a:t> 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5722105" y="4138684"/>
            <a:ext cx="0" cy="91440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1159205" y="2020013"/>
            <a:ext cx="948012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7200" dirty="0"/>
              <a:t>Can you do it only using </a:t>
            </a:r>
          </a:p>
          <a:p>
            <a:pPr algn="ctr"/>
            <a:r>
              <a:rPr lang="en-GB" sz="7200" b="1" dirty="0"/>
              <a:t>one</a:t>
            </a:r>
            <a:r>
              <a:rPr lang="en-GB" sz="7200" dirty="0"/>
              <a:t> operation </a:t>
            </a:r>
            <a:r>
              <a:rPr lang="en-GB" sz="7200" b="1" dirty="0"/>
              <a:t>once?</a:t>
            </a:r>
          </a:p>
        </p:txBody>
      </p:sp>
      <p:pic>
        <p:nvPicPr>
          <p:cNvPr id="8" name="Picture 2" descr="Image result for operation sig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705" y="4837987"/>
            <a:ext cx="1905000" cy="1600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534795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63287" y="453763"/>
            <a:ext cx="94654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Increase £35 by 20%</a:t>
            </a:r>
            <a:r>
              <a:rPr lang="en-GB" sz="7200" dirty="0"/>
              <a:t>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46378" y="2475795"/>
            <a:ext cx="7167946" cy="12871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7200" b="1" baseline="0" dirty="0">
                <a:solidFill>
                  <a:srgbClr val="FFC000"/>
                </a:solidFill>
              </a:rPr>
              <a:t>100%</a:t>
            </a:r>
            <a:endParaRPr lang="en-GB" sz="7200" b="1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814325" y="2475795"/>
            <a:ext cx="1781632" cy="12871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5400" b="1" dirty="0">
                <a:solidFill>
                  <a:srgbClr val="FFC000"/>
                </a:solidFill>
              </a:rPr>
              <a:t>20%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8814325" y="2519864"/>
            <a:ext cx="0" cy="128710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2443943" y="4634474"/>
            <a:ext cx="768650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£35 x </a:t>
            </a:r>
            <a:r>
              <a:rPr lang="en-GB" sz="7200" b="1" i="0" u="none" strike="noStrike" dirty="0"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1.20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= £42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420896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363287" y="453763"/>
            <a:ext cx="94654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Increase £35 by </a:t>
            </a:r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5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%</a:t>
            </a:r>
            <a:r>
              <a:rPr lang="en-GB" sz="7200" dirty="0"/>
              <a:t> 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1646378" y="2475795"/>
            <a:ext cx="7167946" cy="12871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7200" b="1" baseline="0" dirty="0">
                <a:solidFill>
                  <a:srgbClr val="FFC000"/>
                </a:solidFill>
              </a:rPr>
              <a:t>100%</a:t>
            </a:r>
            <a:endParaRPr lang="en-GB" sz="7200" b="1" dirty="0">
              <a:solidFill>
                <a:srgbClr val="FFC000"/>
              </a:solidFill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8814324" y="2475795"/>
            <a:ext cx="1302328" cy="128710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28575">
            <a:solidFill>
              <a:sysClr val="windowText" lastClr="000000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5400" b="1" dirty="0">
                <a:solidFill>
                  <a:srgbClr val="FFC000"/>
                </a:solidFill>
              </a:rPr>
              <a:t>5%</a:t>
            </a:r>
          </a:p>
        </p:txBody>
      </p:sp>
      <p:cxnSp>
        <p:nvCxnSpPr>
          <p:cNvPr id="10" name="Straight Connector 9"/>
          <p:cNvCxnSpPr/>
          <p:nvPr/>
        </p:nvCxnSpPr>
        <p:spPr>
          <a:xfrm>
            <a:off x="8814325" y="2519864"/>
            <a:ext cx="0" cy="1287100"/>
          </a:xfrm>
          <a:prstGeom prst="line">
            <a:avLst/>
          </a:prstGeom>
          <a:ln w="38100"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Rectangle 13"/>
          <p:cNvSpPr/>
          <p:nvPr/>
        </p:nvSpPr>
        <p:spPr>
          <a:xfrm>
            <a:off x="1903614" y="4640016"/>
            <a:ext cx="838476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£35 x </a:t>
            </a:r>
            <a:r>
              <a:rPr lang="en-GB" sz="7200" b="1" i="0" u="none" strike="noStrike" dirty="0">
                <a:solidFill>
                  <a:srgbClr val="FFC000"/>
                </a:solidFill>
                <a:effectLst/>
                <a:latin typeface="Arial" panose="020B0604020202020204" pitchFamily="34" charset="0"/>
              </a:rPr>
              <a:t>1.05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= £</a:t>
            </a:r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36.75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2702100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5127" y="440214"/>
            <a:ext cx="904009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Decrease £35 by 30%</a:t>
            </a:r>
            <a:r>
              <a:rPr lang="en-GB" sz="6600" dirty="0"/>
              <a:t>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687721" y="3218969"/>
            <a:ext cx="4486852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6000" b="1" dirty="0">
                <a:solidFill>
                  <a:srgbClr val="FF0000"/>
                </a:solidFill>
              </a:rPr>
              <a:t>70%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179461" y="3218969"/>
            <a:ext cx="2164113" cy="914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6000" dirty="0"/>
              <a:t>30%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706772" y="2075969"/>
            <a:ext cx="6636802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6000" baseline="0" dirty="0"/>
              <a:t>100%</a:t>
            </a:r>
            <a:endParaRPr lang="en-GB" sz="6000" dirty="0"/>
          </a:p>
        </p:txBody>
      </p:sp>
      <p:sp>
        <p:nvSpPr>
          <p:cNvPr id="11" name="Rectangle 10"/>
          <p:cNvSpPr/>
          <p:nvPr/>
        </p:nvSpPr>
        <p:spPr>
          <a:xfrm>
            <a:off x="1933963" y="4997962"/>
            <a:ext cx="85539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£35 x </a:t>
            </a:r>
            <a:r>
              <a:rPr lang="en-GB" sz="7200" b="1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GB" sz="72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.70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= £</a:t>
            </a:r>
            <a:r>
              <a:rPr lang="en-GB" sz="7200" dirty="0">
                <a:solidFill>
                  <a:srgbClr val="000000"/>
                </a:solidFill>
                <a:latin typeface="Arial" panose="020B0604020202020204" pitchFamily="34" charset="0"/>
              </a:rPr>
              <a:t>24.50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1508355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505127" y="440214"/>
            <a:ext cx="9040091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Decrease £35 by </a:t>
            </a:r>
            <a:r>
              <a:rPr lang="en-GB" sz="6600" dirty="0">
                <a:solidFill>
                  <a:srgbClr val="000000"/>
                </a:solidFill>
                <a:latin typeface="Arial" panose="020B0604020202020204" pitchFamily="34" charset="0"/>
              </a:rPr>
              <a:t>15</a:t>
            </a:r>
            <a:r>
              <a:rPr lang="en-GB" sz="66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%</a:t>
            </a:r>
            <a:r>
              <a:rPr lang="en-GB" sz="6600" dirty="0"/>
              <a:t> </a:t>
            </a: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2687721" y="3218969"/>
            <a:ext cx="5020948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6000" b="1" dirty="0">
                <a:solidFill>
                  <a:srgbClr val="FF0000"/>
                </a:solidFill>
              </a:rPr>
              <a:t>85%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708669" y="3218969"/>
            <a:ext cx="1634905" cy="914400"/>
          </a:xfrm>
          <a:prstGeom prst="rect">
            <a:avLst/>
          </a:prstGeom>
          <a:solidFill>
            <a:schemeClr val="bg1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6000" dirty="0"/>
              <a:t>15%</a:t>
            </a:r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706772" y="2075969"/>
            <a:ext cx="6636802" cy="914400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 anchor="ctr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 eaLnBrk="0" hangingPunct="0"/>
            <a:r>
              <a:rPr lang="en-GB" sz="6000" baseline="0" dirty="0"/>
              <a:t>100%</a:t>
            </a:r>
            <a:endParaRPr lang="en-GB" sz="6000" dirty="0"/>
          </a:p>
        </p:txBody>
      </p:sp>
      <p:sp>
        <p:nvSpPr>
          <p:cNvPr id="11" name="Rectangle 10"/>
          <p:cNvSpPr/>
          <p:nvPr/>
        </p:nvSpPr>
        <p:spPr>
          <a:xfrm>
            <a:off x="1906254" y="5003503"/>
            <a:ext cx="855392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£35 x </a:t>
            </a:r>
            <a:r>
              <a:rPr lang="en-GB" sz="7200" b="1" dirty="0">
                <a:solidFill>
                  <a:srgbClr val="FF0000"/>
                </a:solidFill>
                <a:latin typeface="Arial" panose="020B0604020202020204" pitchFamily="34" charset="0"/>
              </a:rPr>
              <a:t>0</a:t>
            </a:r>
            <a:r>
              <a:rPr lang="en-GB" sz="7200" b="1" i="0" u="none" strike="noStrike" dirty="0">
                <a:solidFill>
                  <a:srgbClr val="FF0000"/>
                </a:solidFill>
                <a:effectLst/>
                <a:latin typeface="Arial" panose="020B0604020202020204" pitchFamily="34" charset="0"/>
              </a:rPr>
              <a:t>.85</a:t>
            </a:r>
            <a:r>
              <a:rPr lang="en-GB" sz="7200" b="0" i="0" u="none" strike="noStrike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GB" sz="7200" b="0" i="0" u="none" strike="noStrike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= £</a:t>
            </a:r>
            <a:r>
              <a:rPr lang="en-GB" sz="7200">
                <a:solidFill>
                  <a:srgbClr val="000000"/>
                </a:solidFill>
                <a:latin typeface="Arial" panose="020B0604020202020204" pitchFamily="34" charset="0"/>
              </a:rPr>
              <a:t>29.75</a:t>
            </a:r>
            <a:endParaRPr lang="en-GB" sz="7200" dirty="0"/>
          </a:p>
        </p:txBody>
      </p:sp>
    </p:spTree>
    <p:extLst>
      <p:ext uri="{BB962C8B-B14F-4D97-AF65-F5344CB8AC3E}">
        <p14:creationId xmlns:p14="http://schemas.microsoft.com/office/powerpoint/2010/main" val="3291293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increasing by 20%?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0728" y="2959331"/>
            <a:ext cx="470500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1.2</a:t>
            </a:r>
          </a:p>
        </p:txBody>
      </p:sp>
    </p:spTree>
    <p:extLst>
      <p:ext uri="{BB962C8B-B14F-4D97-AF65-F5344CB8AC3E}">
        <p14:creationId xmlns:p14="http://schemas.microsoft.com/office/powerpoint/2010/main" val="3752748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decreasing by 20%?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40728" y="2959331"/>
            <a:ext cx="470500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0.8</a:t>
            </a:r>
          </a:p>
        </p:txBody>
      </p:sp>
    </p:spTree>
    <p:extLst>
      <p:ext uri="{BB962C8B-B14F-4D97-AF65-F5344CB8AC3E}">
        <p14:creationId xmlns:p14="http://schemas.microsoft.com/office/powerpoint/2010/main" val="27489943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38300" y="357447"/>
            <a:ext cx="1183178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dirty="0"/>
              <a:t>What is the multiplier </a:t>
            </a:r>
          </a:p>
          <a:p>
            <a:pPr algn="ctr"/>
            <a:r>
              <a:rPr lang="en-GB" sz="8000" dirty="0"/>
              <a:t>for decreasing by 2%?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3713019" y="2959331"/>
            <a:ext cx="4705003" cy="31547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9900" b="1" dirty="0"/>
              <a:t>0.98</a:t>
            </a:r>
          </a:p>
        </p:txBody>
      </p:sp>
    </p:spTree>
    <p:extLst>
      <p:ext uri="{BB962C8B-B14F-4D97-AF65-F5344CB8AC3E}">
        <p14:creationId xmlns:p14="http://schemas.microsoft.com/office/powerpoint/2010/main" val="2497480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109</TotalTime>
  <Words>158</Words>
  <Application>Microsoft Office PowerPoint</Application>
  <PresentationFormat>Widescreen</PresentationFormat>
  <Paragraphs>42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18</cp:revision>
  <dcterms:created xsi:type="dcterms:W3CDTF">2016-01-18T04:49:07Z</dcterms:created>
  <dcterms:modified xsi:type="dcterms:W3CDTF">2025-05-08T07:47:03Z</dcterms:modified>
</cp:coreProperties>
</file>