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89" r:id="rId2"/>
    <p:sldId id="288" r:id="rId3"/>
    <p:sldId id="256" r:id="rId4"/>
    <p:sldId id="275" r:id="rId5"/>
    <p:sldId id="274" r:id="rId6"/>
    <p:sldId id="297" r:id="rId7"/>
    <p:sldId id="259" r:id="rId8"/>
    <p:sldId id="260" r:id="rId9"/>
    <p:sldId id="261" r:id="rId10"/>
    <p:sldId id="262" r:id="rId11"/>
    <p:sldId id="263" r:id="rId12"/>
    <p:sldId id="264" r:id="rId13"/>
    <p:sldId id="265" r:id="rId14"/>
    <p:sldId id="266" r:id="rId15"/>
    <p:sldId id="276" r:id="rId16"/>
    <p:sldId id="278" r:id="rId17"/>
    <p:sldId id="279" r:id="rId18"/>
    <p:sldId id="280" r:id="rId19"/>
    <p:sldId id="281" r:id="rId20"/>
    <p:sldId id="282" r:id="rId21"/>
    <p:sldId id="283" r:id="rId22"/>
    <p:sldId id="284" r:id="rId23"/>
    <p:sldId id="285" r:id="rId24"/>
    <p:sldId id="286" r:id="rId25"/>
    <p:sldId id="287" r:id="rId26"/>
    <p:sldId id="269" r:id="rId27"/>
    <p:sldId id="268" r:id="rId28"/>
    <p:sldId id="258" r:id="rId29"/>
    <p:sldId id="277" r:id="rId30"/>
    <p:sldId id="290" r:id="rId31"/>
    <p:sldId id="257" r:id="rId32"/>
    <p:sldId id="291" r:id="rId33"/>
    <p:sldId id="292" r:id="rId34"/>
    <p:sldId id="293" r:id="rId35"/>
    <p:sldId id="294" r:id="rId36"/>
    <p:sldId id="295" r:id="rId37"/>
    <p:sldId id="296" r:id="rId3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FF"/>
    <a:srgbClr val="0000FF"/>
    <a:srgbClr val="C09200"/>
    <a:srgbClr val="CFAFE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3718E1-D73A-45E5-A82B-3DC618AAB83F}" v="8" dt="2025-11-12T07:59:06.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47" autoAdjust="0"/>
    <p:restoredTop sz="95501" autoAdjust="0"/>
  </p:normalViewPr>
  <p:slideViewPr>
    <p:cSldViewPr snapToGrid="0">
      <p:cViewPr varScale="1">
        <p:scale>
          <a:sx n="67" d="100"/>
          <a:sy n="67" d="100"/>
        </p:scale>
        <p:origin x="42" y="5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ADDBF2C4-AD8D-4E1D-8386-BD3D3561C83C}"/>
    <pc:docChg chg="modSld">
      <pc:chgData name="Stewart Gale" userId="3647ddd2-6040-41ae-a96d-232c23482af8" providerId="ADAL" clId="{ADDBF2C4-AD8D-4E1D-8386-BD3D3561C83C}" dt="2025-11-12T07:59:06.732" v="7"/>
      <pc:docMkLst>
        <pc:docMk/>
      </pc:docMkLst>
      <pc:sldChg chg="modAnim">
        <pc:chgData name="Stewart Gale" userId="3647ddd2-6040-41ae-a96d-232c23482af8" providerId="ADAL" clId="{ADDBF2C4-AD8D-4E1D-8386-BD3D3561C83C}" dt="2025-11-12T07:58:12.874" v="1"/>
        <pc:sldMkLst>
          <pc:docMk/>
          <pc:sldMk cId="0" sldId="257"/>
        </pc:sldMkLst>
      </pc:sldChg>
      <pc:sldChg chg="modAnim">
        <pc:chgData name="Stewart Gale" userId="3647ddd2-6040-41ae-a96d-232c23482af8" providerId="ADAL" clId="{ADDBF2C4-AD8D-4E1D-8386-BD3D3561C83C}" dt="2025-11-12T07:58:04.964" v="0"/>
        <pc:sldMkLst>
          <pc:docMk/>
          <pc:sldMk cId="0" sldId="290"/>
        </pc:sldMkLst>
      </pc:sldChg>
      <pc:sldChg chg="modAnim">
        <pc:chgData name="Stewart Gale" userId="3647ddd2-6040-41ae-a96d-232c23482af8" providerId="ADAL" clId="{ADDBF2C4-AD8D-4E1D-8386-BD3D3561C83C}" dt="2025-11-12T07:58:24.374" v="2"/>
        <pc:sldMkLst>
          <pc:docMk/>
          <pc:sldMk cId="0" sldId="291"/>
        </pc:sldMkLst>
      </pc:sldChg>
      <pc:sldChg chg="modAnim">
        <pc:chgData name="Stewart Gale" userId="3647ddd2-6040-41ae-a96d-232c23482af8" providerId="ADAL" clId="{ADDBF2C4-AD8D-4E1D-8386-BD3D3561C83C}" dt="2025-11-12T07:58:31.533" v="3"/>
        <pc:sldMkLst>
          <pc:docMk/>
          <pc:sldMk cId="0" sldId="292"/>
        </pc:sldMkLst>
      </pc:sldChg>
      <pc:sldChg chg="modAnim">
        <pc:chgData name="Stewart Gale" userId="3647ddd2-6040-41ae-a96d-232c23482af8" providerId="ADAL" clId="{ADDBF2C4-AD8D-4E1D-8386-BD3D3561C83C}" dt="2025-11-12T07:58:39.814" v="4"/>
        <pc:sldMkLst>
          <pc:docMk/>
          <pc:sldMk cId="0" sldId="293"/>
        </pc:sldMkLst>
      </pc:sldChg>
      <pc:sldChg chg="modAnim">
        <pc:chgData name="Stewart Gale" userId="3647ddd2-6040-41ae-a96d-232c23482af8" providerId="ADAL" clId="{ADDBF2C4-AD8D-4E1D-8386-BD3D3561C83C}" dt="2025-11-12T07:58:48.353" v="5"/>
        <pc:sldMkLst>
          <pc:docMk/>
          <pc:sldMk cId="0" sldId="294"/>
        </pc:sldMkLst>
      </pc:sldChg>
      <pc:sldChg chg="modAnim">
        <pc:chgData name="Stewart Gale" userId="3647ddd2-6040-41ae-a96d-232c23482af8" providerId="ADAL" clId="{ADDBF2C4-AD8D-4E1D-8386-BD3D3561C83C}" dt="2025-11-12T07:58:55.221" v="6"/>
        <pc:sldMkLst>
          <pc:docMk/>
          <pc:sldMk cId="0" sldId="295"/>
        </pc:sldMkLst>
      </pc:sldChg>
      <pc:sldChg chg="modAnim">
        <pc:chgData name="Stewart Gale" userId="3647ddd2-6040-41ae-a96d-232c23482af8" providerId="ADAL" clId="{ADDBF2C4-AD8D-4E1D-8386-BD3D3561C83C}" dt="2025-11-12T07:59:06.732" v="7"/>
        <pc:sldMkLst>
          <pc:docMk/>
          <pc:sldMk cId="0" sldId="296"/>
        </pc:sldMkLst>
      </pc:sldChg>
    </pc:docChg>
  </pc:docChgLst>
  <pc:docChgLst>
    <pc:chgData name="Stewart Gale" userId="3647ddd2-6040-41ae-a96d-232c23482af8" providerId="ADAL" clId="{C29FD1E4-9691-460D-9EC5-EA518430B933}"/>
    <pc:docChg chg="undo custSel addSld delSld modSld sldOrd">
      <pc:chgData name="Stewart Gale" userId="3647ddd2-6040-41ae-a96d-232c23482af8" providerId="ADAL" clId="{C29FD1E4-9691-460D-9EC5-EA518430B933}" dt="2025-04-14T11:24:16.616" v="357" actId="20577"/>
      <pc:docMkLst>
        <pc:docMk/>
      </pc:docMkLst>
      <pc:sldChg chg="delSp modSp mod">
        <pc:chgData name="Stewart Gale" userId="3647ddd2-6040-41ae-a96d-232c23482af8" providerId="ADAL" clId="{C29FD1E4-9691-460D-9EC5-EA518430B933}" dt="2022-01-26T10:48:25.171" v="105" actId="20577"/>
        <pc:sldMkLst>
          <pc:docMk/>
          <pc:sldMk cId="3777488049" sldId="256"/>
        </pc:sldMkLst>
      </pc:sldChg>
      <pc:sldChg chg="addSp delSp modSp add mod modTransition modAnim">
        <pc:chgData name="Stewart Gale" userId="3647ddd2-6040-41ae-a96d-232c23482af8" providerId="ADAL" clId="{C29FD1E4-9691-460D-9EC5-EA518430B933}" dt="2023-09-04T16:01:57.518" v="337"/>
        <pc:sldMkLst>
          <pc:docMk/>
          <pc:sldMk cId="0" sldId="257"/>
        </pc:sldMkLst>
      </pc:sldChg>
      <pc:sldChg chg="addSp delSp modSp mod">
        <pc:chgData name="Stewart Gale" userId="3647ddd2-6040-41ae-a96d-232c23482af8" providerId="ADAL" clId="{C29FD1E4-9691-460D-9EC5-EA518430B933}" dt="2023-09-04T15:01:05.356" v="252" actId="1076"/>
        <pc:sldMkLst>
          <pc:docMk/>
          <pc:sldMk cId="1001936394" sldId="259"/>
        </pc:sldMkLst>
      </pc:sldChg>
      <pc:sldChg chg="addSp delSp modSp mod">
        <pc:chgData name="Stewart Gale" userId="3647ddd2-6040-41ae-a96d-232c23482af8" providerId="ADAL" clId="{C29FD1E4-9691-460D-9EC5-EA518430B933}" dt="2023-09-04T15:02:40.640" v="284" actId="113"/>
        <pc:sldMkLst>
          <pc:docMk/>
          <pc:sldMk cId="2269487780" sldId="260"/>
        </pc:sldMkLst>
      </pc:sldChg>
      <pc:sldChg chg="addSp delSp modSp mod">
        <pc:chgData name="Stewart Gale" userId="3647ddd2-6040-41ae-a96d-232c23482af8" providerId="ADAL" clId="{C29FD1E4-9691-460D-9EC5-EA518430B933}" dt="2023-09-04T15:03:02.522" v="288" actId="113"/>
        <pc:sldMkLst>
          <pc:docMk/>
          <pc:sldMk cId="2785866616" sldId="261"/>
        </pc:sldMkLst>
      </pc:sldChg>
      <pc:sldChg chg="addSp delSp modSp mod">
        <pc:chgData name="Stewart Gale" userId="3647ddd2-6040-41ae-a96d-232c23482af8" providerId="ADAL" clId="{C29FD1E4-9691-460D-9EC5-EA518430B933}" dt="2023-09-04T15:58:09.626" v="297" actId="1076"/>
        <pc:sldMkLst>
          <pc:docMk/>
          <pc:sldMk cId="2584573774" sldId="262"/>
        </pc:sldMkLst>
      </pc:sldChg>
      <pc:sldChg chg="addSp delSp modSp mod">
        <pc:chgData name="Stewart Gale" userId="3647ddd2-6040-41ae-a96d-232c23482af8" providerId="ADAL" clId="{C29FD1E4-9691-460D-9EC5-EA518430B933}" dt="2023-09-04T15:59:08.100" v="309" actId="1076"/>
        <pc:sldMkLst>
          <pc:docMk/>
          <pc:sldMk cId="10441021" sldId="263"/>
        </pc:sldMkLst>
      </pc:sldChg>
      <pc:sldChg chg="addSp delSp modSp mod">
        <pc:chgData name="Stewart Gale" userId="3647ddd2-6040-41ae-a96d-232c23482af8" providerId="ADAL" clId="{C29FD1E4-9691-460D-9EC5-EA518430B933}" dt="2023-09-04T15:59:39.779" v="318" actId="1076"/>
        <pc:sldMkLst>
          <pc:docMk/>
          <pc:sldMk cId="3090565950" sldId="264"/>
        </pc:sldMkLst>
      </pc:sldChg>
      <pc:sldChg chg="addSp delSp modSp mod">
        <pc:chgData name="Stewart Gale" userId="3647ddd2-6040-41ae-a96d-232c23482af8" providerId="ADAL" clId="{C29FD1E4-9691-460D-9EC5-EA518430B933}" dt="2023-09-04T16:00:09.274" v="326" actId="1076"/>
        <pc:sldMkLst>
          <pc:docMk/>
          <pc:sldMk cId="3878226788" sldId="265"/>
        </pc:sldMkLst>
      </pc:sldChg>
      <pc:sldChg chg="addSp delSp modSp mod">
        <pc:chgData name="Stewart Gale" userId="3647ddd2-6040-41ae-a96d-232c23482af8" providerId="ADAL" clId="{C29FD1E4-9691-460D-9EC5-EA518430B933}" dt="2023-09-04T16:00:39.648" v="335" actId="1076"/>
        <pc:sldMkLst>
          <pc:docMk/>
          <pc:sldMk cId="120930173" sldId="266"/>
        </pc:sldMkLst>
      </pc:sldChg>
      <pc:sldChg chg="modSp mod">
        <pc:chgData name="Stewart Gale" userId="3647ddd2-6040-41ae-a96d-232c23482af8" providerId="ADAL" clId="{C29FD1E4-9691-460D-9EC5-EA518430B933}" dt="2023-09-04T15:00:25.377" v="242" actId="20577"/>
        <pc:sldMkLst>
          <pc:docMk/>
          <pc:sldMk cId="1556272189" sldId="274"/>
        </pc:sldMkLst>
      </pc:sldChg>
      <pc:sldChg chg="ord">
        <pc:chgData name="Stewart Gale" userId="3647ddd2-6040-41ae-a96d-232c23482af8" providerId="ADAL" clId="{C29FD1E4-9691-460D-9EC5-EA518430B933}" dt="2023-09-04T16:02:53.643" v="344"/>
        <pc:sldMkLst>
          <pc:docMk/>
          <pc:sldMk cId="2858888942" sldId="277"/>
        </pc:sldMkLst>
      </pc:sldChg>
      <pc:sldChg chg="delSp modSp add mod ord">
        <pc:chgData name="Stewart Gale" userId="3647ddd2-6040-41ae-a96d-232c23482af8" providerId="ADAL" clId="{C29FD1E4-9691-460D-9EC5-EA518430B933}" dt="2023-09-04T14:59:58.933" v="240" actId="1076"/>
        <pc:sldMkLst>
          <pc:docMk/>
          <pc:sldMk cId="2370164274" sldId="289"/>
        </pc:sldMkLst>
      </pc:sldChg>
      <pc:sldChg chg="addSp delSp modSp add mod modTransition modAnim">
        <pc:chgData name="Stewart Gale" userId="3647ddd2-6040-41ae-a96d-232c23482af8" providerId="ADAL" clId="{C29FD1E4-9691-460D-9EC5-EA518430B933}" dt="2023-09-04T16:01:49.286" v="336"/>
        <pc:sldMkLst>
          <pc:docMk/>
          <pc:sldMk cId="0" sldId="290"/>
        </pc:sldMkLst>
      </pc:sldChg>
      <pc:sldChg chg="addSp delSp modSp add mod modTransition modAnim">
        <pc:chgData name="Stewart Gale" userId="3647ddd2-6040-41ae-a96d-232c23482af8" providerId="ADAL" clId="{C29FD1E4-9691-460D-9EC5-EA518430B933}" dt="2023-09-04T16:02:04.062" v="338"/>
        <pc:sldMkLst>
          <pc:docMk/>
          <pc:sldMk cId="0" sldId="291"/>
        </pc:sldMkLst>
      </pc:sldChg>
      <pc:sldChg chg="addSp delSp modSp add mod modTransition modAnim">
        <pc:chgData name="Stewart Gale" userId="3647ddd2-6040-41ae-a96d-232c23482af8" providerId="ADAL" clId="{C29FD1E4-9691-460D-9EC5-EA518430B933}" dt="2023-09-04T16:02:09.913" v="339"/>
        <pc:sldMkLst>
          <pc:docMk/>
          <pc:sldMk cId="0" sldId="292"/>
        </pc:sldMkLst>
      </pc:sldChg>
      <pc:sldChg chg="addSp delSp modSp add mod modTransition modAnim">
        <pc:chgData name="Stewart Gale" userId="3647ddd2-6040-41ae-a96d-232c23482af8" providerId="ADAL" clId="{C29FD1E4-9691-460D-9EC5-EA518430B933}" dt="2023-09-04T16:02:18.933" v="340"/>
        <pc:sldMkLst>
          <pc:docMk/>
          <pc:sldMk cId="0" sldId="293"/>
        </pc:sldMkLst>
      </pc:sldChg>
      <pc:sldChg chg="addSp delSp modSp add mod modTransition modAnim">
        <pc:chgData name="Stewart Gale" userId="3647ddd2-6040-41ae-a96d-232c23482af8" providerId="ADAL" clId="{C29FD1E4-9691-460D-9EC5-EA518430B933}" dt="2023-09-04T16:02:28.431" v="341"/>
        <pc:sldMkLst>
          <pc:docMk/>
          <pc:sldMk cId="0" sldId="294"/>
        </pc:sldMkLst>
      </pc:sldChg>
      <pc:sldChg chg="addSp delSp modSp add mod modTransition modAnim">
        <pc:chgData name="Stewart Gale" userId="3647ddd2-6040-41ae-a96d-232c23482af8" providerId="ADAL" clId="{C29FD1E4-9691-460D-9EC5-EA518430B933}" dt="2023-09-04T16:02:35.948" v="342"/>
        <pc:sldMkLst>
          <pc:docMk/>
          <pc:sldMk cId="0" sldId="295"/>
        </pc:sldMkLst>
      </pc:sldChg>
      <pc:sldChg chg="addSp delSp modSp add mod modTransition modAnim">
        <pc:chgData name="Stewart Gale" userId="3647ddd2-6040-41ae-a96d-232c23482af8" providerId="ADAL" clId="{C29FD1E4-9691-460D-9EC5-EA518430B933}" dt="2023-09-04T16:03:08.520" v="345"/>
        <pc:sldMkLst>
          <pc:docMk/>
          <pc:sldMk cId="0" sldId="296"/>
        </pc:sldMkLst>
      </pc:sldChg>
      <pc:sldChg chg="addSp delSp modSp new del mod">
        <pc:chgData name="Stewart Gale" userId="3647ddd2-6040-41ae-a96d-232c23482af8" providerId="ADAL" clId="{C29FD1E4-9691-460D-9EC5-EA518430B933}" dt="2023-09-04T15:00:32.281" v="243" actId="47"/>
        <pc:sldMkLst>
          <pc:docMk/>
          <pc:sldMk cId="2041522869" sldId="297"/>
        </pc:sldMkLst>
      </pc:sldChg>
      <pc:sldChg chg="modSp add mod ord">
        <pc:chgData name="Stewart Gale" userId="3647ddd2-6040-41ae-a96d-232c23482af8" providerId="ADAL" clId="{C29FD1E4-9691-460D-9EC5-EA518430B933}" dt="2025-04-14T11:24:16.616" v="357" actId="20577"/>
        <pc:sldMkLst>
          <pc:docMk/>
          <pc:sldMk cId="3948821481" sldId="297"/>
        </pc:sldMkLst>
      </pc:sldChg>
      <pc:sldChg chg="addSp delSp modSp new del mod">
        <pc:chgData name="Stewart Gale" userId="3647ddd2-6040-41ae-a96d-232c23482af8" providerId="ADAL" clId="{C29FD1E4-9691-460D-9EC5-EA518430B933}" dt="2023-09-04T15:00:33.652" v="244" actId="47"/>
        <pc:sldMkLst>
          <pc:docMk/>
          <pc:sldMk cId="3935792491"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1752913-FC62-4EE0-8F53-6B151575ECBC}" type="datetimeFigureOut">
              <a:rPr lang="en-GB" smtClean="0"/>
              <a:t>12/11/2025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BA24772-0533-4480-8BBE-AB7B336EA835}" type="slidenum">
              <a:rPr lang="en-GB" smtClean="0"/>
              <a:t>‹#›</a:t>
            </a:fld>
            <a:endParaRPr lang="en-GB"/>
          </a:p>
        </p:txBody>
      </p:sp>
    </p:spTree>
    <p:extLst>
      <p:ext uri="{BB962C8B-B14F-4D97-AF65-F5344CB8AC3E}">
        <p14:creationId xmlns:p14="http://schemas.microsoft.com/office/powerpoint/2010/main" val="374714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1845D8-762B-4AB6-ABBC-F15652405560}" type="slidenum">
              <a:rPr lang="en-GB" altLang="en-US"/>
              <a:pPr/>
              <a:t>7</a:t>
            </a:fld>
            <a:endParaRPr lang="en-GB" altLang="en-US"/>
          </a:p>
        </p:txBody>
      </p:sp>
      <p:sp>
        <p:nvSpPr>
          <p:cNvPr id="231426" name="Rectangle 2"/>
          <p:cNvSpPr>
            <a:spLocks noGrp="1" noRot="1" noChangeAspect="1" noChangeArrowheads="1" noTextEdit="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sp>
      <p:sp>
        <p:nvSpPr>
          <p:cNvPr id="231427" name="Rectangle 3"/>
          <p:cNvSpPr>
            <a:spLocks noGrp="1" noChangeArrowheads="1"/>
          </p:cNvSpPr>
          <p:nvPr>
            <p:ph type="body" idx="1"/>
          </p:nvPr>
        </p:nvSpPr>
        <p:spPr bwMode="auto">
          <a:xfrm>
            <a:off x="906357" y="4715153"/>
            <a:ext cx="4984962" cy="4466987"/>
          </a:xfrm>
          <a:prstGeom prst="rect">
            <a:avLst/>
          </a:prstGeom>
          <a:solidFill>
            <a:srgbClr val="FFFFFF"/>
          </a:solidFill>
          <a:ln>
            <a:solidFill>
              <a:srgbClr val="000000"/>
            </a:solidFill>
            <a:miter lim="800000"/>
            <a:headEnd/>
            <a:tailEnd/>
          </a:ln>
        </p:spPr>
        <p:txBody>
          <a:bodyPr/>
          <a:lstStyle/>
          <a:p>
            <a:r>
              <a:rPr lang="en-GB" altLang="en-US"/>
              <a:t>Drag the points around the circumference of the circle to demonstrate this theorem.</a:t>
            </a:r>
          </a:p>
          <a:p>
            <a:endParaRPr lang="en-GB" altLang="en-US"/>
          </a:p>
        </p:txBody>
      </p:sp>
    </p:spTree>
    <p:extLst>
      <p:ext uri="{BB962C8B-B14F-4D97-AF65-F5344CB8AC3E}">
        <p14:creationId xmlns:p14="http://schemas.microsoft.com/office/powerpoint/2010/main" val="742018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9CF0E9-B057-435A-AB63-4C7F2E39C326}" type="slidenum">
              <a:rPr lang="en-GB" altLang="en-US"/>
              <a:pPr/>
              <a:t>8</a:t>
            </a:fld>
            <a:endParaRPr lang="en-GB" altLang="en-US"/>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one of the angles, modify the diagram and ask pupils to calculate the size of the missing angle.</a:t>
            </a:r>
          </a:p>
          <a:p>
            <a:endParaRPr lang="en-GB" altLang="en-US"/>
          </a:p>
        </p:txBody>
      </p:sp>
    </p:spTree>
    <p:extLst>
      <p:ext uri="{BB962C8B-B14F-4D97-AF65-F5344CB8AC3E}">
        <p14:creationId xmlns:p14="http://schemas.microsoft.com/office/powerpoint/2010/main" val="33664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789E00-F684-45C5-ABF4-4600C403A0BF}" type="slidenum">
              <a:rPr lang="en-GB" altLang="en-US"/>
              <a:pPr/>
              <a:t>9</a:t>
            </a:fld>
            <a:endParaRPr lang="en-GB" alt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some of the angles, modify the diagram and ask pupils to calculate the sizes of the missing angles.</a:t>
            </a:r>
          </a:p>
          <a:p>
            <a:endParaRPr lang="en-GB" altLang="en-US"/>
          </a:p>
        </p:txBody>
      </p:sp>
    </p:spTree>
    <p:extLst>
      <p:ext uri="{BB962C8B-B14F-4D97-AF65-F5344CB8AC3E}">
        <p14:creationId xmlns:p14="http://schemas.microsoft.com/office/powerpoint/2010/main" val="2158458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000121-7510-4841-B7A5-5F8460CB69D6}" type="slidenum">
              <a:rPr lang="en-GB" altLang="en-US"/>
              <a:pPr/>
              <a:t>10</a:t>
            </a:fld>
            <a:endParaRPr lang="en-GB" alt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r>
              <a:rPr lang="en-GB" altLang="en-US"/>
              <a:t>Change the position of the point where the tangent meets the radius to show that they are always at right angles.</a:t>
            </a:r>
          </a:p>
        </p:txBody>
      </p:sp>
    </p:spTree>
    <p:extLst>
      <p:ext uri="{BB962C8B-B14F-4D97-AF65-F5344CB8AC3E}">
        <p14:creationId xmlns:p14="http://schemas.microsoft.com/office/powerpoint/2010/main" val="407995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C0120C-EDD4-490E-81E2-C2356E598EF6}" type="slidenum">
              <a:rPr lang="en-GB" altLang="en-US"/>
              <a:pPr/>
              <a:t>11</a:t>
            </a:fld>
            <a:endParaRPr lang="en-GB" altLang="en-US"/>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r>
              <a:rPr lang="en-GB" altLang="en-US"/>
              <a:t>Change the position of P to demonstrate this theorem.</a:t>
            </a:r>
          </a:p>
          <a:p>
            <a:r>
              <a:rPr lang="en-GB" altLang="en-US"/>
              <a:t>Ask pupils to explain why angles QPR and QOR are supplementary angles.</a:t>
            </a:r>
          </a:p>
          <a:p>
            <a:r>
              <a:rPr lang="en-GB" altLang="en-US"/>
              <a:t>Hide one of the angles, modify the diagram and ask pupils to calculate the size of the missing angle.</a:t>
            </a:r>
          </a:p>
          <a:p>
            <a:r>
              <a:rPr lang="en-GB" altLang="en-US"/>
              <a:t>Establish that the shape PQOR is a kite.</a:t>
            </a:r>
          </a:p>
          <a:p>
            <a:endParaRPr lang="en-GB" altLang="en-US"/>
          </a:p>
        </p:txBody>
      </p:sp>
    </p:spTree>
    <p:extLst>
      <p:ext uri="{BB962C8B-B14F-4D97-AF65-F5344CB8AC3E}">
        <p14:creationId xmlns:p14="http://schemas.microsoft.com/office/powerpoint/2010/main" val="546097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37BA99-7068-403D-AC31-57647C1FFA79}" type="slidenum">
              <a:rPr lang="en-GB" altLang="en-US"/>
              <a:pPr/>
              <a:t>12</a:t>
            </a:fld>
            <a:endParaRPr lang="en-GB" altLang="en-US"/>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r>
              <a:rPr lang="en-GB" altLang="en-US"/>
              <a:t>Drag the end-point of the cord to investigate this theorem.</a:t>
            </a:r>
          </a:p>
        </p:txBody>
      </p:sp>
    </p:spTree>
    <p:extLst>
      <p:ext uri="{BB962C8B-B14F-4D97-AF65-F5344CB8AC3E}">
        <p14:creationId xmlns:p14="http://schemas.microsoft.com/office/powerpoint/2010/main" val="167262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95BC30-977B-4C87-9F53-6C66D95C5FED}" type="slidenum">
              <a:rPr lang="en-GB" altLang="en-US"/>
              <a:pPr/>
              <a:t>13</a:t>
            </a:fld>
            <a:endParaRPr lang="en-GB" altLang="en-US"/>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r>
              <a:rPr lang="en-GB" altLang="en-US"/>
              <a:t>Drag the point around the circumference of the circle to investigate the alternate segment theorem.</a:t>
            </a:r>
          </a:p>
          <a:p>
            <a:r>
              <a:rPr lang="en-GB" altLang="en-US"/>
              <a:t>Hide some of the angles, modify the diagram and ask pupils to calculate the sizes of the missing angles.</a:t>
            </a:r>
          </a:p>
          <a:p>
            <a:r>
              <a:rPr lang="en-GB" altLang="en-US"/>
              <a:t>A formal proof of this theorem is not required.</a:t>
            </a:r>
          </a:p>
        </p:txBody>
      </p:sp>
    </p:spTree>
    <p:extLst>
      <p:ext uri="{BB962C8B-B14F-4D97-AF65-F5344CB8AC3E}">
        <p14:creationId xmlns:p14="http://schemas.microsoft.com/office/powerpoint/2010/main" val="3991242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18445F-8A19-4A7C-91D4-21C40F98C11E}" type="slidenum">
              <a:rPr lang="en-GB" altLang="en-US"/>
              <a:pPr/>
              <a:t>14</a:t>
            </a:fld>
            <a:endParaRPr lang="en-GB" alt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GB" altLang="en-US"/>
              <a:t>Drag the points around the circumference of the circle to demonstrate this theorem.</a:t>
            </a:r>
          </a:p>
          <a:p>
            <a:r>
              <a:rPr lang="en-GB" altLang="en-US"/>
              <a:t>Hide one of the angles, modify the diagram and ask pupils to calculate the size of the missing angle. Be aware that the angles have been given to the nearest degree.</a:t>
            </a:r>
          </a:p>
          <a:p>
            <a:endParaRPr lang="en-GB" altLang="en-US"/>
          </a:p>
        </p:txBody>
      </p:sp>
    </p:spTree>
    <p:extLst>
      <p:ext uri="{BB962C8B-B14F-4D97-AF65-F5344CB8AC3E}">
        <p14:creationId xmlns:p14="http://schemas.microsoft.com/office/powerpoint/2010/main" val="413679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84530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663150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48286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73600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267741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265001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1334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150566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44565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769825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0E1557-CE2D-4817-AB50-C34ED5296F0D}" type="datetimeFigureOut">
              <a:rPr lang="en-GB" smtClean="0"/>
              <a:t>12/11/2025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593444-3E49-4BF9-A66F-72E296E4D308}" type="slidenum">
              <a:rPr lang="en-GB" smtClean="0"/>
              <a:t>‹#›</a:t>
            </a:fld>
            <a:endParaRPr lang="en-GB" dirty="0"/>
          </a:p>
        </p:txBody>
      </p:sp>
    </p:spTree>
    <p:extLst>
      <p:ext uri="{BB962C8B-B14F-4D97-AF65-F5344CB8AC3E}">
        <p14:creationId xmlns:p14="http://schemas.microsoft.com/office/powerpoint/2010/main" val="354735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E1557-CE2D-4817-AB50-C34ED5296F0D}" type="datetimeFigureOut">
              <a:rPr lang="en-GB" smtClean="0"/>
              <a:t>12/11/2025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93444-3E49-4BF9-A66F-72E296E4D308}" type="slidenum">
              <a:rPr lang="en-GB" smtClean="0"/>
              <a:t>‹#›</a:t>
            </a:fld>
            <a:endParaRPr lang="en-GB" dirty="0"/>
          </a:p>
        </p:txBody>
      </p:sp>
    </p:spTree>
    <p:extLst>
      <p:ext uri="{BB962C8B-B14F-4D97-AF65-F5344CB8AC3E}">
        <p14:creationId xmlns:p14="http://schemas.microsoft.com/office/powerpoint/2010/main" val="2475549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1.bin"/><Relationship Id="rId1" Type="http://schemas.openxmlformats.org/officeDocument/2006/relationships/slideLayout" Target="../slideLayouts/slideLayout1.xml"/><Relationship Id="rId5" Type="http://schemas.openxmlformats.org/officeDocument/2006/relationships/image" Target="../media/image32.wmf"/><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3.bin"/><Relationship Id="rId1" Type="http://schemas.openxmlformats.org/officeDocument/2006/relationships/slideLayout" Target="../slideLayouts/slideLayout1.xml"/><Relationship Id="rId5" Type="http://schemas.openxmlformats.org/officeDocument/2006/relationships/image" Target="../media/image34.wmf"/><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5.bin"/><Relationship Id="rId1" Type="http://schemas.openxmlformats.org/officeDocument/2006/relationships/slideLayout" Target="../slideLayouts/slideLayout1.xml"/><Relationship Id="rId5" Type="http://schemas.openxmlformats.org/officeDocument/2006/relationships/image" Target="../media/image36.wmf"/><Relationship Id="rId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7.bin"/><Relationship Id="rId1" Type="http://schemas.openxmlformats.org/officeDocument/2006/relationships/slideLayout" Target="../slideLayouts/slideLayout1.xml"/><Relationship Id="rId5" Type="http://schemas.openxmlformats.org/officeDocument/2006/relationships/image" Target="../media/image38.w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3" Type="http://schemas.openxmlformats.org/officeDocument/2006/relationships/image" Target="../media/image39.wmf"/><Relationship Id="rId7" Type="http://schemas.openxmlformats.org/officeDocument/2006/relationships/image" Target="../media/image41.wmf"/><Relationship Id="rId2" Type="http://schemas.openxmlformats.org/officeDocument/2006/relationships/oleObject" Target="../embeddings/oleObject9.bin"/><Relationship Id="rId1" Type="http://schemas.openxmlformats.org/officeDocument/2006/relationships/slideLayout" Target="../slideLayouts/slideLayout1.xml"/><Relationship Id="rId6" Type="http://schemas.openxmlformats.org/officeDocument/2006/relationships/oleObject" Target="../embeddings/oleObject11.bin"/><Relationship Id="rId5" Type="http://schemas.openxmlformats.org/officeDocument/2006/relationships/image" Target="../media/image40.wmf"/><Relationship Id="rId4"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12.bin"/><Relationship Id="rId1" Type="http://schemas.openxmlformats.org/officeDocument/2006/relationships/slideLayout" Target="../slideLayouts/slideLayout1.xml"/><Relationship Id="rId5" Type="http://schemas.openxmlformats.org/officeDocument/2006/relationships/image" Target="../media/image43.wmf"/><Relationship Id="rId4" Type="http://schemas.openxmlformats.org/officeDocument/2006/relationships/oleObject" Target="../embeddings/oleObject13.bin"/></Relationships>
</file>

<file path=ppt/slides/_rels/slide36.xml.rels><?xml version="1.0" encoding="UTF-8" standalone="yes"?>
<Relationships xmlns="http://schemas.openxmlformats.org/package/2006/relationships"><Relationship Id="rId3" Type="http://schemas.openxmlformats.org/officeDocument/2006/relationships/image" Target="../media/image44.wmf"/><Relationship Id="rId7" Type="http://schemas.openxmlformats.org/officeDocument/2006/relationships/image" Target="../media/image46.wmf"/><Relationship Id="rId2" Type="http://schemas.openxmlformats.org/officeDocument/2006/relationships/oleObject" Target="../embeddings/oleObject14.bin"/><Relationship Id="rId1" Type="http://schemas.openxmlformats.org/officeDocument/2006/relationships/slideLayout" Target="../slideLayouts/slideLayout1.xml"/><Relationship Id="rId6" Type="http://schemas.openxmlformats.org/officeDocument/2006/relationships/oleObject" Target="../embeddings/oleObject16.bin"/><Relationship Id="rId5" Type="http://schemas.openxmlformats.org/officeDocument/2006/relationships/image" Target="../media/image45.wmf"/><Relationship Id="rId4" Type="http://schemas.openxmlformats.org/officeDocument/2006/relationships/oleObject" Target="../embeddings/oleObject15.bin"/></Relationships>
</file>

<file path=ppt/slides/_rels/slide37.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17.bin"/><Relationship Id="rId1" Type="http://schemas.openxmlformats.org/officeDocument/2006/relationships/slideLayout" Target="../slideLayouts/slideLayout1.xml"/><Relationship Id="rId5" Type="http://schemas.openxmlformats.org/officeDocument/2006/relationships/image" Target="../media/image48.wmf"/><Relationship Id="rId4" Type="http://schemas.openxmlformats.org/officeDocument/2006/relationships/oleObject" Target="../embeddings/oleObject18.bin"/></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XUus6-9E9sQ"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geogebra.org/m/EzaeAWNH"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1011" y="1129596"/>
            <a:ext cx="9869978" cy="4093428"/>
          </a:xfrm>
          <a:prstGeom prst="rect">
            <a:avLst/>
          </a:prstGeom>
        </p:spPr>
        <p:txBody>
          <a:bodyPr wrap="square">
            <a:spAutoFit/>
          </a:bodyPr>
          <a:lstStyle/>
          <a:p>
            <a:pPr algn="ctr"/>
            <a:r>
              <a:rPr lang="en-US" sz="13000" b="1" i="0" u="sng" strike="noStrike" dirty="0">
                <a:solidFill>
                  <a:srgbClr val="000000"/>
                </a:solidFill>
                <a:effectLst/>
                <a:latin typeface="Arial" panose="020B0604020202020204" pitchFamily="34" charset="0"/>
              </a:rPr>
              <a:t>LO: Circle </a:t>
            </a:r>
            <a:r>
              <a:rPr lang="en-US" sz="13000" b="1" u="sng" dirty="0">
                <a:solidFill>
                  <a:srgbClr val="000000"/>
                </a:solidFill>
                <a:latin typeface="Arial" panose="020B0604020202020204" pitchFamily="34" charset="0"/>
              </a:rPr>
              <a:t>T</a:t>
            </a:r>
            <a:r>
              <a:rPr lang="en-US" sz="13000" b="1" i="0" u="sng" strike="noStrike" dirty="0">
                <a:solidFill>
                  <a:srgbClr val="000000"/>
                </a:solidFill>
                <a:effectLst/>
                <a:latin typeface="Arial" panose="020B0604020202020204" pitchFamily="34" charset="0"/>
              </a:rPr>
              <a:t>heorems</a:t>
            </a:r>
            <a:r>
              <a:rPr lang="en-US" sz="13000" b="1" i="0" u="none" strike="noStrike" dirty="0">
                <a:solidFill>
                  <a:srgbClr val="000000"/>
                </a:solidFill>
                <a:effectLst/>
                <a:latin typeface="Arial" panose="020B0604020202020204" pitchFamily="34" charset="0"/>
              </a:rPr>
              <a:t> </a:t>
            </a:r>
            <a:endParaRPr lang="en-GB" sz="13000" dirty="0"/>
          </a:p>
        </p:txBody>
      </p:sp>
    </p:spTree>
    <p:extLst>
      <p:ext uri="{BB962C8B-B14F-4D97-AF65-F5344CB8AC3E}">
        <p14:creationId xmlns:p14="http://schemas.microsoft.com/office/powerpoint/2010/main" val="237016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C8C2E4-83F1-7D86-DD01-4C8528783BCC}"/>
              </a:ext>
            </a:extLst>
          </p:cNvPr>
          <p:cNvPicPr>
            <a:picLocks noChangeAspect="1"/>
          </p:cNvPicPr>
          <p:nvPr/>
        </p:nvPicPr>
        <p:blipFill rotWithShape="1">
          <a:blip r:embed="rId3"/>
          <a:srcRect l="16222" t="3672" r="11147" b="14488"/>
          <a:stretch/>
        </p:blipFill>
        <p:spPr>
          <a:xfrm>
            <a:off x="1673412" y="173317"/>
            <a:ext cx="9365130" cy="6396650"/>
          </a:xfrm>
          <a:prstGeom prst="rect">
            <a:avLst/>
          </a:prstGeom>
        </p:spPr>
      </p:pic>
    </p:spTree>
    <p:extLst>
      <p:ext uri="{BB962C8B-B14F-4D97-AF65-F5344CB8AC3E}">
        <p14:creationId xmlns:p14="http://schemas.microsoft.com/office/powerpoint/2010/main" val="2584573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5BA1C6-106A-B088-AF9D-0101FD6AE9FB}"/>
              </a:ext>
            </a:extLst>
          </p:cNvPr>
          <p:cNvPicPr>
            <a:picLocks noChangeAspect="1"/>
          </p:cNvPicPr>
          <p:nvPr/>
        </p:nvPicPr>
        <p:blipFill rotWithShape="1">
          <a:blip r:embed="rId3"/>
          <a:srcRect l="3583" t="3488" r="3432" b="15492"/>
          <a:stretch/>
        </p:blipFill>
        <p:spPr>
          <a:xfrm>
            <a:off x="301119" y="415290"/>
            <a:ext cx="11589761" cy="6027420"/>
          </a:xfrm>
          <a:prstGeom prst="rect">
            <a:avLst/>
          </a:prstGeom>
        </p:spPr>
      </p:pic>
    </p:spTree>
    <p:extLst>
      <p:ext uri="{BB962C8B-B14F-4D97-AF65-F5344CB8AC3E}">
        <p14:creationId xmlns:p14="http://schemas.microsoft.com/office/powerpoint/2010/main" val="10441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F33C65-2DCD-63C1-187C-4D8256C22628}"/>
              </a:ext>
            </a:extLst>
          </p:cNvPr>
          <p:cNvPicPr>
            <a:picLocks noChangeAspect="1"/>
          </p:cNvPicPr>
          <p:nvPr/>
        </p:nvPicPr>
        <p:blipFill rotWithShape="1">
          <a:blip r:embed="rId3"/>
          <a:srcRect l="8028" t="10415" r="9522" b="14745"/>
          <a:stretch/>
        </p:blipFill>
        <p:spPr>
          <a:xfrm>
            <a:off x="472440" y="266700"/>
            <a:ext cx="11541088" cy="6324600"/>
          </a:xfrm>
          <a:prstGeom prst="rect">
            <a:avLst/>
          </a:prstGeom>
        </p:spPr>
      </p:pic>
    </p:spTree>
    <p:extLst>
      <p:ext uri="{BB962C8B-B14F-4D97-AF65-F5344CB8AC3E}">
        <p14:creationId xmlns:p14="http://schemas.microsoft.com/office/powerpoint/2010/main" val="3090565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ADE92D-E43B-8623-BD72-B20F91DA1C14}"/>
              </a:ext>
            </a:extLst>
          </p:cNvPr>
          <p:cNvPicPr>
            <a:picLocks noChangeAspect="1"/>
          </p:cNvPicPr>
          <p:nvPr/>
        </p:nvPicPr>
        <p:blipFill rotWithShape="1">
          <a:blip r:embed="rId3"/>
          <a:srcRect l="16816" t="3788" r="17897" b="14414"/>
          <a:stretch/>
        </p:blipFill>
        <p:spPr>
          <a:xfrm>
            <a:off x="1623060" y="211575"/>
            <a:ext cx="9113520" cy="6434850"/>
          </a:xfrm>
          <a:prstGeom prst="rect">
            <a:avLst/>
          </a:prstGeom>
        </p:spPr>
      </p:pic>
    </p:spTree>
    <p:extLst>
      <p:ext uri="{BB962C8B-B14F-4D97-AF65-F5344CB8AC3E}">
        <p14:creationId xmlns:p14="http://schemas.microsoft.com/office/powerpoint/2010/main" val="3878226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6A78FA-C96C-04DB-9637-BF96C59FDB36}"/>
              </a:ext>
            </a:extLst>
          </p:cNvPr>
          <p:cNvPicPr>
            <a:picLocks noChangeAspect="1"/>
          </p:cNvPicPr>
          <p:nvPr/>
        </p:nvPicPr>
        <p:blipFill rotWithShape="1">
          <a:blip r:embed="rId3"/>
          <a:srcRect l="6460" t="4720" r="5721" b="15752"/>
          <a:stretch/>
        </p:blipFill>
        <p:spPr>
          <a:xfrm>
            <a:off x="233737" y="369570"/>
            <a:ext cx="11724525" cy="6118860"/>
          </a:xfrm>
          <a:prstGeom prst="rect">
            <a:avLst/>
          </a:prstGeom>
        </p:spPr>
      </p:pic>
    </p:spTree>
    <p:extLst>
      <p:ext uri="{BB962C8B-B14F-4D97-AF65-F5344CB8AC3E}">
        <p14:creationId xmlns:p14="http://schemas.microsoft.com/office/powerpoint/2010/main" val="120930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8696" t="38156" r="25381" b="22386"/>
          <a:stretch/>
        </p:blipFill>
        <p:spPr>
          <a:xfrm>
            <a:off x="4283888" y="1358160"/>
            <a:ext cx="2122392" cy="1753846"/>
          </a:xfrm>
          <a:prstGeom prst="rect">
            <a:avLst/>
          </a:prstGeom>
        </p:spPr>
      </p:pic>
      <p:pic>
        <p:nvPicPr>
          <p:cNvPr id="3" name="Picture 2"/>
          <p:cNvPicPr>
            <a:picLocks noChangeAspect="1"/>
          </p:cNvPicPr>
          <p:nvPr/>
        </p:nvPicPr>
        <p:blipFill rotWithShape="1">
          <a:blip r:embed="rId3"/>
          <a:srcRect l="38091" t="36332" r="31389" b="27466"/>
          <a:stretch/>
        </p:blipFill>
        <p:spPr>
          <a:xfrm>
            <a:off x="9561268" y="2808390"/>
            <a:ext cx="1914839" cy="1710280"/>
          </a:xfrm>
          <a:prstGeom prst="rect">
            <a:avLst/>
          </a:prstGeom>
        </p:spPr>
      </p:pic>
      <p:pic>
        <p:nvPicPr>
          <p:cNvPr id="4" name="Picture 3"/>
          <p:cNvPicPr>
            <a:picLocks noChangeAspect="1"/>
          </p:cNvPicPr>
          <p:nvPr/>
        </p:nvPicPr>
        <p:blipFill rotWithShape="1">
          <a:blip r:embed="rId4"/>
          <a:srcRect l="44195" t="37440" r="23940" b="23168"/>
          <a:stretch/>
        </p:blipFill>
        <p:spPr>
          <a:xfrm>
            <a:off x="4329800" y="4650061"/>
            <a:ext cx="1897138" cy="1759032"/>
          </a:xfrm>
          <a:prstGeom prst="rect">
            <a:avLst/>
          </a:prstGeom>
        </p:spPr>
      </p:pic>
      <p:pic>
        <p:nvPicPr>
          <p:cNvPr id="5" name="Picture 4"/>
          <p:cNvPicPr>
            <a:picLocks noChangeAspect="1"/>
          </p:cNvPicPr>
          <p:nvPr/>
        </p:nvPicPr>
        <p:blipFill rotWithShape="1">
          <a:blip r:embed="rId5"/>
          <a:srcRect l="39312" t="36951" r="29923" b="24145"/>
          <a:stretch/>
        </p:blipFill>
        <p:spPr>
          <a:xfrm>
            <a:off x="6628168" y="356978"/>
            <a:ext cx="1785379" cy="1693277"/>
          </a:xfrm>
          <a:prstGeom prst="rect">
            <a:avLst/>
          </a:prstGeom>
        </p:spPr>
      </p:pic>
      <p:pic>
        <p:nvPicPr>
          <p:cNvPr id="6" name="Picture 5"/>
          <p:cNvPicPr>
            <a:picLocks noChangeAspect="1"/>
          </p:cNvPicPr>
          <p:nvPr/>
        </p:nvPicPr>
        <p:blipFill rotWithShape="1">
          <a:blip r:embed="rId6"/>
          <a:srcRect l="41509" t="37602" r="27970" b="25772"/>
          <a:stretch/>
        </p:blipFill>
        <p:spPr>
          <a:xfrm>
            <a:off x="9393382" y="4921325"/>
            <a:ext cx="2072157" cy="1864940"/>
          </a:xfrm>
          <a:prstGeom prst="rect">
            <a:avLst/>
          </a:prstGeom>
        </p:spPr>
      </p:pic>
      <p:pic>
        <p:nvPicPr>
          <p:cNvPr id="7" name="Picture 6"/>
          <p:cNvPicPr>
            <a:picLocks noChangeAspect="1"/>
          </p:cNvPicPr>
          <p:nvPr/>
        </p:nvPicPr>
        <p:blipFill rotWithShape="1">
          <a:blip r:embed="rId7"/>
          <a:srcRect l="43219" t="34835" r="24428" b="24958"/>
          <a:stretch/>
        </p:blipFill>
        <p:spPr>
          <a:xfrm>
            <a:off x="6677043" y="2406130"/>
            <a:ext cx="2513343" cy="2342627"/>
          </a:xfrm>
          <a:prstGeom prst="rect">
            <a:avLst/>
          </a:prstGeom>
        </p:spPr>
      </p:pic>
      <p:pic>
        <p:nvPicPr>
          <p:cNvPr id="8" name="Picture 7"/>
          <p:cNvPicPr>
            <a:picLocks noChangeAspect="1"/>
          </p:cNvPicPr>
          <p:nvPr/>
        </p:nvPicPr>
        <p:blipFill rotWithShape="1">
          <a:blip r:embed="rId8"/>
          <a:srcRect l="40410" t="36919" r="29068" b="26260"/>
          <a:stretch/>
        </p:blipFill>
        <p:spPr>
          <a:xfrm>
            <a:off x="6888953" y="4957947"/>
            <a:ext cx="1980237" cy="1791695"/>
          </a:xfrm>
          <a:prstGeom prst="rect">
            <a:avLst/>
          </a:prstGeom>
        </p:spPr>
      </p:pic>
      <p:pic>
        <p:nvPicPr>
          <p:cNvPr id="9" name="Picture 8"/>
          <p:cNvPicPr>
            <a:picLocks noChangeAspect="1"/>
          </p:cNvPicPr>
          <p:nvPr/>
        </p:nvPicPr>
        <p:blipFill rotWithShape="1">
          <a:blip r:embed="rId9"/>
          <a:srcRect l="42364" t="37765" r="29313" b="28377"/>
          <a:stretch/>
        </p:blipFill>
        <p:spPr>
          <a:xfrm>
            <a:off x="9427262" y="493071"/>
            <a:ext cx="1973014" cy="1768908"/>
          </a:xfrm>
          <a:prstGeom prst="rect">
            <a:avLst/>
          </a:prstGeom>
        </p:spPr>
      </p:pic>
      <p:sp>
        <p:nvSpPr>
          <p:cNvPr id="10" name="Rounded Rectangle 9"/>
          <p:cNvSpPr/>
          <p:nvPr/>
        </p:nvSpPr>
        <p:spPr>
          <a:xfrm>
            <a:off x="177705" y="2830393"/>
            <a:ext cx="4061786" cy="8105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rgbClr val="FF0000"/>
                </a:solidFill>
              </a:rPr>
              <a:t>4) </a:t>
            </a:r>
            <a:r>
              <a:rPr lang="en-GB" sz="2400" dirty="0">
                <a:solidFill>
                  <a:srgbClr val="FF0000"/>
                </a:solidFill>
              </a:rPr>
              <a:t>Angle at the centre is twice the angle at the circumference</a:t>
            </a:r>
          </a:p>
        </p:txBody>
      </p:sp>
      <p:sp>
        <p:nvSpPr>
          <p:cNvPr id="11" name="Rounded Rectangle 10"/>
          <p:cNvSpPr/>
          <p:nvPr/>
        </p:nvSpPr>
        <p:spPr>
          <a:xfrm>
            <a:off x="191318" y="3658490"/>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5) </a:t>
            </a:r>
            <a:r>
              <a:rPr lang="en-US" sz="2400" dirty="0">
                <a:solidFill>
                  <a:schemeClr val="tx1"/>
                </a:solidFill>
              </a:rPr>
              <a:t>A tangent will always meet the radius at  90</a:t>
            </a:r>
            <a:r>
              <a:rPr lang="en-US" sz="2400" baseline="30000" dirty="0">
                <a:solidFill>
                  <a:schemeClr val="tx1"/>
                </a:solidFill>
              </a:rPr>
              <a:t>.</a:t>
            </a:r>
            <a:endParaRPr lang="en-US" sz="2400" dirty="0">
              <a:solidFill>
                <a:schemeClr val="tx1"/>
              </a:solidFill>
              <a:latin typeface="Arial" panose="020B0604020202020204" pitchFamily="34" charset="0"/>
            </a:endParaRPr>
          </a:p>
        </p:txBody>
      </p:sp>
      <p:sp>
        <p:nvSpPr>
          <p:cNvPr id="12" name="Rounded Rectangle 11"/>
          <p:cNvSpPr/>
          <p:nvPr/>
        </p:nvSpPr>
        <p:spPr>
          <a:xfrm>
            <a:off x="177706" y="445211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rgbClr val="FF0000"/>
                </a:solidFill>
              </a:rPr>
              <a:t>6) </a:t>
            </a:r>
            <a:r>
              <a:rPr lang="en-US" sz="2400" dirty="0">
                <a:solidFill>
                  <a:srgbClr val="FF0000"/>
                </a:solidFill>
              </a:rPr>
              <a:t>Angles in opposite segments are equal   </a:t>
            </a:r>
            <a:r>
              <a:rPr lang="en-US" sz="2400" baseline="30000" dirty="0">
                <a:solidFill>
                  <a:srgbClr val="FF0000"/>
                </a:solidFill>
              </a:rPr>
              <a:t>     </a:t>
            </a:r>
            <a:endParaRPr lang="en-US" sz="2400" dirty="0">
              <a:solidFill>
                <a:srgbClr val="FF0000"/>
              </a:solidFill>
              <a:latin typeface="Arial" panose="020B0604020202020204" pitchFamily="34" charset="0"/>
            </a:endParaRPr>
          </a:p>
        </p:txBody>
      </p:sp>
      <p:sp>
        <p:nvSpPr>
          <p:cNvPr id="13" name="Rounded Rectangle 12"/>
          <p:cNvSpPr/>
          <p:nvPr/>
        </p:nvSpPr>
        <p:spPr>
          <a:xfrm>
            <a:off x="177706" y="5255808"/>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7) </a:t>
            </a:r>
            <a:r>
              <a:rPr lang="en-US" sz="2400" dirty="0">
                <a:solidFill>
                  <a:schemeClr val="tx1"/>
                </a:solidFill>
              </a:rPr>
              <a:t>A perpendicular bisector of a chord is the diameter/radius </a:t>
            </a:r>
            <a:r>
              <a:rPr lang="en-US" sz="2400" baseline="30000" dirty="0">
                <a:solidFill>
                  <a:schemeClr val="tx1"/>
                </a:solidFill>
              </a:rPr>
              <a:t>     </a:t>
            </a:r>
            <a:endParaRPr lang="en-US" sz="2400" dirty="0">
              <a:solidFill>
                <a:schemeClr val="tx1"/>
              </a:solidFill>
              <a:latin typeface="Arial" panose="020B0604020202020204" pitchFamily="34" charset="0"/>
            </a:endParaRPr>
          </a:p>
        </p:txBody>
      </p:sp>
      <p:sp>
        <p:nvSpPr>
          <p:cNvPr id="14" name="Rounded Rectangle 13"/>
          <p:cNvSpPr/>
          <p:nvPr/>
        </p:nvSpPr>
        <p:spPr>
          <a:xfrm>
            <a:off x="177704" y="604032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rgbClr val="FF0000"/>
                </a:solidFill>
              </a:rPr>
              <a:t>8) </a:t>
            </a:r>
            <a:r>
              <a:rPr lang="en-US" sz="2400" dirty="0">
                <a:solidFill>
                  <a:srgbClr val="FF0000"/>
                </a:solidFill>
              </a:rPr>
              <a:t>Tangents are equal when drawn from the same point</a:t>
            </a:r>
            <a:endParaRPr lang="en-US" sz="2400" dirty="0">
              <a:solidFill>
                <a:srgbClr val="FF0000"/>
              </a:solidFill>
              <a:latin typeface="Arial" panose="020B0604020202020204" pitchFamily="34" charset="0"/>
            </a:endParaRPr>
          </a:p>
        </p:txBody>
      </p:sp>
      <p:sp>
        <p:nvSpPr>
          <p:cNvPr id="15" name="Rounded Rectangle 14"/>
          <p:cNvSpPr/>
          <p:nvPr/>
        </p:nvSpPr>
        <p:spPr>
          <a:xfrm>
            <a:off x="177704" y="470579"/>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GB" sz="2400" b="1" dirty="0">
                <a:solidFill>
                  <a:schemeClr val="tx1"/>
                </a:solidFill>
              </a:rPr>
              <a:t>1) </a:t>
            </a:r>
            <a:r>
              <a:rPr lang="en-GB" sz="2400" u="none" strike="noStrike" dirty="0">
                <a:solidFill>
                  <a:schemeClr val="tx1"/>
                </a:solidFill>
                <a:effectLst/>
              </a:rPr>
              <a:t>Angle at the circumference  </a:t>
            </a:r>
            <a:r>
              <a:rPr lang="en-GB" sz="2400" dirty="0">
                <a:solidFill>
                  <a:schemeClr val="tx1"/>
                </a:solidFill>
              </a:rPr>
              <a:t>in</a:t>
            </a:r>
            <a:r>
              <a:rPr lang="en-GB" sz="2400" u="none" strike="noStrike" dirty="0">
                <a:solidFill>
                  <a:schemeClr val="tx1"/>
                </a:solidFill>
                <a:effectLst/>
              </a:rPr>
              <a:t> </a:t>
            </a:r>
            <a:r>
              <a:rPr lang="en-GB" sz="2400" dirty="0">
                <a:solidFill>
                  <a:schemeClr val="tx1"/>
                </a:solidFill>
              </a:rPr>
              <a:t>a</a:t>
            </a:r>
            <a:r>
              <a:rPr lang="en-GB" sz="2400" u="none" strike="noStrike" dirty="0">
                <a:solidFill>
                  <a:schemeClr val="tx1"/>
                </a:solidFill>
                <a:effectLst/>
              </a:rPr>
              <a:t> semicircle is 90</a:t>
            </a:r>
            <a:r>
              <a:rPr lang="en-GB" sz="2400" u="none" strike="noStrike" baseline="30000" dirty="0">
                <a:solidFill>
                  <a:schemeClr val="tx1"/>
                </a:solidFill>
                <a:effectLst/>
              </a:rPr>
              <a:t>.</a:t>
            </a:r>
            <a:endParaRPr lang="en-GB" sz="2400" b="0" i="0" u="none" strike="noStrike" dirty="0">
              <a:solidFill>
                <a:schemeClr val="tx1"/>
              </a:solidFill>
              <a:effectLst/>
              <a:latin typeface="Arial" panose="020B0604020202020204" pitchFamily="34" charset="0"/>
            </a:endParaRPr>
          </a:p>
        </p:txBody>
      </p:sp>
      <p:sp>
        <p:nvSpPr>
          <p:cNvPr id="16" name="Rounded Rectangle 15"/>
          <p:cNvSpPr/>
          <p:nvPr/>
        </p:nvSpPr>
        <p:spPr>
          <a:xfrm>
            <a:off x="177705" y="1263188"/>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u="none" strike="noStrike" dirty="0">
                <a:solidFill>
                  <a:srgbClr val="FF0000"/>
                </a:solidFill>
                <a:effectLst/>
              </a:rPr>
              <a:t>2) </a:t>
            </a:r>
            <a:r>
              <a:rPr lang="en-US" sz="2400" u="none" strike="noStrike" dirty="0">
                <a:solidFill>
                  <a:srgbClr val="FF0000"/>
                </a:solidFill>
                <a:effectLst/>
              </a:rPr>
              <a:t>Opposite angles of </a:t>
            </a:r>
            <a:r>
              <a:rPr lang="en-US" sz="2400" dirty="0">
                <a:solidFill>
                  <a:srgbClr val="FF0000"/>
                </a:solidFill>
              </a:rPr>
              <a:t>a</a:t>
            </a:r>
            <a:r>
              <a:rPr lang="en-US" sz="2400" u="none" strike="noStrike" dirty="0">
                <a:solidFill>
                  <a:srgbClr val="FF0000"/>
                </a:solidFill>
                <a:effectLst/>
              </a:rPr>
              <a:t> cyclic quadrilateral add up to 180</a:t>
            </a:r>
            <a:r>
              <a:rPr lang="en-US" sz="2400" u="none" strike="noStrike" baseline="30000" dirty="0">
                <a:solidFill>
                  <a:srgbClr val="FF0000"/>
                </a:solidFill>
                <a:effectLst/>
              </a:rPr>
              <a:t>.     </a:t>
            </a:r>
            <a:endParaRPr lang="en-US" sz="2400" b="0" i="0" u="none" strike="noStrike" dirty="0">
              <a:solidFill>
                <a:srgbClr val="FF0000"/>
              </a:solidFill>
              <a:effectLst/>
              <a:latin typeface="Arial" panose="020B0604020202020204" pitchFamily="34" charset="0"/>
            </a:endParaRPr>
          </a:p>
        </p:txBody>
      </p:sp>
      <p:sp>
        <p:nvSpPr>
          <p:cNvPr id="17" name="Rounded Rectangle 16"/>
          <p:cNvSpPr/>
          <p:nvPr/>
        </p:nvSpPr>
        <p:spPr>
          <a:xfrm>
            <a:off x="177705" y="2050255"/>
            <a:ext cx="4081432" cy="7581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sz="2400" b="1" dirty="0">
                <a:solidFill>
                  <a:schemeClr val="tx1"/>
                </a:solidFill>
              </a:rPr>
              <a:t>3) </a:t>
            </a:r>
            <a:r>
              <a:rPr lang="en-US" sz="2400" dirty="0">
                <a:solidFill>
                  <a:schemeClr val="tx1"/>
                </a:solidFill>
              </a:rPr>
              <a:t>Angles at the circumference from the same chord are equal</a:t>
            </a:r>
            <a:endParaRPr lang="en-US" sz="2400" b="0" i="0" u="none" strike="noStrike" dirty="0">
              <a:solidFill>
                <a:schemeClr val="tx1"/>
              </a:solidFill>
              <a:effectLst/>
              <a:latin typeface="Arial" panose="020B0604020202020204" pitchFamily="34" charset="0"/>
            </a:endParaRPr>
          </a:p>
        </p:txBody>
      </p:sp>
      <p:sp>
        <p:nvSpPr>
          <p:cNvPr id="18" name="Rounded Rectangle 17"/>
          <p:cNvSpPr/>
          <p:nvPr/>
        </p:nvSpPr>
        <p:spPr>
          <a:xfrm>
            <a:off x="4845095" y="83980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A</a:t>
            </a:r>
          </a:p>
        </p:txBody>
      </p:sp>
      <p:sp>
        <p:nvSpPr>
          <p:cNvPr id="19" name="Rounded Rectangle 18"/>
          <p:cNvSpPr/>
          <p:nvPr/>
        </p:nvSpPr>
        <p:spPr>
          <a:xfrm>
            <a:off x="5314970" y="83980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1</a:t>
            </a:r>
          </a:p>
        </p:txBody>
      </p:sp>
      <p:sp>
        <p:nvSpPr>
          <p:cNvPr id="20" name="Rounded Rectangle 19"/>
          <p:cNvSpPr/>
          <p:nvPr/>
        </p:nvSpPr>
        <p:spPr>
          <a:xfrm>
            <a:off x="4857770" y="3995680"/>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B</a:t>
            </a:r>
          </a:p>
        </p:txBody>
      </p:sp>
      <p:sp>
        <p:nvSpPr>
          <p:cNvPr id="21" name="Rounded Rectangle 20"/>
          <p:cNvSpPr/>
          <p:nvPr/>
        </p:nvSpPr>
        <p:spPr>
          <a:xfrm>
            <a:off x="5314970" y="3995680"/>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3</a:t>
            </a:r>
          </a:p>
        </p:txBody>
      </p:sp>
      <p:sp>
        <p:nvSpPr>
          <p:cNvPr id="22" name="Rounded Rectangle 21"/>
          <p:cNvSpPr/>
          <p:nvPr/>
        </p:nvSpPr>
        <p:spPr>
          <a:xfrm>
            <a:off x="8409989" y="300424"/>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C</a:t>
            </a:r>
          </a:p>
        </p:txBody>
      </p:sp>
      <p:sp>
        <p:nvSpPr>
          <p:cNvPr id="23" name="Rounded Rectangle 22"/>
          <p:cNvSpPr/>
          <p:nvPr/>
        </p:nvSpPr>
        <p:spPr>
          <a:xfrm>
            <a:off x="8867189" y="30169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4</a:t>
            </a:r>
          </a:p>
        </p:txBody>
      </p:sp>
      <p:sp>
        <p:nvSpPr>
          <p:cNvPr id="24" name="Rounded Rectangle 23"/>
          <p:cNvSpPr/>
          <p:nvPr/>
        </p:nvSpPr>
        <p:spPr>
          <a:xfrm>
            <a:off x="8328092" y="223508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D</a:t>
            </a:r>
          </a:p>
        </p:txBody>
      </p:sp>
      <p:sp>
        <p:nvSpPr>
          <p:cNvPr id="25" name="Rounded Rectangle 24"/>
          <p:cNvSpPr/>
          <p:nvPr/>
        </p:nvSpPr>
        <p:spPr>
          <a:xfrm>
            <a:off x="8778580" y="223508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8</a:t>
            </a:r>
          </a:p>
        </p:txBody>
      </p:sp>
      <p:sp>
        <p:nvSpPr>
          <p:cNvPr id="26" name="Rounded Rectangle 25"/>
          <p:cNvSpPr/>
          <p:nvPr/>
        </p:nvSpPr>
        <p:spPr>
          <a:xfrm>
            <a:off x="8365804" y="455631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E</a:t>
            </a:r>
          </a:p>
        </p:txBody>
      </p:sp>
      <p:sp>
        <p:nvSpPr>
          <p:cNvPr id="27" name="Rounded Rectangle 26"/>
          <p:cNvSpPr/>
          <p:nvPr/>
        </p:nvSpPr>
        <p:spPr>
          <a:xfrm>
            <a:off x="8817262" y="4556313"/>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6</a:t>
            </a:r>
          </a:p>
        </p:txBody>
      </p:sp>
      <p:sp>
        <p:nvSpPr>
          <p:cNvPr id="28" name="Rounded Rectangle 27"/>
          <p:cNvSpPr/>
          <p:nvPr/>
        </p:nvSpPr>
        <p:spPr>
          <a:xfrm>
            <a:off x="11102653" y="228857"/>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F</a:t>
            </a:r>
          </a:p>
        </p:txBody>
      </p:sp>
      <p:sp>
        <p:nvSpPr>
          <p:cNvPr id="29" name="Rounded Rectangle 28"/>
          <p:cNvSpPr/>
          <p:nvPr/>
        </p:nvSpPr>
        <p:spPr>
          <a:xfrm>
            <a:off x="11567077" y="228856"/>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7</a:t>
            </a:r>
          </a:p>
        </p:txBody>
      </p:sp>
      <p:sp>
        <p:nvSpPr>
          <p:cNvPr id="30" name="Rounded Rectangle 29"/>
          <p:cNvSpPr/>
          <p:nvPr/>
        </p:nvSpPr>
        <p:spPr>
          <a:xfrm>
            <a:off x="11138921" y="2518558"/>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G</a:t>
            </a:r>
          </a:p>
        </p:txBody>
      </p:sp>
      <p:sp>
        <p:nvSpPr>
          <p:cNvPr id="31" name="Rounded Rectangle 30"/>
          <p:cNvSpPr/>
          <p:nvPr/>
        </p:nvSpPr>
        <p:spPr>
          <a:xfrm>
            <a:off x="11582697" y="2518557"/>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2</a:t>
            </a:r>
          </a:p>
        </p:txBody>
      </p:sp>
      <p:sp>
        <p:nvSpPr>
          <p:cNvPr id="32" name="Rounded Rectangle 31"/>
          <p:cNvSpPr/>
          <p:nvPr/>
        </p:nvSpPr>
        <p:spPr>
          <a:xfrm>
            <a:off x="10962345" y="477524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H</a:t>
            </a:r>
          </a:p>
        </p:txBody>
      </p:sp>
      <p:sp>
        <p:nvSpPr>
          <p:cNvPr id="33" name="Rounded Rectangle 32"/>
          <p:cNvSpPr/>
          <p:nvPr/>
        </p:nvSpPr>
        <p:spPr>
          <a:xfrm>
            <a:off x="11419545" y="4775249"/>
            <a:ext cx="457200" cy="38529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5</a:t>
            </a:r>
          </a:p>
        </p:txBody>
      </p:sp>
      <p:sp>
        <p:nvSpPr>
          <p:cNvPr id="34" name="TextBox 33"/>
          <p:cNvSpPr txBox="1"/>
          <p:nvPr/>
        </p:nvSpPr>
        <p:spPr>
          <a:xfrm>
            <a:off x="-1" y="0"/>
            <a:ext cx="7160029" cy="584775"/>
          </a:xfrm>
          <a:prstGeom prst="rect">
            <a:avLst/>
          </a:prstGeom>
          <a:noFill/>
        </p:spPr>
        <p:txBody>
          <a:bodyPr wrap="square" rtlCol="0">
            <a:spAutoFit/>
          </a:bodyPr>
          <a:lstStyle/>
          <a:p>
            <a:pPr algn="ctr"/>
            <a:r>
              <a:rPr lang="en-GB" sz="3200" b="1" dirty="0"/>
              <a:t>Match the theorems with the diagrams</a:t>
            </a:r>
          </a:p>
        </p:txBody>
      </p:sp>
    </p:spTree>
    <p:extLst>
      <p:ext uri="{BB962C8B-B14F-4D97-AF65-F5344CB8AC3E}">
        <p14:creationId xmlns:p14="http://schemas.microsoft.com/office/powerpoint/2010/main" val="24420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5" grpId="0" animBg="1"/>
      <p:bldP spid="27" grpId="0" animBg="1"/>
      <p:bldP spid="29" grpId="0" animBg="1"/>
      <p:bldP spid="31" grpId="0" animBg="1"/>
      <p:bldP spid="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03512" y="5287218"/>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at the centre is twice angle at circumference</a:t>
            </a:r>
          </a:p>
        </p:txBody>
      </p:sp>
      <p:sp>
        <p:nvSpPr>
          <p:cNvPr id="4" name="Rounded Rectangle 3"/>
          <p:cNvSpPr/>
          <p:nvPr/>
        </p:nvSpPr>
        <p:spPr>
          <a:xfrm>
            <a:off x="6168008" y="5287218"/>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from chord to any point on circumference is equal</a:t>
            </a:r>
          </a:p>
        </p:txBody>
      </p:sp>
      <p:sp>
        <p:nvSpPr>
          <p:cNvPr id="5" name="Rounded Rectangle 4"/>
          <p:cNvSpPr/>
          <p:nvPr/>
        </p:nvSpPr>
        <p:spPr>
          <a:xfrm>
            <a:off x="1710228" y="3738838"/>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between the radius and a tangent at that point is 90°</a:t>
            </a:r>
          </a:p>
        </p:txBody>
      </p:sp>
      <p:sp>
        <p:nvSpPr>
          <p:cNvPr id="6" name="Rounded Rectangle 5"/>
          <p:cNvSpPr/>
          <p:nvPr/>
        </p:nvSpPr>
        <p:spPr>
          <a:xfrm>
            <a:off x="6168008" y="3738838"/>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7" name="TextBox 6"/>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
        <p:nvSpPr>
          <p:cNvPr id="8" name="Oval 7"/>
          <p:cNvSpPr/>
          <p:nvPr/>
        </p:nvSpPr>
        <p:spPr>
          <a:xfrm>
            <a:off x="4367808" y="14828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8" idx="3"/>
            <a:endCxn id="8" idx="5"/>
          </p:cNvCxnSpPr>
          <p:nvPr/>
        </p:nvCxnSpPr>
        <p:spPr>
          <a:xfrm>
            <a:off x="4863438" y="3037035"/>
            <a:ext cx="2393116" cy="0"/>
          </a:xfrm>
          <a:prstGeom prst="line">
            <a:avLst/>
          </a:prstGeom>
          <a:ln w="76200">
            <a:solidFill>
              <a:srgbClr val="0000FF"/>
            </a:solidFill>
          </a:ln>
        </p:spPr>
        <p:style>
          <a:lnRef idx="1">
            <a:schemeClr val="dk1"/>
          </a:lnRef>
          <a:fillRef idx="0">
            <a:schemeClr val="dk1"/>
          </a:fillRef>
          <a:effectRef idx="0">
            <a:schemeClr val="dk1"/>
          </a:effectRef>
          <a:fontRef idx="minor">
            <a:schemeClr val="tx1"/>
          </a:fontRef>
        </p:style>
      </p:cxnSp>
      <p:cxnSp>
        <p:nvCxnSpPr>
          <p:cNvPr id="11" name="Straight Connector 10"/>
          <p:cNvCxnSpPr>
            <a:endCxn id="8" idx="3"/>
          </p:cNvCxnSpPr>
          <p:nvPr/>
        </p:nvCxnSpPr>
        <p:spPr>
          <a:xfrm>
            <a:off x="4655840" y="931463"/>
            <a:ext cx="207598" cy="2105572"/>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4655840" y="913791"/>
            <a:ext cx="2554368" cy="210557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7241582" y="773803"/>
            <a:ext cx="150565" cy="2235401"/>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flipH="1">
            <a:off x="4863438" y="773803"/>
            <a:ext cx="2528706" cy="2263235"/>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673586" y="127785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1" name="TextBox 20"/>
          <p:cNvSpPr txBox="1"/>
          <p:nvPr/>
        </p:nvSpPr>
        <p:spPr>
          <a:xfrm>
            <a:off x="6839643" y="1047026"/>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23" name="Oval 22"/>
          <p:cNvSpPr/>
          <p:nvPr/>
        </p:nvSpPr>
        <p:spPr>
          <a:xfrm>
            <a:off x="6037136" y="180487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5848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42211"/>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42211"/>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between the radius and a tangent at that point is 90°</a:t>
            </a:r>
          </a:p>
        </p:txBody>
      </p:sp>
      <p:sp>
        <p:nvSpPr>
          <p:cNvPr id="5" name="Rounded Rectangle 4"/>
          <p:cNvSpPr/>
          <p:nvPr/>
        </p:nvSpPr>
        <p:spPr>
          <a:xfrm>
            <a:off x="1782236" y="3793831"/>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in a semicircle is 90°</a:t>
            </a:r>
          </a:p>
        </p:txBody>
      </p:sp>
      <p:sp>
        <p:nvSpPr>
          <p:cNvPr id="6" name="Rounded Rectangle 5"/>
          <p:cNvSpPr/>
          <p:nvPr/>
        </p:nvSpPr>
        <p:spPr>
          <a:xfrm>
            <a:off x="6240016" y="3793831"/>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8" idx="3"/>
            <a:endCxn id="8" idx="7"/>
          </p:cNvCxnSpPr>
          <p:nvPr/>
        </p:nvCxnSpPr>
        <p:spPr>
          <a:xfrm flipV="1">
            <a:off x="4935446" y="778839"/>
            <a:ext cx="2393116" cy="2393116"/>
          </a:xfrm>
          <a:prstGeom prst="line">
            <a:avLst/>
          </a:prstGeom>
          <a:ln w="38100">
            <a:solidFill>
              <a:srgbClr val="0000FF"/>
            </a:solidFill>
          </a:ln>
        </p:spPr>
        <p:style>
          <a:lnRef idx="1">
            <a:schemeClr val="dk1"/>
          </a:lnRef>
          <a:fillRef idx="0">
            <a:schemeClr val="dk1"/>
          </a:fillRef>
          <a:effectRef idx="0">
            <a:schemeClr val="dk1"/>
          </a:effectRef>
          <a:fontRef idx="minor">
            <a:schemeClr val="tx1"/>
          </a:fontRef>
        </p:style>
      </p:cxnSp>
      <p:cxnSp>
        <p:nvCxnSpPr>
          <p:cNvPr id="11" name="Straight Connector 10"/>
          <p:cNvCxnSpPr>
            <a:endCxn id="8" idx="3"/>
          </p:cNvCxnSpPr>
          <p:nvPr/>
        </p:nvCxnSpPr>
        <p:spPr>
          <a:xfrm flipH="1" flipV="1">
            <a:off x="4935449" y="3171955"/>
            <a:ext cx="1549853" cy="431324"/>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6485302" y="778839"/>
            <a:ext cx="843265" cy="2824440"/>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085029" y="3068962"/>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3" name="TextBox 12"/>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270713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90114" y="5349445"/>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between the radius and a tangent at that point is 90°</a:t>
            </a:r>
          </a:p>
        </p:txBody>
      </p:sp>
      <p:sp>
        <p:nvSpPr>
          <p:cNvPr id="4" name="Rounded Rectangle 3"/>
          <p:cNvSpPr/>
          <p:nvPr/>
        </p:nvSpPr>
        <p:spPr>
          <a:xfrm>
            <a:off x="6254610" y="5349445"/>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Angle from chord to any point on circumference is equal</a:t>
            </a:r>
          </a:p>
        </p:txBody>
      </p:sp>
      <p:sp>
        <p:nvSpPr>
          <p:cNvPr id="5" name="Rounded Rectangle 4"/>
          <p:cNvSpPr/>
          <p:nvPr/>
        </p:nvSpPr>
        <p:spPr>
          <a:xfrm>
            <a:off x="1796830" y="3801065"/>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at the centre is twice angle at circumference</a:t>
            </a:r>
          </a:p>
        </p:txBody>
      </p:sp>
      <p:sp>
        <p:nvSpPr>
          <p:cNvPr id="6" name="Rounded Rectangle 5"/>
          <p:cNvSpPr/>
          <p:nvPr/>
        </p:nvSpPr>
        <p:spPr>
          <a:xfrm>
            <a:off x="6254610" y="3801065"/>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in a semicircle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a:stCxn id="23" idx="0"/>
          </p:cNvCxnSpPr>
          <p:nvPr/>
        </p:nvCxnSpPr>
        <p:spPr>
          <a:xfrm>
            <a:off x="6132004" y="1939798"/>
            <a:ext cx="1673242" cy="394271"/>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7229182" y="2236716"/>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3" name="Straight Connector 12"/>
          <p:cNvCxnSpPr/>
          <p:nvPr/>
        </p:nvCxnSpPr>
        <p:spPr>
          <a:xfrm flipV="1">
            <a:off x="7536160" y="476673"/>
            <a:ext cx="648072" cy="2910944"/>
          </a:xfrm>
          <a:prstGeom prst="line">
            <a:avLst/>
          </a:prstGeom>
          <a:ln w="57150">
            <a:solidFill>
              <a:srgbClr val="0000FF"/>
            </a:solidFill>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67416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23087"/>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23087"/>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in a semicircle is 90°</a:t>
            </a:r>
          </a:p>
        </p:txBody>
      </p:sp>
      <p:sp>
        <p:nvSpPr>
          <p:cNvPr id="5" name="Rounded Rectangle 4"/>
          <p:cNvSpPr/>
          <p:nvPr/>
        </p:nvSpPr>
        <p:spPr>
          <a:xfrm>
            <a:off x="1782236" y="3774707"/>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Opposite angles in a cyclic quadrilateral add up to 180°</a:t>
            </a:r>
          </a:p>
        </p:txBody>
      </p:sp>
      <p:sp>
        <p:nvSpPr>
          <p:cNvPr id="6" name="Rounded Rectangle 5"/>
          <p:cNvSpPr/>
          <p:nvPr/>
        </p:nvSpPr>
        <p:spPr>
          <a:xfrm>
            <a:off x="6240016" y="3774707"/>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at the centre is twice angle at circumference</a:t>
            </a:r>
          </a:p>
        </p:txBody>
      </p:sp>
      <p:sp>
        <p:nvSpPr>
          <p:cNvPr id="8" name="Oval 7"/>
          <p:cNvSpPr/>
          <p:nvPr/>
        </p:nvSpPr>
        <p:spPr>
          <a:xfrm>
            <a:off x="4338520" y="210103"/>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p:nvPr/>
        </p:nvCxnSpPr>
        <p:spPr>
          <a:xfrm flipV="1">
            <a:off x="4338520" y="210103"/>
            <a:ext cx="1584176" cy="1591232"/>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flipV="1">
            <a:off x="4338522" y="1789598"/>
            <a:ext cx="3312366" cy="63019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5922696" y="210106"/>
            <a:ext cx="1728192" cy="2209687"/>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895253" y="1896720"/>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007848" y="1866689"/>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a:stCxn id="23" idx="0"/>
          </p:cNvCxnSpPr>
          <p:nvPr/>
        </p:nvCxnSpPr>
        <p:spPr>
          <a:xfrm flipH="1" flipV="1">
            <a:off x="5915744" y="210103"/>
            <a:ext cx="114967" cy="1656586"/>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a:endCxn id="23" idx="6"/>
          </p:cNvCxnSpPr>
          <p:nvPr/>
        </p:nvCxnSpPr>
        <p:spPr>
          <a:xfrm>
            <a:off x="4338522" y="1789601"/>
            <a:ext cx="1715046" cy="99951"/>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5418641" y="1377911"/>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94615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419793" y="791517"/>
            <a:ext cx="5110908" cy="5147982"/>
          </a:xfrm>
          <a:prstGeom prst="ellipse">
            <a:avLst/>
          </a:prstGeom>
          <a:noFill/>
          <a:ln w="571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2400">
              <a:solidFill>
                <a:srgbClr val="0000FF"/>
              </a:solidFill>
            </a:endParaRPr>
          </a:p>
        </p:txBody>
      </p:sp>
      <p:cxnSp>
        <p:nvCxnSpPr>
          <p:cNvPr id="10" name="Straight Connector 9"/>
          <p:cNvCxnSpPr/>
          <p:nvPr/>
        </p:nvCxnSpPr>
        <p:spPr>
          <a:xfrm>
            <a:off x="3564940" y="2506586"/>
            <a:ext cx="1489539" cy="3253991"/>
          </a:xfrm>
          <a:prstGeom prst="line">
            <a:avLst/>
          </a:prstGeom>
          <a:ln w="57150">
            <a:solidFill>
              <a:srgbClr val="FF0000"/>
            </a:solidFill>
          </a:ln>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flipH="1" flipV="1">
            <a:off x="5383338" y="850362"/>
            <a:ext cx="638373" cy="2561947"/>
          </a:xfrm>
          <a:prstGeom prst="line">
            <a:avLst/>
          </a:prstGeom>
          <a:ln w="57150">
            <a:solidFill>
              <a:srgbClr val="7030A0"/>
            </a:solidFill>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flipV="1">
            <a:off x="6031383" y="1629763"/>
            <a:ext cx="1818397" cy="1792618"/>
          </a:xfrm>
          <a:prstGeom prst="line">
            <a:avLst/>
          </a:prstGeom>
          <a:ln w="57150">
            <a:solidFill>
              <a:srgbClr val="7030A0"/>
            </a:solidFill>
          </a:ln>
        </p:spPr>
        <p:style>
          <a:lnRef idx="2">
            <a:schemeClr val="dk1"/>
          </a:lnRef>
          <a:fillRef idx="0">
            <a:schemeClr val="dk1"/>
          </a:fillRef>
          <a:effectRef idx="1">
            <a:schemeClr val="dk1"/>
          </a:effectRef>
          <a:fontRef idx="minor">
            <a:schemeClr val="tx1"/>
          </a:fontRef>
        </p:style>
      </p:cxnSp>
      <p:cxnSp>
        <p:nvCxnSpPr>
          <p:cNvPr id="17" name="Straight Connector 16"/>
          <p:cNvCxnSpPr/>
          <p:nvPr/>
        </p:nvCxnSpPr>
        <p:spPr>
          <a:xfrm>
            <a:off x="3990521" y="1727186"/>
            <a:ext cx="3955981" cy="3302704"/>
          </a:xfrm>
          <a:prstGeom prst="line">
            <a:avLst/>
          </a:prstGeom>
          <a:ln w="57150">
            <a:solidFill>
              <a:srgbClr val="00B050"/>
            </a:solidFill>
            <a:prstDash val="sysDot"/>
            <a:headEnd type="triangle" w="lg" len="lg"/>
            <a:tailEnd type="triangle" w="lg" len="lg"/>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V="1">
            <a:off x="6114636" y="3052166"/>
            <a:ext cx="2392862" cy="360143"/>
          </a:xfrm>
          <a:prstGeom prst="line">
            <a:avLst/>
          </a:prstGeom>
          <a:ln w="57150">
            <a:solidFill>
              <a:srgbClr val="0000FF"/>
            </a:solidFill>
            <a:prstDash val="sysDot"/>
            <a:headEnd type="triangle" w="lg" len="lg"/>
            <a:tailEnd type="triangle" w="lg" len="lg"/>
          </a:ln>
        </p:spPr>
        <p:style>
          <a:lnRef idx="2">
            <a:schemeClr val="dk1"/>
          </a:lnRef>
          <a:fillRef idx="0">
            <a:schemeClr val="dk1"/>
          </a:fillRef>
          <a:effectRef idx="1">
            <a:schemeClr val="dk1"/>
          </a:effectRef>
          <a:fontRef idx="minor">
            <a:schemeClr val="tx1"/>
          </a:fontRef>
        </p:style>
      </p:cxnSp>
      <p:cxnSp>
        <p:nvCxnSpPr>
          <p:cNvPr id="25" name="Straight Connector 24"/>
          <p:cNvCxnSpPr/>
          <p:nvPr/>
        </p:nvCxnSpPr>
        <p:spPr>
          <a:xfrm>
            <a:off x="1688507" y="4464826"/>
            <a:ext cx="5793724" cy="2240773"/>
          </a:xfrm>
          <a:prstGeom prst="line">
            <a:avLst/>
          </a:prstGeom>
          <a:ln w="57150">
            <a:solidFill>
              <a:srgbClr val="FFC000"/>
            </a:solidFill>
          </a:ln>
        </p:spPr>
        <p:style>
          <a:lnRef idx="2">
            <a:schemeClr val="dk1"/>
          </a:lnRef>
          <a:fillRef idx="0">
            <a:schemeClr val="dk1"/>
          </a:fillRef>
          <a:effectRef idx="1">
            <a:schemeClr val="dk1"/>
          </a:effectRef>
          <a:fontRef idx="minor">
            <a:schemeClr val="tx1"/>
          </a:fontRef>
        </p:style>
      </p:cxnSp>
      <p:sp>
        <p:nvSpPr>
          <p:cNvPr id="30" name="TextBox 29"/>
          <p:cNvSpPr txBox="1"/>
          <p:nvPr/>
        </p:nvSpPr>
        <p:spPr>
          <a:xfrm>
            <a:off x="9516732" y="1707326"/>
            <a:ext cx="1393884"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7030A0"/>
                </a:solidFill>
              </a:rPr>
              <a:t>Sector</a:t>
            </a:r>
          </a:p>
        </p:txBody>
      </p:sp>
      <p:sp>
        <p:nvSpPr>
          <p:cNvPr id="31" name="TextBox 30"/>
          <p:cNvSpPr txBox="1"/>
          <p:nvPr/>
        </p:nvSpPr>
        <p:spPr>
          <a:xfrm>
            <a:off x="961059" y="3400967"/>
            <a:ext cx="1672661"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FF6600"/>
                </a:solidFill>
              </a:rPr>
              <a:t>Segment</a:t>
            </a:r>
          </a:p>
        </p:txBody>
      </p:sp>
      <p:sp>
        <p:nvSpPr>
          <p:cNvPr id="32" name="TextBox 31"/>
          <p:cNvSpPr txBox="1"/>
          <p:nvPr/>
        </p:nvSpPr>
        <p:spPr>
          <a:xfrm>
            <a:off x="5648444" y="4330144"/>
            <a:ext cx="1951438"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00B050"/>
                </a:solidFill>
              </a:rPr>
              <a:t>Diameter</a:t>
            </a:r>
          </a:p>
        </p:txBody>
      </p:sp>
      <p:sp>
        <p:nvSpPr>
          <p:cNvPr id="33" name="TextBox 32"/>
          <p:cNvSpPr txBox="1"/>
          <p:nvPr/>
        </p:nvSpPr>
        <p:spPr>
          <a:xfrm>
            <a:off x="6950966" y="3185255"/>
            <a:ext cx="1486810"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0000FF"/>
                </a:solidFill>
              </a:rPr>
              <a:t>Radius</a:t>
            </a:r>
          </a:p>
        </p:txBody>
      </p:sp>
      <p:sp>
        <p:nvSpPr>
          <p:cNvPr id="34" name="TextBox 33"/>
          <p:cNvSpPr txBox="1"/>
          <p:nvPr/>
        </p:nvSpPr>
        <p:spPr>
          <a:xfrm>
            <a:off x="1679783" y="5009017"/>
            <a:ext cx="1765586"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C09200"/>
                </a:solidFill>
              </a:rPr>
              <a:t>Tangent</a:t>
            </a:r>
          </a:p>
        </p:txBody>
      </p:sp>
      <p:sp>
        <p:nvSpPr>
          <p:cNvPr id="35" name="TextBox 34"/>
          <p:cNvSpPr txBox="1"/>
          <p:nvPr/>
        </p:nvSpPr>
        <p:spPr>
          <a:xfrm>
            <a:off x="4333827" y="3817548"/>
            <a:ext cx="1223255"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rgbClr val="FF0000"/>
                </a:solidFill>
              </a:rPr>
              <a:t>Chord</a:t>
            </a:r>
          </a:p>
        </p:txBody>
      </p:sp>
      <p:sp>
        <p:nvSpPr>
          <p:cNvPr id="36" name="Freeform 35"/>
          <p:cNvSpPr/>
          <p:nvPr/>
        </p:nvSpPr>
        <p:spPr>
          <a:xfrm>
            <a:off x="5325304" y="504504"/>
            <a:ext cx="2688907" cy="930409"/>
          </a:xfrm>
          <a:custGeom>
            <a:avLst/>
            <a:gdLst>
              <a:gd name="connsiteX0" fmla="*/ 0 w 2083633"/>
              <a:gd name="connsiteY0" fmla="*/ 101184 h 715781"/>
              <a:gd name="connsiteX1" fmla="*/ 344774 w 2083633"/>
              <a:gd name="connsiteY1" fmla="*/ 11243 h 715781"/>
              <a:gd name="connsiteX2" fmla="*/ 742013 w 2083633"/>
              <a:gd name="connsiteY2" fmla="*/ 33728 h 715781"/>
              <a:gd name="connsiteX3" fmla="*/ 1094282 w 2083633"/>
              <a:gd name="connsiteY3" fmla="*/ 116174 h 715781"/>
              <a:gd name="connsiteX4" fmla="*/ 1491521 w 2083633"/>
              <a:gd name="connsiteY4" fmla="*/ 281066 h 715781"/>
              <a:gd name="connsiteX5" fmla="*/ 1843790 w 2083633"/>
              <a:gd name="connsiteY5" fmla="*/ 528404 h 715781"/>
              <a:gd name="connsiteX6" fmla="*/ 2083633 w 2083633"/>
              <a:gd name="connsiteY6" fmla="*/ 715781 h 71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3633" h="715781">
                <a:moveTo>
                  <a:pt x="0" y="101184"/>
                </a:moveTo>
                <a:cubicBezTo>
                  <a:pt x="110552" y="61835"/>
                  <a:pt x="221105" y="22486"/>
                  <a:pt x="344774" y="11243"/>
                </a:cubicBezTo>
                <a:cubicBezTo>
                  <a:pt x="468443" y="0"/>
                  <a:pt x="617095" y="16240"/>
                  <a:pt x="742013" y="33728"/>
                </a:cubicBezTo>
                <a:cubicBezTo>
                  <a:pt x="866931" y="51216"/>
                  <a:pt x="969364" y="74951"/>
                  <a:pt x="1094282" y="116174"/>
                </a:cubicBezTo>
                <a:cubicBezTo>
                  <a:pt x="1219200" y="157397"/>
                  <a:pt x="1366603" y="212361"/>
                  <a:pt x="1491521" y="281066"/>
                </a:cubicBezTo>
                <a:cubicBezTo>
                  <a:pt x="1616439" y="349771"/>
                  <a:pt x="1745105" y="455952"/>
                  <a:pt x="1843790" y="528404"/>
                </a:cubicBezTo>
                <a:cubicBezTo>
                  <a:pt x="1942475" y="600856"/>
                  <a:pt x="2013054" y="658318"/>
                  <a:pt x="2083633" y="715781"/>
                </a:cubicBezTo>
              </a:path>
            </a:pathLst>
          </a:custGeom>
          <a:noFill/>
          <a:ln w="57150">
            <a:solidFill>
              <a:srgbClr val="FF00FF"/>
            </a:solidFill>
            <a:prstDash val="sysDot"/>
            <a:headEnd type="triangle" w="med" len="med"/>
            <a:tailEnd type="triangle" w="med" len="med"/>
          </a:ln>
        </p:spPr>
        <p:style>
          <a:lnRef idx="3">
            <a:schemeClr val="dk1"/>
          </a:lnRef>
          <a:fillRef idx="0">
            <a:schemeClr val="dk1"/>
          </a:fillRef>
          <a:effectRef idx="2">
            <a:schemeClr val="dk1"/>
          </a:effectRef>
          <a:fontRef idx="minor">
            <a:schemeClr val="tx1"/>
          </a:fontRef>
        </p:style>
        <p:txBody>
          <a:bodyPr rtlCol="0" anchor="ctr"/>
          <a:lstStyle/>
          <a:p>
            <a:pPr algn="ctr"/>
            <a:endParaRPr lang="en-GB" sz="2400">
              <a:solidFill>
                <a:srgbClr val="0000FF"/>
              </a:solidFill>
            </a:endParaRPr>
          </a:p>
        </p:txBody>
      </p:sp>
      <p:sp>
        <p:nvSpPr>
          <p:cNvPr id="37" name="TextBox 36"/>
          <p:cNvSpPr txBox="1"/>
          <p:nvPr/>
        </p:nvSpPr>
        <p:spPr>
          <a:xfrm>
            <a:off x="6161098" y="222511"/>
            <a:ext cx="2137289"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3200" dirty="0">
                <a:solidFill>
                  <a:srgbClr val="FF00FF"/>
                </a:solidFill>
              </a:rPr>
              <a:t>Arc</a:t>
            </a:r>
          </a:p>
        </p:txBody>
      </p:sp>
      <p:sp>
        <p:nvSpPr>
          <p:cNvPr id="38" name="TextBox 37"/>
          <p:cNvSpPr txBox="1"/>
          <p:nvPr/>
        </p:nvSpPr>
        <p:spPr>
          <a:xfrm>
            <a:off x="7508519" y="5384725"/>
            <a:ext cx="2694842" cy="58477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dirty="0">
                <a:solidFill>
                  <a:schemeClr val="tx1"/>
                </a:solidFill>
              </a:rPr>
              <a:t>Circumference</a:t>
            </a:r>
          </a:p>
        </p:txBody>
      </p:sp>
      <p:cxnSp>
        <p:nvCxnSpPr>
          <p:cNvPr id="41" name="Straight Arrow Connector 40"/>
          <p:cNvCxnSpPr/>
          <p:nvPr/>
        </p:nvCxnSpPr>
        <p:spPr>
          <a:xfrm>
            <a:off x="2352712" y="3951614"/>
            <a:ext cx="1765586" cy="395910"/>
          </a:xfrm>
          <a:prstGeom prst="straightConnector1">
            <a:avLst/>
          </a:prstGeom>
          <a:ln>
            <a:solidFill>
              <a:srgbClr val="FF6600"/>
            </a:solidFill>
            <a:tailEnd type="arrow"/>
          </a:ln>
        </p:spPr>
        <p:style>
          <a:lnRef idx="3">
            <a:schemeClr val="accent3"/>
          </a:lnRef>
          <a:fillRef idx="0">
            <a:schemeClr val="accent3"/>
          </a:fillRef>
          <a:effectRef idx="2">
            <a:schemeClr val="accent3"/>
          </a:effectRef>
          <a:fontRef idx="minor">
            <a:schemeClr val="tx1"/>
          </a:fontRef>
        </p:style>
      </p:cxnSp>
      <p:cxnSp>
        <p:nvCxnSpPr>
          <p:cNvPr id="54" name="Straight Arrow Connector 53"/>
          <p:cNvCxnSpPr/>
          <p:nvPr/>
        </p:nvCxnSpPr>
        <p:spPr>
          <a:xfrm flipH="1" flipV="1">
            <a:off x="6765115" y="1914715"/>
            <a:ext cx="2742491" cy="95006"/>
          </a:xfrm>
          <a:prstGeom prst="straightConnector1">
            <a:avLst/>
          </a:prstGeom>
          <a:ln>
            <a:solidFill>
              <a:srgbClr val="7030A0"/>
            </a:solidFill>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61953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7" grpId="0"/>
      <p:bldP spid="3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52975"/>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Opposite angles in a cyclic quadrilateral add up to 180°</a:t>
            </a:r>
          </a:p>
        </p:txBody>
      </p:sp>
      <p:sp>
        <p:nvSpPr>
          <p:cNvPr id="4" name="Rounded Rectangle 3"/>
          <p:cNvSpPr/>
          <p:nvPr/>
        </p:nvSpPr>
        <p:spPr>
          <a:xfrm>
            <a:off x="6240016" y="5352975"/>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between the radius and a tangent at that point is 90°</a:t>
            </a:r>
          </a:p>
        </p:txBody>
      </p:sp>
      <p:sp>
        <p:nvSpPr>
          <p:cNvPr id="5" name="Rounded Rectangle 4"/>
          <p:cNvSpPr/>
          <p:nvPr/>
        </p:nvSpPr>
        <p:spPr>
          <a:xfrm>
            <a:off x="1782236" y="3804595"/>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at the centre is twice angle at circumference</a:t>
            </a:r>
          </a:p>
        </p:txBody>
      </p:sp>
      <p:sp>
        <p:nvSpPr>
          <p:cNvPr id="6" name="Rounded Rectangle 5"/>
          <p:cNvSpPr/>
          <p:nvPr/>
        </p:nvSpPr>
        <p:spPr>
          <a:xfrm>
            <a:off x="6240016" y="3804595"/>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from chord to any point on circumference is equal</a:t>
            </a:r>
          </a:p>
        </p:txBody>
      </p:sp>
      <p:sp>
        <p:nvSpPr>
          <p:cNvPr id="8" name="Oval 7"/>
          <p:cNvSpPr/>
          <p:nvPr/>
        </p:nvSpPr>
        <p:spPr>
          <a:xfrm>
            <a:off x="4338520" y="239991"/>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flipV="1">
            <a:off x="4338522" y="1819486"/>
            <a:ext cx="3312366" cy="63019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5922696" y="239994"/>
            <a:ext cx="1728192" cy="2209687"/>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6895253" y="1926608"/>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007848" y="1896577"/>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flipV="1">
            <a:off x="5130608" y="239992"/>
            <a:ext cx="785134" cy="267792"/>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338522" y="507787"/>
            <a:ext cx="792086" cy="1311703"/>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4947111" y="47041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9570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70343"/>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at the centre is twice angle at circumference</a:t>
            </a:r>
          </a:p>
        </p:txBody>
      </p:sp>
      <p:sp>
        <p:nvSpPr>
          <p:cNvPr id="4" name="Rounded Rectangle 3"/>
          <p:cNvSpPr/>
          <p:nvPr/>
        </p:nvSpPr>
        <p:spPr>
          <a:xfrm>
            <a:off x="6240016" y="5370343"/>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in a semicircle is 90°</a:t>
            </a:r>
          </a:p>
        </p:txBody>
      </p:sp>
      <p:sp>
        <p:nvSpPr>
          <p:cNvPr id="5" name="Rounded Rectangle 4"/>
          <p:cNvSpPr/>
          <p:nvPr/>
        </p:nvSpPr>
        <p:spPr>
          <a:xfrm>
            <a:off x="1782236" y="3821963"/>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from chord to any point on circumference is equal</a:t>
            </a:r>
          </a:p>
        </p:txBody>
      </p:sp>
      <p:sp>
        <p:nvSpPr>
          <p:cNvPr id="6" name="Rounded Rectangle 5"/>
          <p:cNvSpPr/>
          <p:nvPr/>
        </p:nvSpPr>
        <p:spPr>
          <a:xfrm>
            <a:off x="6240016" y="3821963"/>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a:off x="4439822" y="1258432"/>
            <a:ext cx="3240537" cy="60427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7644146" y="1222218"/>
            <a:ext cx="108041" cy="1270678"/>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547829" y="141558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6109144" y="1939795"/>
            <a:ext cx="45720" cy="45720"/>
          </a:xfrm>
          <a:prstGeom prst="ellipse">
            <a:avLst/>
          </a:prstGeom>
          <a:solidFill>
            <a:schemeClr val="tx1"/>
          </a:solidFill>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a:off x="5231904" y="551002"/>
            <a:ext cx="2520280" cy="1941894"/>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439818" y="513632"/>
            <a:ext cx="792086" cy="1349075"/>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7257182" y="175468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22" name="Straight Connector 21"/>
          <p:cNvCxnSpPr/>
          <p:nvPr/>
        </p:nvCxnSpPr>
        <p:spPr>
          <a:xfrm>
            <a:off x="5231907" y="551005"/>
            <a:ext cx="2412239" cy="707431"/>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33042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nodeType="afterEffect">
                                  <p:stCondLst>
                                    <p:cond delay="150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667508" y="5369819"/>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in a semicircle is 90°</a:t>
            </a:r>
          </a:p>
        </p:txBody>
      </p:sp>
      <p:sp>
        <p:nvSpPr>
          <p:cNvPr id="4" name="Rounded Rectangle 3"/>
          <p:cNvSpPr/>
          <p:nvPr/>
        </p:nvSpPr>
        <p:spPr>
          <a:xfrm>
            <a:off x="6132004" y="5369819"/>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Opposite angles in a cyclic quadrilateral add up to 180°</a:t>
            </a:r>
          </a:p>
        </p:txBody>
      </p:sp>
      <p:sp>
        <p:nvSpPr>
          <p:cNvPr id="5" name="Rounded Rectangle 4"/>
          <p:cNvSpPr/>
          <p:nvPr/>
        </p:nvSpPr>
        <p:spPr>
          <a:xfrm>
            <a:off x="1674224" y="3821439"/>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from chord to any point on circumference is equal </a:t>
            </a:r>
          </a:p>
        </p:txBody>
      </p:sp>
      <p:sp>
        <p:nvSpPr>
          <p:cNvPr id="6" name="Rounded Rectangle 5"/>
          <p:cNvSpPr/>
          <p:nvPr/>
        </p:nvSpPr>
        <p:spPr>
          <a:xfrm>
            <a:off x="6132004" y="3821439"/>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109144" y="1939795"/>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2" name="Oval 31"/>
          <p:cNvSpPr/>
          <p:nvPr/>
        </p:nvSpPr>
        <p:spPr>
          <a:xfrm flipH="1" flipV="1">
            <a:off x="6078584" y="1889680"/>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a:endCxn id="8" idx="5"/>
          </p:cNvCxnSpPr>
          <p:nvPr/>
        </p:nvCxnSpPr>
        <p:spPr>
          <a:xfrm>
            <a:off x="6132004" y="1939795"/>
            <a:ext cx="1196558" cy="123216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7068108" y="256599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25" name="Straight Connector 24"/>
          <p:cNvCxnSpPr/>
          <p:nvPr/>
        </p:nvCxnSpPr>
        <p:spPr>
          <a:xfrm flipH="1" flipV="1">
            <a:off x="4871864" y="116636"/>
            <a:ext cx="4968552" cy="5760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flipH="1">
            <a:off x="6816080" y="692696"/>
            <a:ext cx="3024336" cy="2988124"/>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H="1">
            <a:off x="6153314" y="283209"/>
            <a:ext cx="272485" cy="165658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a:off x="5375920" y="692696"/>
            <a:ext cx="4464496" cy="153071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77184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29"/>
                                        </p:tgtEl>
                                      </p:cBhvr>
                                    </p:animEffect>
                                    <p:set>
                                      <p:cBhvr>
                                        <p:cTn id="20" dur="1" fill="hold">
                                          <p:stCondLst>
                                            <p:cond delay="499"/>
                                          </p:stCondLst>
                                        </p:cTn>
                                        <p:tgtEl>
                                          <p:spTgt spid="29"/>
                                        </p:tgtEl>
                                        <p:attrNameLst>
                                          <p:attrName>style.visibility</p:attrName>
                                        </p:attrNameLst>
                                      </p:cBhvr>
                                      <p:to>
                                        <p:strVal val="hidden"/>
                                      </p:to>
                                    </p:set>
                                  </p:childTnLst>
                                </p:cTn>
                              </p:par>
                              <p:par>
                                <p:cTn id="21" presetID="10" presetClass="exit" presetSubtype="0" fill="hold" nodeType="withEffect">
                                  <p:stCondLst>
                                    <p:cond delay="1500"/>
                                  </p:stCondLst>
                                  <p:childTnLst>
                                    <p:animEffect transition="out" filter="fade">
                                      <p:cBhvr>
                                        <p:cTn id="22" dur="500"/>
                                        <p:tgtEl>
                                          <p:spTgt spid="28"/>
                                        </p:tgtEl>
                                      </p:cBhvr>
                                    </p:animEffect>
                                    <p:set>
                                      <p:cBhvr>
                                        <p:cTn id="23"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41784"/>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from chord to any point on circumference is equal</a:t>
            </a:r>
          </a:p>
        </p:txBody>
      </p:sp>
      <p:sp>
        <p:nvSpPr>
          <p:cNvPr id="4" name="Rounded Rectangle 3"/>
          <p:cNvSpPr/>
          <p:nvPr/>
        </p:nvSpPr>
        <p:spPr>
          <a:xfrm>
            <a:off x="6240016" y="5341784"/>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at the centre is twice angle at circumference</a:t>
            </a:r>
          </a:p>
        </p:txBody>
      </p:sp>
      <p:sp>
        <p:nvSpPr>
          <p:cNvPr id="5" name="Rounded Rectangle 4"/>
          <p:cNvSpPr/>
          <p:nvPr/>
        </p:nvSpPr>
        <p:spPr>
          <a:xfrm>
            <a:off x="1782236" y="3793404"/>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between the radius and a tangent at that point is 90°</a:t>
            </a:r>
          </a:p>
        </p:txBody>
      </p:sp>
      <p:sp>
        <p:nvSpPr>
          <p:cNvPr id="6" name="Rounded Rectangle 5"/>
          <p:cNvSpPr/>
          <p:nvPr/>
        </p:nvSpPr>
        <p:spPr>
          <a:xfrm>
            <a:off x="6240016" y="3793404"/>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Opposite angles in a cyclic quadrilateral add up to 180°</a:t>
            </a:r>
          </a:p>
        </p:txBody>
      </p:sp>
      <p:sp>
        <p:nvSpPr>
          <p:cNvPr id="8" name="Oval 7"/>
          <p:cNvSpPr/>
          <p:nvPr/>
        </p:nvSpPr>
        <p:spPr>
          <a:xfrm>
            <a:off x="4439816" y="283209"/>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109144" y="1939795"/>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1" name="Oval 30"/>
          <p:cNvSpPr/>
          <p:nvPr/>
        </p:nvSpPr>
        <p:spPr>
          <a:xfrm flipH="1" flipV="1">
            <a:off x="6023992" y="1876032"/>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p:nvPr/>
        </p:nvCxnSpPr>
        <p:spPr>
          <a:xfrm>
            <a:off x="5321449" y="484094"/>
            <a:ext cx="1592132" cy="299062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6154864" y="187603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16" name="Straight Connector 15"/>
          <p:cNvCxnSpPr>
            <a:endCxn id="8" idx="6"/>
          </p:cNvCxnSpPr>
          <p:nvPr/>
        </p:nvCxnSpPr>
        <p:spPr>
          <a:xfrm>
            <a:off x="5321452" y="473339"/>
            <a:ext cx="2502743" cy="1502061"/>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p:cNvCxnSpPr>
            <a:endCxn id="8" idx="6"/>
          </p:cNvCxnSpPr>
          <p:nvPr/>
        </p:nvCxnSpPr>
        <p:spPr>
          <a:xfrm>
            <a:off x="4428568" y="1947137"/>
            <a:ext cx="3395627" cy="282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a:off x="4448719" y="1939798"/>
            <a:ext cx="2464865" cy="1534925"/>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5573725" y="74877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33" name="Straight Connector 32"/>
          <p:cNvCxnSpPr>
            <a:endCxn id="8" idx="6"/>
          </p:cNvCxnSpPr>
          <p:nvPr/>
        </p:nvCxnSpPr>
        <p:spPr>
          <a:xfrm flipV="1">
            <a:off x="6913584" y="1975400"/>
            <a:ext cx="910611" cy="1499323"/>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cxnSp>
        <p:nvCxnSpPr>
          <p:cNvPr id="34" name="Straight Connector 33"/>
          <p:cNvCxnSpPr>
            <a:stCxn id="31" idx="6"/>
            <a:endCxn id="8" idx="6"/>
          </p:cNvCxnSpPr>
          <p:nvPr/>
        </p:nvCxnSpPr>
        <p:spPr>
          <a:xfrm>
            <a:off x="6023992" y="1947137"/>
            <a:ext cx="1800200" cy="2826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189741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30"/>
                                        </p:tgtEl>
                                      </p:cBhvr>
                                    </p:animEffect>
                                    <p:set>
                                      <p:cBhvr>
                                        <p:cTn id="20" dur="1" fill="hold">
                                          <p:stCondLst>
                                            <p:cond delay="499"/>
                                          </p:stCondLst>
                                        </p:cTn>
                                        <p:tgtEl>
                                          <p:spTgt spid="30"/>
                                        </p:tgtEl>
                                        <p:attrNameLst>
                                          <p:attrName>style.visibility</p:attrName>
                                        </p:attrNameLst>
                                      </p:cBhvr>
                                      <p:to>
                                        <p:strVal val="hidden"/>
                                      </p:to>
                                    </p:se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23358" y="5385908"/>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Opposite angles in a cyclic quadrilateral add up to 180°</a:t>
            </a:r>
          </a:p>
        </p:txBody>
      </p:sp>
      <p:sp>
        <p:nvSpPr>
          <p:cNvPr id="4" name="Rounded Rectangle 3"/>
          <p:cNvSpPr/>
          <p:nvPr/>
        </p:nvSpPr>
        <p:spPr>
          <a:xfrm>
            <a:off x="6187854" y="5385908"/>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from chord to any point on circumference is equal</a:t>
            </a:r>
          </a:p>
        </p:txBody>
      </p:sp>
      <p:sp>
        <p:nvSpPr>
          <p:cNvPr id="5" name="Rounded Rectangle 4"/>
          <p:cNvSpPr/>
          <p:nvPr/>
        </p:nvSpPr>
        <p:spPr>
          <a:xfrm>
            <a:off x="1730074" y="3837528"/>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Angle in a semicircle is 90°</a:t>
            </a:r>
          </a:p>
        </p:txBody>
      </p:sp>
      <p:sp>
        <p:nvSpPr>
          <p:cNvPr id="6" name="Rounded Rectangle 5"/>
          <p:cNvSpPr/>
          <p:nvPr/>
        </p:nvSpPr>
        <p:spPr>
          <a:xfrm>
            <a:off x="6187854" y="3837528"/>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between the radius and a tangent at that point is 90°</a:t>
            </a:r>
          </a:p>
        </p:txBody>
      </p:sp>
      <p:sp>
        <p:nvSpPr>
          <p:cNvPr id="8" name="Oval 7"/>
          <p:cNvSpPr/>
          <p:nvPr/>
        </p:nvSpPr>
        <p:spPr>
          <a:xfrm>
            <a:off x="4367808" y="332656"/>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3" name="Oval 22"/>
          <p:cNvSpPr/>
          <p:nvPr/>
        </p:nvSpPr>
        <p:spPr>
          <a:xfrm>
            <a:off x="6037136" y="1989242"/>
            <a:ext cx="45720" cy="4572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7" name="Straight Connector 16"/>
          <p:cNvCxnSpPr/>
          <p:nvPr/>
        </p:nvCxnSpPr>
        <p:spPr>
          <a:xfrm>
            <a:off x="5249444" y="533541"/>
            <a:ext cx="1777851" cy="87406"/>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7085931" y="2436025"/>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cxnSp>
        <p:nvCxnSpPr>
          <p:cNvPr id="16" name="Straight Connector 15"/>
          <p:cNvCxnSpPr/>
          <p:nvPr/>
        </p:nvCxnSpPr>
        <p:spPr>
          <a:xfrm>
            <a:off x="6163842" y="27932"/>
            <a:ext cx="3604567" cy="2457554"/>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flipV="1">
            <a:off x="7020946" y="608247"/>
            <a:ext cx="603249" cy="208915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8" name="Oval 37"/>
          <p:cNvSpPr/>
          <p:nvPr/>
        </p:nvSpPr>
        <p:spPr>
          <a:xfrm flipH="1" flipV="1">
            <a:off x="5965632" y="1940795"/>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30" name="Straight Connector 29"/>
          <p:cNvCxnSpPr/>
          <p:nvPr/>
        </p:nvCxnSpPr>
        <p:spPr>
          <a:xfrm>
            <a:off x="5249444" y="533544"/>
            <a:ext cx="1612751" cy="2988449"/>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5336395" y="45411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cxnSp>
        <p:nvCxnSpPr>
          <p:cNvPr id="20" name="Straight Connector 19"/>
          <p:cNvCxnSpPr/>
          <p:nvPr/>
        </p:nvCxnSpPr>
        <p:spPr>
          <a:xfrm flipH="1">
            <a:off x="5089922" y="600449"/>
            <a:ext cx="1942182" cy="2805990"/>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H="1">
            <a:off x="6862192" y="2691050"/>
            <a:ext cx="762000" cy="830943"/>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5067432" y="3408804"/>
            <a:ext cx="1794760" cy="113189"/>
          </a:xfrm>
          <a:prstGeom prst="line">
            <a:avLst/>
          </a:prstGeom>
          <a:ln w="28575">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305348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33"/>
                                        </p:tgtEl>
                                      </p:cBhvr>
                                    </p:animEffect>
                                    <p:set>
                                      <p:cBhvr>
                                        <p:cTn id="20" dur="1" fill="hold">
                                          <p:stCondLst>
                                            <p:cond delay="499"/>
                                          </p:stCondLst>
                                        </p:cTn>
                                        <p:tgtEl>
                                          <p:spTgt spid="33"/>
                                        </p:tgtEl>
                                        <p:attrNameLst>
                                          <p:attrName>style.visibility</p:attrName>
                                        </p:attrNameLst>
                                      </p:cBhvr>
                                      <p:to>
                                        <p:strVal val="hidden"/>
                                      </p:to>
                                    </p:set>
                                  </p:childTnLst>
                                </p:cTn>
                              </p:par>
                              <p:par>
                                <p:cTn id="21" presetID="10" presetClass="exit" presetSubtype="0" fill="hold" nodeType="withEffect">
                                  <p:stCondLst>
                                    <p:cond delay="150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5520" y="5373216"/>
            <a:ext cx="4248472" cy="136815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a:p>
            <a:pPr algn="ctr"/>
            <a:r>
              <a:rPr lang="en-GB" sz="2400" b="1" dirty="0"/>
              <a:t>Angle between the radius and a tangent at that point is 90°</a:t>
            </a:r>
          </a:p>
        </p:txBody>
      </p:sp>
      <p:sp>
        <p:nvSpPr>
          <p:cNvPr id="4" name="Rounded Rectangle 3"/>
          <p:cNvSpPr/>
          <p:nvPr/>
        </p:nvSpPr>
        <p:spPr>
          <a:xfrm>
            <a:off x="6240016" y="5373216"/>
            <a:ext cx="4248472" cy="13681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a:p>
            <a:pPr algn="ctr"/>
            <a:r>
              <a:rPr lang="en-GB" sz="2400" b="1" dirty="0"/>
              <a:t>Angle at the centre is twice angle at circumference</a:t>
            </a:r>
          </a:p>
        </p:txBody>
      </p:sp>
      <p:sp>
        <p:nvSpPr>
          <p:cNvPr id="5" name="Rounded Rectangle 4"/>
          <p:cNvSpPr/>
          <p:nvPr/>
        </p:nvSpPr>
        <p:spPr>
          <a:xfrm>
            <a:off x="1782236" y="3824836"/>
            <a:ext cx="4248472" cy="1368152"/>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a:p>
            <a:pPr algn="ctr"/>
            <a:r>
              <a:rPr lang="en-GB" sz="2400" b="1" dirty="0"/>
              <a:t>Opposite angles in a cyclic quadrilateral add up to 180°</a:t>
            </a:r>
          </a:p>
        </p:txBody>
      </p:sp>
      <p:sp>
        <p:nvSpPr>
          <p:cNvPr id="6" name="Rounded Rectangle 5"/>
          <p:cNvSpPr/>
          <p:nvPr/>
        </p:nvSpPr>
        <p:spPr>
          <a:xfrm>
            <a:off x="6240016" y="3824836"/>
            <a:ext cx="4248472" cy="1368152"/>
          </a:xfrm>
          <a:prstGeom prst="roundRec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a:p>
            <a:pPr algn="ctr"/>
            <a:r>
              <a:rPr lang="en-GB" sz="2400" b="1" dirty="0"/>
              <a:t>Angle from chord to any point on circumference is equal</a:t>
            </a:r>
          </a:p>
        </p:txBody>
      </p:sp>
      <p:sp>
        <p:nvSpPr>
          <p:cNvPr id="8" name="Oval 7"/>
          <p:cNvSpPr/>
          <p:nvPr/>
        </p:nvSpPr>
        <p:spPr>
          <a:xfrm>
            <a:off x="4295800" y="168955"/>
            <a:ext cx="3384376" cy="338437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 name="Straight Connector 10"/>
          <p:cNvCxnSpPr/>
          <p:nvPr/>
        </p:nvCxnSpPr>
        <p:spPr>
          <a:xfrm flipH="1" flipV="1">
            <a:off x="4385734" y="1325250"/>
            <a:ext cx="1854282" cy="2228085"/>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V="1">
            <a:off x="6240016" y="2378645"/>
            <a:ext cx="1368152" cy="1174689"/>
          </a:xfrm>
          <a:prstGeom prst="line">
            <a:avLst/>
          </a:prstGeom>
          <a:ln w="28575"/>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4655840" y="1416664"/>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x°</a:t>
            </a:r>
          </a:p>
        </p:txBody>
      </p:sp>
      <p:sp>
        <p:nvSpPr>
          <p:cNvPr id="23" name="Oval 22"/>
          <p:cNvSpPr/>
          <p:nvPr/>
        </p:nvSpPr>
        <p:spPr>
          <a:xfrm>
            <a:off x="5958063" y="1818476"/>
            <a:ext cx="59850" cy="598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a:off x="6240016" y="168958"/>
            <a:ext cx="1368152" cy="2209687"/>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V="1">
            <a:off x="4385734" y="168957"/>
            <a:ext cx="1854282" cy="1156290"/>
          </a:xfrm>
          <a:prstGeom prst="line">
            <a:avLst/>
          </a:prstGeom>
          <a:ln w="28575"/>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5993748" y="1878329"/>
            <a:ext cx="576064" cy="461665"/>
          </a:xfrm>
          <a:prstGeom prst="rect">
            <a:avLst/>
          </a:prstGeom>
          <a:noFill/>
        </p:spPr>
        <p:txBody>
          <a:bodyPr wrap="square" rtlCol="0">
            <a:spAutoFit/>
          </a:bodyPr>
          <a:lstStyle/>
          <a:p>
            <a:pPr algn="ctr"/>
            <a:r>
              <a:rPr lang="en-GB" sz="2400" b="1" i="1" dirty="0">
                <a:latin typeface="Times New Roman" panose="02020603050405020304" pitchFamily="18" charset="0"/>
                <a:cs typeface="Times New Roman" panose="02020603050405020304" pitchFamily="18" charset="0"/>
              </a:rPr>
              <a:t>y°</a:t>
            </a:r>
          </a:p>
        </p:txBody>
      </p:sp>
      <p:sp>
        <p:nvSpPr>
          <p:cNvPr id="42" name="Oval 41"/>
          <p:cNvSpPr/>
          <p:nvPr/>
        </p:nvSpPr>
        <p:spPr>
          <a:xfrm flipH="1" flipV="1">
            <a:off x="5879976" y="1761778"/>
            <a:ext cx="150214" cy="142204"/>
          </a:xfrm>
          <a:prstGeom prst="ellipse">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22" name="Straight Connector 21"/>
          <p:cNvCxnSpPr>
            <a:stCxn id="23" idx="1"/>
          </p:cNvCxnSpPr>
          <p:nvPr/>
        </p:nvCxnSpPr>
        <p:spPr>
          <a:xfrm>
            <a:off x="5966831" y="1827244"/>
            <a:ext cx="284999" cy="1739325"/>
          </a:xfrm>
          <a:prstGeom prst="line">
            <a:avLst/>
          </a:prstGeom>
          <a:ln w="28575"/>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4385734" y="1325250"/>
            <a:ext cx="3219076" cy="1040653"/>
          </a:xfrm>
          <a:prstGeom prst="line">
            <a:avLst/>
          </a:prstGeom>
          <a:ln w="28575"/>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V="1">
            <a:off x="6260598" y="2372830"/>
            <a:ext cx="1368152" cy="1174689"/>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455954" y="798659"/>
            <a:ext cx="3408396" cy="1754326"/>
          </a:xfrm>
          <a:prstGeom prst="rect">
            <a:avLst/>
          </a:prstGeom>
          <a:noFill/>
        </p:spPr>
        <p:txBody>
          <a:bodyPr wrap="square" rtlCol="0">
            <a:spAutoFit/>
          </a:bodyPr>
          <a:lstStyle/>
          <a:p>
            <a:pPr algn="ctr"/>
            <a:r>
              <a:rPr lang="en-GB" sz="5400" b="1" dirty="0">
                <a:latin typeface="Comic Sans MS" panose="030F0702030302020204" pitchFamily="66" charset="0"/>
                <a:ea typeface="OpenSymbol" panose="05010000000000000000" pitchFamily="2" charset="0"/>
              </a:rPr>
              <a:t>Which theorem?</a:t>
            </a:r>
          </a:p>
        </p:txBody>
      </p:sp>
    </p:spTree>
    <p:extLst>
      <p:ext uri="{BB962C8B-B14F-4D97-AF65-F5344CB8AC3E}">
        <p14:creationId xmlns:p14="http://schemas.microsoft.com/office/powerpoint/2010/main" val="273110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par>
                          <p:cTn id="14" fill="hold">
                            <p:stCondLst>
                              <p:cond delay="500"/>
                            </p:stCondLst>
                            <p:childTnLst>
                              <p:par>
                                <p:cTn id="15" presetID="10" presetClass="exit" presetSubtype="0" fill="hold" nodeType="afterEffect">
                                  <p:stCondLst>
                                    <p:cond delay="150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par>
                                <p:cTn id="18" presetID="10" presetClass="exit" presetSubtype="0" fill="hold" nodeType="withEffect">
                                  <p:stCondLst>
                                    <p:cond delay="150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0" presetClass="entr" presetSubtype="0" fill="hold" nodeType="withEffect">
                                  <p:stCondLst>
                                    <p:cond delay="150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23282" y="342903"/>
            <a:ext cx="4822354" cy="1927974"/>
          </a:xfrm>
          <a:prstGeom prst="rect">
            <a:avLst/>
          </a:prstGeom>
        </p:spPr>
      </p:pic>
      <p:pic>
        <p:nvPicPr>
          <p:cNvPr id="5" name="Picture 4"/>
          <p:cNvPicPr>
            <a:picLocks noChangeAspect="1"/>
          </p:cNvPicPr>
          <p:nvPr/>
        </p:nvPicPr>
        <p:blipFill>
          <a:blip r:embed="rId3"/>
          <a:stretch>
            <a:fillRect/>
          </a:stretch>
        </p:blipFill>
        <p:spPr>
          <a:xfrm>
            <a:off x="323470" y="1959277"/>
            <a:ext cx="3036071" cy="1932599"/>
          </a:xfrm>
          <a:prstGeom prst="rect">
            <a:avLst/>
          </a:prstGeom>
        </p:spPr>
      </p:pic>
      <p:pic>
        <p:nvPicPr>
          <p:cNvPr id="6" name="Picture 5"/>
          <p:cNvPicPr>
            <a:picLocks noChangeAspect="1"/>
          </p:cNvPicPr>
          <p:nvPr/>
        </p:nvPicPr>
        <p:blipFill>
          <a:blip r:embed="rId4"/>
          <a:stretch>
            <a:fillRect/>
          </a:stretch>
        </p:blipFill>
        <p:spPr>
          <a:xfrm>
            <a:off x="652682" y="4721994"/>
            <a:ext cx="2706859" cy="1914310"/>
          </a:xfrm>
          <a:prstGeom prst="rect">
            <a:avLst/>
          </a:prstGeom>
        </p:spPr>
      </p:pic>
      <p:pic>
        <p:nvPicPr>
          <p:cNvPr id="7" name="Picture 6"/>
          <p:cNvPicPr>
            <a:picLocks noChangeAspect="1"/>
          </p:cNvPicPr>
          <p:nvPr/>
        </p:nvPicPr>
        <p:blipFill>
          <a:blip r:embed="rId5"/>
          <a:stretch>
            <a:fillRect/>
          </a:stretch>
        </p:blipFill>
        <p:spPr>
          <a:xfrm>
            <a:off x="4029009" y="4721994"/>
            <a:ext cx="1926503" cy="1908213"/>
          </a:xfrm>
          <a:prstGeom prst="rect">
            <a:avLst/>
          </a:prstGeom>
        </p:spPr>
      </p:pic>
      <p:pic>
        <p:nvPicPr>
          <p:cNvPr id="8" name="Picture 7"/>
          <p:cNvPicPr>
            <a:picLocks noChangeAspect="1"/>
          </p:cNvPicPr>
          <p:nvPr/>
        </p:nvPicPr>
        <p:blipFill>
          <a:blip r:embed="rId6"/>
          <a:stretch>
            <a:fillRect/>
          </a:stretch>
        </p:blipFill>
        <p:spPr>
          <a:xfrm>
            <a:off x="4029009" y="1983663"/>
            <a:ext cx="1877731" cy="1908213"/>
          </a:xfrm>
          <a:prstGeom prst="rect">
            <a:avLst/>
          </a:prstGeom>
        </p:spPr>
      </p:pic>
      <p:pic>
        <p:nvPicPr>
          <p:cNvPr id="9" name="Picture 8"/>
          <p:cNvPicPr>
            <a:picLocks noChangeAspect="1"/>
          </p:cNvPicPr>
          <p:nvPr/>
        </p:nvPicPr>
        <p:blipFill>
          <a:blip r:embed="rId7"/>
          <a:stretch>
            <a:fillRect/>
          </a:stretch>
        </p:blipFill>
        <p:spPr>
          <a:xfrm>
            <a:off x="9033612" y="2103352"/>
            <a:ext cx="1877731" cy="1908213"/>
          </a:xfrm>
          <a:prstGeom prst="rect">
            <a:avLst/>
          </a:prstGeom>
        </p:spPr>
      </p:pic>
      <p:pic>
        <p:nvPicPr>
          <p:cNvPr id="10" name="Picture 9"/>
          <p:cNvPicPr/>
          <p:nvPr/>
        </p:nvPicPr>
        <p:blipFill>
          <a:blip r:embed="rId8"/>
          <a:srcRect/>
          <a:stretch>
            <a:fillRect/>
          </a:stretch>
        </p:blipFill>
        <p:spPr bwMode="auto">
          <a:xfrm>
            <a:off x="9172179" y="4721994"/>
            <a:ext cx="1924050" cy="1905000"/>
          </a:xfrm>
          <a:prstGeom prst="rect">
            <a:avLst/>
          </a:prstGeom>
          <a:noFill/>
          <a:ln w="9525">
            <a:noFill/>
            <a:miter lim="800000"/>
            <a:headEnd/>
            <a:tailEnd/>
          </a:ln>
        </p:spPr>
      </p:pic>
      <p:pic>
        <p:nvPicPr>
          <p:cNvPr id="16" name="Picture 15"/>
          <p:cNvPicPr>
            <a:picLocks noChangeAspect="1"/>
          </p:cNvPicPr>
          <p:nvPr/>
        </p:nvPicPr>
        <p:blipFill>
          <a:blip r:embed="rId9"/>
          <a:stretch>
            <a:fillRect/>
          </a:stretch>
        </p:blipFill>
        <p:spPr>
          <a:xfrm>
            <a:off x="6576208" y="3397833"/>
            <a:ext cx="1670449" cy="1713124"/>
          </a:xfrm>
          <a:prstGeom prst="rect">
            <a:avLst/>
          </a:prstGeom>
        </p:spPr>
      </p:pic>
      <p:sp>
        <p:nvSpPr>
          <p:cNvPr id="17" name="Rectangle 16"/>
          <p:cNvSpPr/>
          <p:nvPr/>
        </p:nvSpPr>
        <p:spPr>
          <a:xfrm>
            <a:off x="188422" y="178075"/>
            <a:ext cx="7038109" cy="1569660"/>
          </a:xfrm>
          <a:prstGeom prst="rect">
            <a:avLst/>
          </a:prstGeom>
        </p:spPr>
        <p:txBody>
          <a:bodyPr wrap="square">
            <a:spAutoFit/>
          </a:bodyPr>
          <a:lstStyle/>
          <a:p>
            <a:pPr algn="ctr"/>
            <a:r>
              <a:rPr lang="en-US" sz="4800" b="0" i="0" u="none" strike="noStrike" dirty="0">
                <a:solidFill>
                  <a:srgbClr val="000000"/>
                </a:solidFill>
                <a:effectLst/>
                <a:latin typeface="Calibri" panose="020F0502020204030204" pitchFamily="34" charset="0"/>
              </a:rPr>
              <a:t>How many circle theorems you name/describe?</a:t>
            </a:r>
            <a:r>
              <a:rPr lang="en-US" sz="4800" dirty="0"/>
              <a:t> </a:t>
            </a:r>
            <a:endParaRPr lang="en-GB" sz="4800" dirty="0"/>
          </a:p>
        </p:txBody>
      </p:sp>
      <p:cxnSp>
        <p:nvCxnSpPr>
          <p:cNvPr id="3" name="Straight Connector 2"/>
          <p:cNvCxnSpPr/>
          <p:nvPr/>
        </p:nvCxnSpPr>
        <p:spPr>
          <a:xfrm>
            <a:off x="4164042" y="5685705"/>
            <a:ext cx="1355075" cy="6389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021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2357" y="224537"/>
            <a:ext cx="10424160" cy="830997"/>
          </a:xfrm>
          <a:prstGeom prst="rect">
            <a:avLst/>
          </a:prstGeom>
        </p:spPr>
        <p:txBody>
          <a:bodyPr wrap="square">
            <a:spAutoFit/>
          </a:bodyPr>
          <a:lstStyle/>
          <a:p>
            <a:pPr algn="ctr"/>
            <a:r>
              <a:rPr lang="en-US" sz="4800" b="0" i="0" u="none" strike="noStrike" dirty="0">
                <a:solidFill>
                  <a:srgbClr val="000000"/>
                </a:solidFill>
                <a:effectLst/>
                <a:latin typeface="Calibri" panose="020F0502020204030204" pitchFamily="34" charset="0"/>
              </a:rPr>
              <a:t>How many circle theorems did you get?</a:t>
            </a:r>
            <a:r>
              <a:rPr lang="en-US" sz="4800" dirty="0"/>
              <a:t> </a:t>
            </a:r>
            <a:endParaRPr lang="en-GB" sz="4800" dirty="0"/>
          </a:p>
        </p:txBody>
      </p:sp>
      <p:sp>
        <p:nvSpPr>
          <p:cNvPr id="15" name="Rounded Rectangle 14"/>
          <p:cNvSpPr/>
          <p:nvPr/>
        </p:nvSpPr>
        <p:spPr>
          <a:xfrm>
            <a:off x="803563" y="3190906"/>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92D050"/>
                </a:solidFill>
              </a:rPr>
              <a:t>Angle at the centre is twice the angle at the circumference</a:t>
            </a:r>
          </a:p>
        </p:txBody>
      </p:sp>
      <p:sp>
        <p:nvSpPr>
          <p:cNvPr id="16" name="Rounded Rectangle 15"/>
          <p:cNvSpPr/>
          <p:nvPr/>
        </p:nvSpPr>
        <p:spPr>
          <a:xfrm>
            <a:off x="803564" y="3842079"/>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B050"/>
                </a:solidFill>
              </a:rPr>
              <a:t>A tangent will always meet the radius at  90</a:t>
            </a:r>
            <a:r>
              <a:rPr lang="en-US" sz="3200" baseline="30000" dirty="0">
                <a:solidFill>
                  <a:srgbClr val="00B050"/>
                </a:solidFill>
              </a:rPr>
              <a:t>.</a:t>
            </a:r>
            <a:endParaRPr lang="en-US" sz="3200" dirty="0">
              <a:solidFill>
                <a:srgbClr val="00B050"/>
              </a:solidFill>
              <a:latin typeface="Arial" panose="020B0604020202020204" pitchFamily="34" charset="0"/>
            </a:endParaRPr>
          </a:p>
        </p:txBody>
      </p:sp>
      <p:sp>
        <p:nvSpPr>
          <p:cNvPr id="17" name="Rounded Rectangle 16"/>
          <p:cNvSpPr/>
          <p:nvPr/>
        </p:nvSpPr>
        <p:spPr>
          <a:xfrm>
            <a:off x="803564" y="4493252"/>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70C0"/>
                </a:solidFill>
              </a:rPr>
              <a:t>Angles in opposite segments are equal   </a:t>
            </a:r>
            <a:r>
              <a:rPr lang="en-US" sz="3200" baseline="30000" dirty="0">
                <a:solidFill>
                  <a:srgbClr val="0070C0"/>
                </a:solidFill>
              </a:rPr>
              <a:t>     </a:t>
            </a:r>
            <a:endParaRPr lang="en-US" sz="3200" dirty="0">
              <a:solidFill>
                <a:srgbClr val="0070C0"/>
              </a:solidFill>
              <a:latin typeface="Arial" panose="020B0604020202020204" pitchFamily="34" charset="0"/>
            </a:endParaRPr>
          </a:p>
        </p:txBody>
      </p:sp>
      <p:sp>
        <p:nvSpPr>
          <p:cNvPr id="18" name="Rounded Rectangle 17"/>
          <p:cNvSpPr/>
          <p:nvPr/>
        </p:nvSpPr>
        <p:spPr>
          <a:xfrm>
            <a:off x="803564" y="5144425"/>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002060"/>
                </a:solidFill>
              </a:rPr>
              <a:t>A perpendicular bisector of a chord is the diameter </a:t>
            </a:r>
            <a:r>
              <a:rPr lang="en-US" sz="3200" baseline="30000" dirty="0">
                <a:solidFill>
                  <a:srgbClr val="002060"/>
                </a:solidFill>
              </a:rPr>
              <a:t>     </a:t>
            </a:r>
            <a:endParaRPr lang="en-US" sz="3200" dirty="0">
              <a:solidFill>
                <a:srgbClr val="002060"/>
              </a:solidFill>
              <a:latin typeface="Arial" panose="020B0604020202020204" pitchFamily="34" charset="0"/>
            </a:endParaRPr>
          </a:p>
        </p:txBody>
      </p:sp>
      <p:sp>
        <p:nvSpPr>
          <p:cNvPr id="19" name="Rounded Rectangle 18"/>
          <p:cNvSpPr/>
          <p:nvPr/>
        </p:nvSpPr>
        <p:spPr>
          <a:xfrm>
            <a:off x="803564" y="5795598"/>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7030A0"/>
                </a:solidFill>
              </a:rPr>
              <a:t>Tangents are equal when drawn from the same point</a:t>
            </a:r>
            <a:endParaRPr lang="en-US" sz="3200" dirty="0">
              <a:solidFill>
                <a:srgbClr val="7030A0"/>
              </a:solidFill>
              <a:latin typeface="Arial" panose="020B0604020202020204" pitchFamily="34" charset="0"/>
            </a:endParaRPr>
          </a:p>
        </p:txBody>
      </p:sp>
      <p:sp>
        <p:nvSpPr>
          <p:cNvPr id="20" name="Rounded Rectangle 19"/>
          <p:cNvSpPr/>
          <p:nvPr/>
        </p:nvSpPr>
        <p:spPr>
          <a:xfrm>
            <a:off x="803562" y="1238774"/>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GB" sz="3200" u="none" strike="noStrike" dirty="0">
                <a:solidFill>
                  <a:srgbClr val="C00000"/>
                </a:solidFill>
                <a:effectLst/>
              </a:rPr>
              <a:t>Angle at the circumference </a:t>
            </a:r>
            <a:r>
              <a:rPr lang="en-GB" sz="3200" dirty="0">
                <a:solidFill>
                  <a:srgbClr val="C00000"/>
                </a:solidFill>
              </a:rPr>
              <a:t>in</a:t>
            </a:r>
            <a:r>
              <a:rPr lang="en-GB" sz="3200" u="none" strike="noStrike" dirty="0">
                <a:solidFill>
                  <a:srgbClr val="C00000"/>
                </a:solidFill>
                <a:effectLst/>
              </a:rPr>
              <a:t> </a:t>
            </a:r>
            <a:r>
              <a:rPr lang="en-GB" sz="3200" dirty="0">
                <a:solidFill>
                  <a:srgbClr val="C00000"/>
                </a:solidFill>
              </a:rPr>
              <a:t>a</a:t>
            </a:r>
            <a:r>
              <a:rPr lang="en-GB" sz="3200" u="none" strike="noStrike" dirty="0">
                <a:solidFill>
                  <a:srgbClr val="C00000"/>
                </a:solidFill>
                <a:effectLst/>
              </a:rPr>
              <a:t> semicircle is 90</a:t>
            </a:r>
            <a:r>
              <a:rPr lang="en-GB" sz="3200" u="none" strike="noStrike" baseline="30000" dirty="0">
                <a:solidFill>
                  <a:srgbClr val="C00000"/>
                </a:solidFill>
                <a:effectLst/>
              </a:rPr>
              <a:t>.</a:t>
            </a:r>
            <a:endParaRPr lang="en-GB" sz="3200" b="0" i="0" u="none" strike="noStrike" dirty="0">
              <a:solidFill>
                <a:srgbClr val="C00000"/>
              </a:solidFill>
              <a:effectLst/>
              <a:latin typeface="Arial" panose="020B0604020202020204" pitchFamily="34" charset="0"/>
            </a:endParaRPr>
          </a:p>
        </p:txBody>
      </p:sp>
      <p:sp>
        <p:nvSpPr>
          <p:cNvPr id="21" name="Rounded Rectangle 20"/>
          <p:cNvSpPr/>
          <p:nvPr/>
        </p:nvSpPr>
        <p:spPr>
          <a:xfrm>
            <a:off x="803563" y="1889947"/>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u="none" strike="noStrike" dirty="0">
                <a:solidFill>
                  <a:srgbClr val="FF0000"/>
                </a:solidFill>
                <a:effectLst/>
              </a:rPr>
              <a:t>Opposite angles of </a:t>
            </a:r>
            <a:r>
              <a:rPr lang="en-US" sz="3200" dirty="0">
                <a:solidFill>
                  <a:srgbClr val="FF0000"/>
                </a:solidFill>
              </a:rPr>
              <a:t>a</a:t>
            </a:r>
            <a:r>
              <a:rPr lang="en-US" sz="3200" u="none" strike="noStrike" dirty="0">
                <a:solidFill>
                  <a:srgbClr val="FF0000"/>
                </a:solidFill>
                <a:effectLst/>
              </a:rPr>
              <a:t> cyclic quadrilateral add up to 180</a:t>
            </a:r>
            <a:r>
              <a:rPr lang="en-US" sz="3200" u="none" strike="noStrike" baseline="30000" dirty="0">
                <a:solidFill>
                  <a:srgbClr val="FF0000"/>
                </a:solidFill>
                <a:effectLst/>
              </a:rPr>
              <a:t>.     </a:t>
            </a:r>
            <a:endParaRPr lang="en-US" sz="3200" b="0" i="0" u="none" strike="noStrike" dirty="0">
              <a:solidFill>
                <a:srgbClr val="FF0000"/>
              </a:solidFill>
              <a:effectLst/>
              <a:latin typeface="Arial" panose="020B0604020202020204" pitchFamily="34" charset="0"/>
            </a:endParaRPr>
          </a:p>
        </p:txBody>
      </p:sp>
      <p:sp>
        <p:nvSpPr>
          <p:cNvPr id="22" name="Rounded Rectangle 21"/>
          <p:cNvSpPr/>
          <p:nvPr/>
        </p:nvSpPr>
        <p:spPr>
          <a:xfrm>
            <a:off x="803563" y="2541120"/>
            <a:ext cx="10617861" cy="6511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n-US" sz="3200" dirty="0">
                <a:solidFill>
                  <a:srgbClr val="FFC000"/>
                </a:solidFill>
              </a:rPr>
              <a:t>Angles at the circumference from the same chord are equal</a:t>
            </a:r>
            <a:endParaRPr lang="en-US" sz="3200" b="0" i="0" u="none" strike="noStrike" dirty="0">
              <a:solidFill>
                <a:srgbClr val="FFC000"/>
              </a:solidFill>
              <a:effectLst/>
              <a:latin typeface="Arial" panose="020B0604020202020204" pitchFamily="34" charset="0"/>
            </a:endParaRPr>
          </a:p>
        </p:txBody>
      </p:sp>
    </p:spTree>
    <p:extLst>
      <p:ext uri="{BB962C8B-B14F-4D97-AF65-F5344CB8AC3E}">
        <p14:creationId xmlns:p14="http://schemas.microsoft.com/office/powerpoint/2010/main" val="50725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8750" y="201521"/>
            <a:ext cx="10825942" cy="830997"/>
          </a:xfrm>
          <a:prstGeom prst="rect">
            <a:avLst/>
          </a:prstGeom>
        </p:spPr>
        <p:txBody>
          <a:bodyPr wrap="square">
            <a:spAutoFit/>
          </a:bodyPr>
          <a:lstStyle/>
          <a:p>
            <a:pPr algn="ctr"/>
            <a:r>
              <a:rPr lang="en-US" sz="4800" dirty="0">
                <a:solidFill>
                  <a:srgbClr val="000000"/>
                </a:solidFill>
                <a:latin typeface="Calibri" panose="020F0502020204030204" pitchFamily="34" charset="0"/>
              </a:rPr>
              <a:t>How many circle theorems can you draw?</a:t>
            </a:r>
            <a:r>
              <a:rPr lang="en-US" sz="4800" dirty="0"/>
              <a:t> </a:t>
            </a:r>
            <a:endParaRPr lang="en-GB" sz="4800" dirty="0"/>
          </a:p>
        </p:txBody>
      </p:sp>
      <p:grpSp>
        <p:nvGrpSpPr>
          <p:cNvPr id="5" name="Group 4"/>
          <p:cNvGrpSpPr/>
          <p:nvPr/>
        </p:nvGrpSpPr>
        <p:grpSpPr>
          <a:xfrm>
            <a:off x="282715" y="1300375"/>
            <a:ext cx="2530260" cy="2535554"/>
            <a:chOff x="0" y="1"/>
            <a:chExt cx="1740477" cy="1731818"/>
          </a:xfrm>
        </p:grpSpPr>
        <p:sp>
          <p:nvSpPr>
            <p:cNvPr id="27" name="Oval 26"/>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28" name="Oval 27"/>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9" name="Group 8"/>
          <p:cNvGrpSpPr/>
          <p:nvPr/>
        </p:nvGrpSpPr>
        <p:grpSpPr>
          <a:xfrm>
            <a:off x="299078" y="4103786"/>
            <a:ext cx="2530260" cy="2535554"/>
            <a:chOff x="17318" y="1879024"/>
            <a:chExt cx="1740477" cy="1731818"/>
          </a:xfrm>
        </p:grpSpPr>
        <p:sp>
          <p:nvSpPr>
            <p:cNvPr id="19" name="Oval 18"/>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20" name="Oval 19"/>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1" name="Group 30"/>
          <p:cNvGrpSpPr/>
          <p:nvPr/>
        </p:nvGrpSpPr>
        <p:grpSpPr>
          <a:xfrm>
            <a:off x="3357220" y="1300375"/>
            <a:ext cx="2530260" cy="2535554"/>
            <a:chOff x="0" y="1"/>
            <a:chExt cx="1740477" cy="1731818"/>
          </a:xfrm>
        </p:grpSpPr>
        <p:sp>
          <p:nvSpPr>
            <p:cNvPr id="32" name="Oval 31"/>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3" name="Oval 32"/>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4" name="Group 33"/>
          <p:cNvGrpSpPr/>
          <p:nvPr/>
        </p:nvGrpSpPr>
        <p:grpSpPr>
          <a:xfrm>
            <a:off x="3373583" y="4103786"/>
            <a:ext cx="2530260" cy="2535554"/>
            <a:chOff x="17318" y="1879024"/>
            <a:chExt cx="1740477" cy="1731818"/>
          </a:xfrm>
        </p:grpSpPr>
        <p:sp>
          <p:nvSpPr>
            <p:cNvPr id="35" name="Oval 34"/>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6" name="Oval 35"/>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37" name="Group 36"/>
          <p:cNvGrpSpPr/>
          <p:nvPr/>
        </p:nvGrpSpPr>
        <p:grpSpPr>
          <a:xfrm>
            <a:off x="6398594" y="1300375"/>
            <a:ext cx="2530260" cy="2535554"/>
            <a:chOff x="0" y="1"/>
            <a:chExt cx="1740477" cy="1731818"/>
          </a:xfrm>
        </p:grpSpPr>
        <p:sp>
          <p:nvSpPr>
            <p:cNvPr id="38" name="Oval 37"/>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39" name="Oval 38"/>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0" name="Group 39"/>
          <p:cNvGrpSpPr/>
          <p:nvPr/>
        </p:nvGrpSpPr>
        <p:grpSpPr>
          <a:xfrm>
            <a:off x="6414957" y="4103786"/>
            <a:ext cx="2530260" cy="2535554"/>
            <a:chOff x="17318" y="1879024"/>
            <a:chExt cx="1740477" cy="1731818"/>
          </a:xfrm>
        </p:grpSpPr>
        <p:sp>
          <p:nvSpPr>
            <p:cNvPr id="41" name="Oval 40"/>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2" name="Oval 41"/>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3" name="Group 42"/>
          <p:cNvGrpSpPr/>
          <p:nvPr/>
        </p:nvGrpSpPr>
        <p:grpSpPr>
          <a:xfrm>
            <a:off x="9439968" y="1300375"/>
            <a:ext cx="2530260" cy="2535554"/>
            <a:chOff x="0" y="1"/>
            <a:chExt cx="1740477" cy="1731818"/>
          </a:xfrm>
        </p:grpSpPr>
        <p:sp>
          <p:nvSpPr>
            <p:cNvPr id="44" name="Oval 43"/>
            <p:cNvSpPr>
              <a:spLocks noChangeArrowheads="1"/>
            </p:cNvSpPr>
            <p:nvPr/>
          </p:nvSpPr>
          <p:spPr bwMode="auto">
            <a:xfrm>
              <a:off x="0" y="1"/>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5" name="Oval 44"/>
            <p:cNvSpPr>
              <a:spLocks noChangeArrowheads="1"/>
            </p:cNvSpPr>
            <p:nvPr/>
          </p:nvSpPr>
          <p:spPr bwMode="auto">
            <a:xfrm>
              <a:off x="858983" y="826079"/>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grpSp>
        <p:nvGrpSpPr>
          <p:cNvPr id="46" name="Group 45"/>
          <p:cNvGrpSpPr/>
          <p:nvPr/>
        </p:nvGrpSpPr>
        <p:grpSpPr>
          <a:xfrm>
            <a:off x="9456331" y="4103786"/>
            <a:ext cx="2530260" cy="2535554"/>
            <a:chOff x="17318" y="1879024"/>
            <a:chExt cx="1740477" cy="1731818"/>
          </a:xfrm>
        </p:grpSpPr>
        <p:sp>
          <p:nvSpPr>
            <p:cNvPr id="47" name="Oval 46"/>
            <p:cNvSpPr>
              <a:spLocks noChangeArrowheads="1"/>
            </p:cNvSpPr>
            <p:nvPr/>
          </p:nvSpPr>
          <p:spPr bwMode="auto">
            <a:xfrm>
              <a:off x="17318" y="1879024"/>
              <a:ext cx="1740477" cy="173181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sp>
          <p:nvSpPr>
            <p:cNvPr id="48" name="Oval 47"/>
            <p:cNvSpPr>
              <a:spLocks noChangeArrowheads="1"/>
            </p:cNvSpPr>
            <p:nvPr/>
          </p:nvSpPr>
          <p:spPr bwMode="auto">
            <a:xfrm>
              <a:off x="876301" y="2705102"/>
              <a:ext cx="76200" cy="76200"/>
            </a:xfrm>
            <a:prstGeom prst="ellipse">
              <a:avLst/>
            </a:prstGeom>
            <a:solidFill>
              <a:schemeClr val="tx1"/>
            </a:solidFill>
            <a:ln w="9525" algn="ctr">
              <a:solidFill>
                <a:schemeClr val="tx1"/>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a:p>
          </p:txBody>
        </p:sp>
      </p:grpSp>
    </p:spTree>
    <p:extLst>
      <p:ext uri="{BB962C8B-B14F-4D97-AF65-F5344CB8AC3E}">
        <p14:creationId xmlns:p14="http://schemas.microsoft.com/office/powerpoint/2010/main" val="2023463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5885" y="1185694"/>
            <a:ext cx="2589940" cy="2252977"/>
          </a:xfrm>
          <a:prstGeom prst="rect">
            <a:avLst/>
          </a:prstGeom>
          <a:ln>
            <a:noFill/>
          </a:ln>
        </p:spPr>
      </p:pic>
      <p:pic>
        <p:nvPicPr>
          <p:cNvPr id="5" name="Picture 4"/>
          <p:cNvPicPr>
            <a:picLocks noChangeAspect="1"/>
          </p:cNvPicPr>
          <p:nvPr/>
        </p:nvPicPr>
        <p:blipFill rotWithShape="1">
          <a:blip r:embed="rId3"/>
          <a:srcRect l="39312" t="36951" r="29923" b="24145"/>
          <a:stretch/>
        </p:blipFill>
        <p:spPr>
          <a:xfrm>
            <a:off x="3480358" y="1185694"/>
            <a:ext cx="2383555" cy="2190243"/>
          </a:xfrm>
          <a:prstGeom prst="rect">
            <a:avLst/>
          </a:prstGeom>
          <a:ln>
            <a:noFill/>
          </a:ln>
        </p:spPr>
      </p:pic>
      <p:pic>
        <p:nvPicPr>
          <p:cNvPr id="6" name="Picture 5"/>
          <p:cNvPicPr>
            <a:picLocks noChangeAspect="1"/>
          </p:cNvPicPr>
          <p:nvPr/>
        </p:nvPicPr>
        <p:blipFill rotWithShape="1">
          <a:blip r:embed="rId4"/>
          <a:srcRect l="42364" t="37765" r="29313" b="28377"/>
          <a:stretch/>
        </p:blipFill>
        <p:spPr>
          <a:xfrm>
            <a:off x="6469594" y="1092537"/>
            <a:ext cx="2617726" cy="2376556"/>
          </a:xfrm>
          <a:prstGeom prst="rect">
            <a:avLst/>
          </a:prstGeom>
          <a:ln>
            <a:noFill/>
          </a:ln>
        </p:spPr>
      </p:pic>
      <p:pic>
        <p:nvPicPr>
          <p:cNvPr id="7" name="Picture 6"/>
          <p:cNvPicPr>
            <a:picLocks noChangeAspect="1"/>
          </p:cNvPicPr>
          <p:nvPr/>
        </p:nvPicPr>
        <p:blipFill>
          <a:blip r:embed="rId5"/>
          <a:stretch>
            <a:fillRect/>
          </a:stretch>
        </p:blipFill>
        <p:spPr>
          <a:xfrm>
            <a:off x="411914" y="4030384"/>
            <a:ext cx="2617726" cy="2437193"/>
          </a:xfrm>
          <a:prstGeom prst="rect">
            <a:avLst/>
          </a:prstGeom>
          <a:ln>
            <a:noFill/>
          </a:ln>
        </p:spPr>
      </p:pic>
      <p:pic>
        <p:nvPicPr>
          <p:cNvPr id="8" name="Picture 7"/>
          <p:cNvPicPr>
            <a:picLocks noChangeAspect="1"/>
          </p:cNvPicPr>
          <p:nvPr/>
        </p:nvPicPr>
        <p:blipFill rotWithShape="1">
          <a:blip r:embed="rId6"/>
          <a:srcRect l="44195" t="37440" r="23940" b="23168"/>
          <a:stretch/>
        </p:blipFill>
        <p:spPr>
          <a:xfrm>
            <a:off x="9379779" y="1116629"/>
            <a:ext cx="2563145" cy="2376556"/>
          </a:xfrm>
          <a:prstGeom prst="rect">
            <a:avLst/>
          </a:prstGeom>
          <a:ln>
            <a:noFill/>
          </a:ln>
        </p:spPr>
      </p:pic>
      <p:pic>
        <p:nvPicPr>
          <p:cNvPr id="9" name="Picture 8"/>
          <p:cNvPicPr>
            <a:picLocks noChangeAspect="1"/>
          </p:cNvPicPr>
          <p:nvPr/>
        </p:nvPicPr>
        <p:blipFill>
          <a:blip r:embed="rId7"/>
          <a:stretch>
            <a:fillRect/>
          </a:stretch>
        </p:blipFill>
        <p:spPr>
          <a:xfrm>
            <a:off x="3508252" y="4058755"/>
            <a:ext cx="2686249" cy="2437193"/>
          </a:xfrm>
          <a:prstGeom prst="rect">
            <a:avLst/>
          </a:prstGeom>
          <a:ln>
            <a:noFill/>
          </a:ln>
        </p:spPr>
      </p:pic>
      <p:pic>
        <p:nvPicPr>
          <p:cNvPr id="10" name="Picture 9"/>
          <p:cNvPicPr>
            <a:picLocks noChangeAspect="1"/>
          </p:cNvPicPr>
          <p:nvPr/>
        </p:nvPicPr>
        <p:blipFill>
          <a:blip r:embed="rId8"/>
          <a:stretch>
            <a:fillRect/>
          </a:stretch>
        </p:blipFill>
        <p:spPr>
          <a:xfrm>
            <a:off x="6362032" y="4085467"/>
            <a:ext cx="2617726" cy="2425636"/>
          </a:xfrm>
          <a:prstGeom prst="rect">
            <a:avLst/>
          </a:prstGeom>
          <a:ln>
            <a:noFill/>
          </a:ln>
        </p:spPr>
      </p:pic>
      <p:pic>
        <p:nvPicPr>
          <p:cNvPr id="11" name="Picture 10"/>
          <p:cNvPicPr>
            <a:picLocks noChangeAspect="1"/>
          </p:cNvPicPr>
          <p:nvPr/>
        </p:nvPicPr>
        <p:blipFill>
          <a:blip r:embed="rId9"/>
          <a:stretch>
            <a:fillRect/>
          </a:stretch>
        </p:blipFill>
        <p:spPr>
          <a:xfrm>
            <a:off x="9458370" y="4175219"/>
            <a:ext cx="2580908" cy="2292358"/>
          </a:xfrm>
          <a:prstGeom prst="rect">
            <a:avLst/>
          </a:prstGeom>
          <a:ln>
            <a:noFill/>
          </a:ln>
        </p:spPr>
      </p:pic>
      <p:sp>
        <p:nvSpPr>
          <p:cNvPr id="13" name="Rounded Rectangle 12"/>
          <p:cNvSpPr/>
          <p:nvPr/>
        </p:nvSpPr>
        <p:spPr>
          <a:xfrm>
            <a:off x="445696" y="1134033"/>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A</a:t>
            </a:r>
          </a:p>
        </p:txBody>
      </p:sp>
      <p:sp>
        <p:nvSpPr>
          <p:cNvPr id="14" name="Rounded Rectangle 13"/>
          <p:cNvSpPr/>
          <p:nvPr/>
        </p:nvSpPr>
        <p:spPr>
          <a:xfrm>
            <a:off x="9229770" y="1134033"/>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D</a:t>
            </a:r>
          </a:p>
        </p:txBody>
      </p:sp>
      <p:sp>
        <p:nvSpPr>
          <p:cNvPr id="15" name="Rounded Rectangle 14"/>
          <p:cNvSpPr/>
          <p:nvPr/>
        </p:nvSpPr>
        <p:spPr>
          <a:xfrm>
            <a:off x="3346762" y="1134033"/>
            <a:ext cx="342499" cy="2701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B</a:t>
            </a:r>
          </a:p>
        </p:txBody>
      </p:sp>
      <p:sp>
        <p:nvSpPr>
          <p:cNvPr id="16" name="Rounded Rectangle 15"/>
          <p:cNvSpPr/>
          <p:nvPr/>
        </p:nvSpPr>
        <p:spPr>
          <a:xfrm>
            <a:off x="166286"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E</a:t>
            </a:r>
          </a:p>
        </p:txBody>
      </p:sp>
      <p:sp>
        <p:nvSpPr>
          <p:cNvPr id="17" name="Rounded Rectangle 16"/>
          <p:cNvSpPr/>
          <p:nvPr/>
        </p:nvSpPr>
        <p:spPr>
          <a:xfrm>
            <a:off x="3369210"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F</a:t>
            </a:r>
          </a:p>
        </p:txBody>
      </p:sp>
      <p:sp>
        <p:nvSpPr>
          <p:cNvPr id="18" name="Rounded Rectangle 17"/>
          <p:cNvSpPr/>
          <p:nvPr/>
        </p:nvSpPr>
        <p:spPr>
          <a:xfrm>
            <a:off x="6281840" y="1134032"/>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C</a:t>
            </a:r>
          </a:p>
        </p:txBody>
      </p:sp>
      <p:sp>
        <p:nvSpPr>
          <p:cNvPr id="19" name="Rounded Rectangle 18"/>
          <p:cNvSpPr/>
          <p:nvPr/>
        </p:nvSpPr>
        <p:spPr>
          <a:xfrm>
            <a:off x="9139295" y="4058755"/>
            <a:ext cx="379279" cy="4120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H</a:t>
            </a:r>
          </a:p>
        </p:txBody>
      </p:sp>
      <p:sp>
        <p:nvSpPr>
          <p:cNvPr id="20" name="Rounded Rectangle 19"/>
          <p:cNvSpPr/>
          <p:nvPr/>
        </p:nvSpPr>
        <p:spPr>
          <a:xfrm>
            <a:off x="6294247" y="4072110"/>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G</a:t>
            </a:r>
          </a:p>
        </p:txBody>
      </p:sp>
      <p:sp>
        <p:nvSpPr>
          <p:cNvPr id="21" name="Rectangle 20"/>
          <p:cNvSpPr/>
          <p:nvPr/>
        </p:nvSpPr>
        <p:spPr>
          <a:xfrm>
            <a:off x="1212051" y="129408"/>
            <a:ext cx="9449301" cy="707886"/>
          </a:xfrm>
          <a:prstGeom prst="rect">
            <a:avLst/>
          </a:prstGeom>
          <a:ln>
            <a:noFill/>
          </a:ln>
        </p:spPr>
        <p:txBody>
          <a:bodyPr wrap="square">
            <a:spAutoFit/>
          </a:bodyPr>
          <a:lstStyle/>
          <a:p>
            <a:pPr algn="ctr"/>
            <a:r>
              <a:rPr lang="en-US" sz="4000" dirty="0">
                <a:solidFill>
                  <a:srgbClr val="000000"/>
                </a:solidFill>
                <a:latin typeface="Calibri" panose="020F0502020204030204" pitchFamily="34" charset="0"/>
              </a:rPr>
              <a:t>How many circle theorems can you draw?</a:t>
            </a:r>
            <a:r>
              <a:rPr lang="en-US" sz="4000" dirty="0"/>
              <a:t> </a:t>
            </a:r>
            <a:endParaRPr lang="en-GB" sz="4000" dirty="0"/>
          </a:p>
        </p:txBody>
      </p:sp>
    </p:spTree>
    <p:extLst>
      <p:ext uri="{BB962C8B-B14F-4D97-AF65-F5344CB8AC3E}">
        <p14:creationId xmlns:p14="http://schemas.microsoft.com/office/powerpoint/2010/main" val="285888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7725" y="1184768"/>
            <a:ext cx="10066021" cy="4154984"/>
          </a:xfrm>
          <a:prstGeom prst="rect">
            <a:avLst/>
          </a:prstGeom>
        </p:spPr>
        <p:txBody>
          <a:bodyPr wrap="square">
            <a:spAutoFit/>
          </a:bodyPr>
          <a:lstStyle/>
          <a:p>
            <a:pPr algn="ctr"/>
            <a:r>
              <a:rPr lang="en-US" sz="6600" dirty="0"/>
              <a:t>When dealing with circles </a:t>
            </a:r>
          </a:p>
          <a:p>
            <a:pPr algn="ctr"/>
            <a:r>
              <a:rPr lang="en-US" sz="6600" dirty="0"/>
              <a:t>there are certain properties </a:t>
            </a:r>
          </a:p>
          <a:p>
            <a:pPr algn="ctr"/>
            <a:r>
              <a:rPr lang="en-US" sz="6600" dirty="0"/>
              <a:t>that can you help find </a:t>
            </a:r>
          </a:p>
          <a:p>
            <a:pPr algn="ctr"/>
            <a:r>
              <a:rPr lang="en-US" sz="6600" dirty="0"/>
              <a:t>missing angles and sides.  </a:t>
            </a:r>
            <a:endParaRPr lang="en-GB" sz="6600" dirty="0"/>
          </a:p>
        </p:txBody>
      </p:sp>
      <p:sp>
        <p:nvSpPr>
          <p:cNvPr id="6" name="Oval 5"/>
          <p:cNvSpPr/>
          <p:nvPr/>
        </p:nvSpPr>
        <p:spPr>
          <a:xfrm>
            <a:off x="340822" y="5373671"/>
            <a:ext cx="1130531" cy="1169324"/>
          </a:xfrm>
          <a:prstGeom prst="ellipse">
            <a:avLst/>
          </a:prstGeom>
          <a:solidFill>
            <a:srgbClr val="CFAFE7">
              <a:alpha val="36078"/>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401782" y="315005"/>
            <a:ext cx="1130531" cy="1169324"/>
          </a:xfrm>
          <a:prstGeom prst="ellipse">
            <a:avLst/>
          </a:prstGeom>
          <a:solidFill>
            <a:srgbClr val="FF0000">
              <a:alpha val="3607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0698481" y="5518431"/>
            <a:ext cx="1130531" cy="1169324"/>
          </a:xfrm>
          <a:prstGeom prst="ellipse">
            <a:avLst/>
          </a:prstGeom>
          <a:solidFill>
            <a:srgbClr val="92D050">
              <a:alpha val="36078"/>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0837025" y="322440"/>
            <a:ext cx="1130531" cy="1169324"/>
          </a:xfrm>
          <a:prstGeom prst="ellipse">
            <a:avLst/>
          </a:prstGeom>
          <a:solidFill>
            <a:srgbClr val="00B0F0">
              <a:alpha val="36078"/>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a:endCxn id="7" idx="5"/>
          </p:cNvCxnSpPr>
          <p:nvPr/>
        </p:nvCxnSpPr>
        <p:spPr>
          <a:xfrm>
            <a:off x="967047" y="899667"/>
            <a:ext cx="399704" cy="41341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1029605" y="493684"/>
            <a:ext cx="799407" cy="826836"/>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0134279" y="5280475"/>
            <a:ext cx="1575582" cy="626013"/>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6" idx="6"/>
          </p:cNvCxnSpPr>
          <p:nvPr/>
        </p:nvCxnSpPr>
        <p:spPr>
          <a:xfrm>
            <a:off x="537769" y="5518431"/>
            <a:ext cx="933584" cy="439902"/>
          </a:xfrm>
          <a:prstGeom prst="straightConnector1">
            <a:avLst/>
          </a:prstGeom>
          <a:ln w="381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488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77314" y="1700227"/>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39</a:t>
            </a:r>
          </a:p>
        </p:txBody>
      </p:sp>
      <p:sp>
        <p:nvSpPr>
          <p:cNvPr id="5" name="Rounded Rectangle 4"/>
          <p:cNvSpPr/>
          <p:nvPr/>
        </p:nvSpPr>
        <p:spPr>
          <a:xfrm>
            <a:off x="6777314" y="2924363"/>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51</a:t>
            </a:r>
          </a:p>
        </p:txBody>
      </p:sp>
      <p:sp>
        <p:nvSpPr>
          <p:cNvPr id="6" name="Rounded Rectangle 5"/>
          <p:cNvSpPr/>
          <p:nvPr/>
        </p:nvSpPr>
        <p:spPr>
          <a:xfrm>
            <a:off x="6777314" y="4148499"/>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141</a:t>
            </a:r>
          </a:p>
        </p:txBody>
      </p:sp>
      <p:sp>
        <p:nvSpPr>
          <p:cNvPr id="7" name="Rounded Rectangle 6"/>
          <p:cNvSpPr/>
          <p:nvPr/>
        </p:nvSpPr>
        <p:spPr>
          <a:xfrm>
            <a:off x="6777314" y="5444643"/>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129</a:t>
            </a:r>
          </a:p>
        </p:txBody>
      </p:sp>
      <p:sp>
        <p:nvSpPr>
          <p:cNvPr id="8" name="Rectangle 7"/>
          <p:cNvSpPr/>
          <p:nvPr/>
        </p:nvSpPr>
        <p:spPr>
          <a:xfrm>
            <a:off x="6849323" y="1700227"/>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865353" y="2996371"/>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75771" y="4148499"/>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41307" y="5444643"/>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8" name="Group 17"/>
          <p:cNvGrpSpPr/>
          <p:nvPr/>
        </p:nvGrpSpPr>
        <p:grpSpPr>
          <a:xfrm>
            <a:off x="2168803" y="2039382"/>
            <a:ext cx="3786187" cy="3786187"/>
            <a:chOff x="785813" y="1271588"/>
            <a:chExt cx="1849437" cy="1849437"/>
          </a:xfrm>
        </p:grpSpPr>
        <p:grpSp>
          <p:nvGrpSpPr>
            <p:cNvPr id="1026" name="Group 2"/>
            <p:cNvGrpSpPr>
              <a:grpSpLocks/>
            </p:cNvGrpSpPr>
            <p:nvPr/>
          </p:nvGrpSpPr>
          <p:grpSpPr bwMode="auto">
            <a:xfrm>
              <a:off x="785813" y="1271588"/>
              <a:ext cx="1849437" cy="1849437"/>
              <a:chOff x="3426" y="914"/>
              <a:chExt cx="2912" cy="2912"/>
            </a:xfrm>
          </p:grpSpPr>
          <p:sp>
            <p:nvSpPr>
              <p:cNvPr id="1027"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8"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029" name="Freeform 5"/>
            <p:cNvSpPr>
              <a:spLocks/>
            </p:cNvSpPr>
            <p:nvPr/>
          </p:nvSpPr>
          <p:spPr bwMode="auto">
            <a:xfrm>
              <a:off x="830263" y="1276350"/>
              <a:ext cx="1620837" cy="1690688"/>
            </a:xfrm>
            <a:custGeom>
              <a:avLst/>
              <a:gdLst/>
              <a:ahLst/>
              <a:cxnLst>
                <a:cxn ang="0">
                  <a:pos x="0" y="1871"/>
                </a:cxn>
                <a:cxn ang="0">
                  <a:pos x="1219" y="0"/>
                </a:cxn>
                <a:cxn ang="0">
                  <a:pos x="2197" y="2664"/>
                </a:cxn>
                <a:cxn ang="0">
                  <a:pos x="2554" y="578"/>
                </a:cxn>
                <a:cxn ang="0">
                  <a:pos x="0" y="1871"/>
                </a:cxn>
              </a:cxnLst>
              <a:rect l="0" t="0" r="r" b="b"/>
              <a:pathLst>
                <a:path w="2554" h="2664">
                  <a:moveTo>
                    <a:pt x="0" y="1871"/>
                  </a:moveTo>
                  <a:lnTo>
                    <a:pt x="1219" y="0"/>
                  </a:lnTo>
                  <a:lnTo>
                    <a:pt x="2197" y="2664"/>
                  </a:lnTo>
                  <a:lnTo>
                    <a:pt x="2554" y="578"/>
                  </a:lnTo>
                  <a:lnTo>
                    <a:pt x="0" y="1871"/>
                  </a:lnTo>
                  <a:close/>
                </a:path>
              </a:pathLst>
            </a:cu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1030" name="Object 6"/>
            <p:cNvGraphicFramePr>
              <a:graphicFrameLocks noChangeAspect="1"/>
            </p:cNvGraphicFramePr>
            <p:nvPr/>
          </p:nvGraphicFramePr>
          <p:xfrm>
            <a:off x="1487488" y="1365250"/>
            <a:ext cx="180975" cy="161925"/>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103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365250"/>
                          <a:ext cx="18097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1" name="Object 7"/>
            <p:cNvGraphicFramePr>
              <a:graphicFrameLocks noChangeAspect="1"/>
            </p:cNvGraphicFramePr>
            <p:nvPr/>
          </p:nvGraphicFramePr>
          <p:xfrm>
            <a:off x="2298700" y="1652588"/>
            <a:ext cx="130175" cy="160337"/>
          </p:xfrm>
          <a:graphic>
            <a:graphicData uri="http://schemas.openxmlformats.org/presentationml/2006/ole">
              <mc:AlternateContent xmlns:mc="http://schemas.openxmlformats.org/markup-compatibility/2006">
                <mc:Choice xmlns:v="urn:schemas-microsoft-com:vml" Requires="v">
                  <p:oleObj name="Equation" r:id="rId4" imgW="164880" imgH="203040" progId="Equation.DSMT4">
                    <p:embed/>
                  </p:oleObj>
                </mc:Choice>
                <mc:Fallback>
                  <p:oleObj name="Equation" r:id="rId4" imgW="164880" imgH="203040" progId="Equation.DSMT4">
                    <p:embed/>
                    <p:pic>
                      <p:nvPicPr>
                        <p:cNvPr id="1031"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8700" y="1652588"/>
                          <a:ext cx="13017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TextBox 1">
            <a:extLst>
              <a:ext uri="{FF2B5EF4-FFF2-40B4-BE49-F238E27FC236}">
                <a16:creationId xmlns:a16="http://schemas.microsoft.com/office/drawing/2014/main" id="{86D6ECB5-E5F1-437F-887F-36CC63BE3404}"/>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971280" y="1651834"/>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33</a:t>
            </a:r>
          </a:p>
        </p:txBody>
      </p:sp>
      <p:sp>
        <p:nvSpPr>
          <p:cNvPr id="5" name="Rounded Rectangle 4"/>
          <p:cNvSpPr/>
          <p:nvPr/>
        </p:nvSpPr>
        <p:spPr>
          <a:xfrm>
            <a:off x="6971280" y="2875970"/>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57</a:t>
            </a:r>
          </a:p>
        </p:txBody>
      </p:sp>
      <p:sp>
        <p:nvSpPr>
          <p:cNvPr id="6" name="Rounded Rectangle 5"/>
          <p:cNvSpPr/>
          <p:nvPr/>
        </p:nvSpPr>
        <p:spPr>
          <a:xfrm>
            <a:off x="6971280" y="4100106"/>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123</a:t>
            </a:r>
          </a:p>
        </p:txBody>
      </p:sp>
      <p:sp>
        <p:nvSpPr>
          <p:cNvPr id="7" name="Rounded Rectangle 6"/>
          <p:cNvSpPr/>
          <p:nvPr/>
        </p:nvSpPr>
        <p:spPr>
          <a:xfrm>
            <a:off x="6971280" y="5396250"/>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67</a:t>
            </a:r>
          </a:p>
        </p:txBody>
      </p:sp>
      <p:sp>
        <p:nvSpPr>
          <p:cNvPr id="8" name="Rectangle 7"/>
          <p:cNvSpPr/>
          <p:nvPr/>
        </p:nvSpPr>
        <p:spPr>
          <a:xfrm>
            <a:off x="7043289" y="1651834"/>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7059319" y="2947978"/>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7069737" y="4100106"/>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7035273" y="5396250"/>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6" name="Group 15"/>
          <p:cNvGrpSpPr/>
          <p:nvPr/>
        </p:nvGrpSpPr>
        <p:grpSpPr>
          <a:xfrm>
            <a:off x="1964109" y="1915247"/>
            <a:ext cx="4369718" cy="4369718"/>
            <a:chOff x="3035300" y="3429000"/>
            <a:chExt cx="1849438" cy="1849438"/>
          </a:xfrm>
        </p:grpSpPr>
        <p:grpSp>
          <p:nvGrpSpPr>
            <p:cNvPr id="2050" name="Group 2"/>
            <p:cNvGrpSpPr>
              <a:grpSpLocks/>
            </p:cNvGrpSpPr>
            <p:nvPr/>
          </p:nvGrpSpPr>
          <p:grpSpPr bwMode="auto">
            <a:xfrm>
              <a:off x="3035300" y="3429000"/>
              <a:ext cx="1849438" cy="1849438"/>
              <a:chOff x="3426" y="914"/>
              <a:chExt cx="2912" cy="2912"/>
            </a:xfrm>
          </p:grpSpPr>
          <p:sp>
            <p:nvSpPr>
              <p:cNvPr id="2051"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52"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053" name="Freeform 5"/>
            <p:cNvSpPr>
              <a:spLocks/>
            </p:cNvSpPr>
            <p:nvPr/>
          </p:nvSpPr>
          <p:spPr bwMode="auto">
            <a:xfrm>
              <a:off x="3052763" y="3608388"/>
              <a:ext cx="1811337" cy="935037"/>
            </a:xfrm>
            <a:custGeom>
              <a:avLst/>
              <a:gdLst/>
              <a:ahLst/>
              <a:cxnLst>
                <a:cxn ang="0">
                  <a:pos x="0" y="900"/>
                </a:cxn>
                <a:cxn ang="0">
                  <a:pos x="2853" y="1474"/>
                </a:cxn>
                <a:cxn ang="0">
                  <a:pos x="2280" y="0"/>
                </a:cxn>
                <a:cxn ang="0">
                  <a:pos x="0" y="900"/>
                </a:cxn>
              </a:cxnLst>
              <a:rect l="0" t="0" r="r" b="b"/>
              <a:pathLst>
                <a:path w="2853" h="1474">
                  <a:moveTo>
                    <a:pt x="0" y="900"/>
                  </a:moveTo>
                  <a:lnTo>
                    <a:pt x="2853" y="1474"/>
                  </a:lnTo>
                  <a:lnTo>
                    <a:pt x="2280" y="0"/>
                  </a:lnTo>
                  <a:lnTo>
                    <a:pt x="0" y="9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2054" name="Object 6"/>
            <p:cNvGraphicFramePr>
              <a:graphicFrameLocks noChangeAspect="1"/>
            </p:cNvGraphicFramePr>
            <p:nvPr/>
          </p:nvGraphicFramePr>
          <p:xfrm>
            <a:off x="3190896" y="4070374"/>
            <a:ext cx="182083" cy="161926"/>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205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96" y="4070374"/>
                          <a:ext cx="182083" cy="1619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5" name="Object 7"/>
            <p:cNvGraphicFramePr>
              <a:graphicFrameLocks noChangeAspect="1"/>
            </p:cNvGraphicFramePr>
            <p:nvPr/>
          </p:nvGraphicFramePr>
          <p:xfrm>
            <a:off x="4664075" y="4333875"/>
            <a:ext cx="139700" cy="180975"/>
          </p:xfrm>
          <a:graphic>
            <a:graphicData uri="http://schemas.openxmlformats.org/presentationml/2006/ole">
              <mc:AlternateContent xmlns:mc="http://schemas.openxmlformats.org/markup-compatibility/2006">
                <mc:Choice xmlns:v="urn:schemas-microsoft-com:vml" Requires="v">
                  <p:oleObj name="Equation" r:id="rId4" imgW="177480" imgH="228600" progId="Equation.DSMT4">
                    <p:embed/>
                  </p:oleObj>
                </mc:Choice>
                <mc:Fallback>
                  <p:oleObj name="Equation" r:id="rId4" imgW="177480" imgH="228600" progId="Equation.DSMT4">
                    <p:embed/>
                    <p:pic>
                      <p:nvPicPr>
                        <p:cNvPr id="2055"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4075" y="4333875"/>
                          <a:ext cx="1397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TextBox 17">
            <a:extLst>
              <a:ext uri="{FF2B5EF4-FFF2-40B4-BE49-F238E27FC236}">
                <a16:creationId xmlns:a16="http://schemas.microsoft.com/office/drawing/2014/main" id="{F0BD1B4E-5CC3-4040-BD85-CFD9DF0F65F7}"/>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12123" y="1610289"/>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105</a:t>
            </a:r>
          </a:p>
        </p:txBody>
      </p:sp>
      <p:sp>
        <p:nvSpPr>
          <p:cNvPr id="5" name="Rounded Rectangle 4"/>
          <p:cNvSpPr/>
          <p:nvPr/>
        </p:nvSpPr>
        <p:spPr>
          <a:xfrm>
            <a:off x="6812123" y="2834425"/>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95</a:t>
            </a:r>
          </a:p>
        </p:txBody>
      </p:sp>
      <p:sp>
        <p:nvSpPr>
          <p:cNvPr id="6" name="Rounded Rectangle 5"/>
          <p:cNvSpPr/>
          <p:nvPr/>
        </p:nvSpPr>
        <p:spPr>
          <a:xfrm>
            <a:off x="6812123" y="4058561"/>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75</a:t>
            </a:r>
          </a:p>
        </p:txBody>
      </p:sp>
      <p:sp>
        <p:nvSpPr>
          <p:cNvPr id="7" name="Rounded Rectangle 6"/>
          <p:cNvSpPr/>
          <p:nvPr/>
        </p:nvSpPr>
        <p:spPr>
          <a:xfrm>
            <a:off x="6812123" y="5354705"/>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55</a:t>
            </a:r>
          </a:p>
        </p:txBody>
      </p:sp>
      <p:sp>
        <p:nvSpPr>
          <p:cNvPr id="8" name="Rectangle 7"/>
          <p:cNvSpPr/>
          <p:nvPr/>
        </p:nvSpPr>
        <p:spPr>
          <a:xfrm>
            <a:off x="6884132" y="1610289"/>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900162" y="2906433"/>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910580" y="4058561"/>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76116" y="5354705"/>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8" name="Group 17"/>
          <p:cNvGrpSpPr/>
          <p:nvPr/>
        </p:nvGrpSpPr>
        <p:grpSpPr>
          <a:xfrm>
            <a:off x="2231289" y="2057455"/>
            <a:ext cx="4002211" cy="4002213"/>
            <a:chOff x="785813" y="3429000"/>
            <a:chExt cx="1849437" cy="1849438"/>
          </a:xfrm>
        </p:grpSpPr>
        <p:grpSp>
          <p:nvGrpSpPr>
            <p:cNvPr id="6146" name="Group 2"/>
            <p:cNvGrpSpPr>
              <a:grpSpLocks/>
            </p:cNvGrpSpPr>
            <p:nvPr/>
          </p:nvGrpSpPr>
          <p:grpSpPr bwMode="auto">
            <a:xfrm>
              <a:off x="785813" y="3429000"/>
              <a:ext cx="1849437" cy="1849438"/>
              <a:chOff x="3426" y="914"/>
              <a:chExt cx="2912" cy="2912"/>
            </a:xfrm>
          </p:grpSpPr>
          <p:sp>
            <p:nvSpPr>
              <p:cNvPr id="6147"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48"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6149" name="Freeform 5"/>
            <p:cNvSpPr>
              <a:spLocks/>
            </p:cNvSpPr>
            <p:nvPr/>
          </p:nvSpPr>
          <p:spPr bwMode="auto">
            <a:xfrm>
              <a:off x="787400" y="3460750"/>
              <a:ext cx="1836738" cy="1747838"/>
            </a:xfrm>
            <a:custGeom>
              <a:avLst/>
              <a:gdLst/>
              <a:ahLst/>
              <a:cxnLst>
                <a:cxn ang="0">
                  <a:pos x="1100" y="0"/>
                </a:cxn>
                <a:cxn ang="0">
                  <a:pos x="0" y="1420"/>
                </a:cxn>
                <a:cxn ang="0">
                  <a:pos x="900" y="2753"/>
                </a:cxn>
                <a:cxn ang="0">
                  <a:pos x="2893" y="1593"/>
                </a:cxn>
                <a:cxn ang="0">
                  <a:pos x="1100" y="0"/>
                </a:cxn>
              </a:cxnLst>
              <a:rect l="0" t="0" r="r" b="b"/>
              <a:pathLst>
                <a:path w="2893" h="2753">
                  <a:moveTo>
                    <a:pt x="1100" y="0"/>
                  </a:moveTo>
                  <a:lnTo>
                    <a:pt x="0" y="1420"/>
                  </a:lnTo>
                  <a:lnTo>
                    <a:pt x="900" y="2753"/>
                  </a:lnTo>
                  <a:lnTo>
                    <a:pt x="2893" y="1593"/>
                  </a:lnTo>
                  <a:lnTo>
                    <a:pt x="1100" y="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6151" name="Object 7"/>
            <p:cNvGraphicFramePr>
              <a:graphicFrameLocks noChangeAspect="1"/>
            </p:cNvGraphicFramePr>
            <p:nvPr/>
          </p:nvGraphicFramePr>
          <p:xfrm>
            <a:off x="2403378" y="4378323"/>
            <a:ext cx="180463" cy="162857"/>
          </p:xfrm>
          <a:graphic>
            <a:graphicData uri="http://schemas.openxmlformats.org/presentationml/2006/ole">
              <mc:AlternateContent xmlns:mc="http://schemas.openxmlformats.org/markup-compatibility/2006">
                <mc:Choice xmlns:v="urn:schemas-microsoft-com:vml" Requires="v">
                  <p:oleObj name="Equation" r:id="rId2" imgW="228600" imgH="203040" progId="Equation.DSMT4">
                    <p:embed/>
                  </p:oleObj>
                </mc:Choice>
                <mc:Fallback>
                  <p:oleObj name="Equation" r:id="rId2" imgW="228600" imgH="203040" progId="Equation.DSMT4">
                    <p:embed/>
                    <p:pic>
                      <p:nvPicPr>
                        <p:cNvPr id="6151"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378" y="4378323"/>
                          <a:ext cx="180463" cy="1628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3" name="Object 9"/>
            <p:cNvGraphicFramePr>
              <a:graphicFrameLocks noChangeAspect="1"/>
            </p:cNvGraphicFramePr>
            <p:nvPr/>
          </p:nvGraphicFramePr>
          <p:xfrm>
            <a:off x="864307" y="4270486"/>
            <a:ext cx="129846" cy="162123"/>
          </p:xfrm>
          <a:graphic>
            <a:graphicData uri="http://schemas.openxmlformats.org/presentationml/2006/ole">
              <mc:AlternateContent xmlns:mc="http://schemas.openxmlformats.org/markup-compatibility/2006">
                <mc:Choice xmlns:v="urn:schemas-microsoft-com:vml" Requires="v">
                  <p:oleObj name="Equation" r:id="rId4" imgW="164880" imgH="203040" progId="Equation.DSMT4">
                    <p:embed/>
                  </p:oleObj>
                </mc:Choice>
                <mc:Fallback>
                  <p:oleObj name="Equation" r:id="rId4" imgW="164880" imgH="203040" progId="Equation.DSMT4">
                    <p:embed/>
                    <p:pic>
                      <p:nvPicPr>
                        <p:cNvPr id="6153"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307" y="4270486"/>
                          <a:ext cx="129846" cy="1621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0" name="TextBox 19">
            <a:extLst>
              <a:ext uri="{FF2B5EF4-FFF2-40B4-BE49-F238E27FC236}">
                <a16:creationId xmlns:a16="http://schemas.microsoft.com/office/drawing/2014/main" id="{5D20D50E-987E-44A6-967A-CA4E12A76C79}"/>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94785" y="1613969"/>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120</a:t>
            </a:r>
          </a:p>
        </p:txBody>
      </p:sp>
      <p:sp>
        <p:nvSpPr>
          <p:cNvPr id="5" name="Rounded Rectangle 4"/>
          <p:cNvSpPr/>
          <p:nvPr/>
        </p:nvSpPr>
        <p:spPr>
          <a:xfrm>
            <a:off x="6794785" y="2838105"/>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60</a:t>
            </a:r>
          </a:p>
        </p:txBody>
      </p:sp>
      <p:sp>
        <p:nvSpPr>
          <p:cNvPr id="6" name="Rounded Rectangle 5"/>
          <p:cNvSpPr/>
          <p:nvPr/>
        </p:nvSpPr>
        <p:spPr>
          <a:xfrm>
            <a:off x="6794785" y="4062241"/>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240</a:t>
            </a:r>
          </a:p>
        </p:txBody>
      </p:sp>
      <p:sp>
        <p:nvSpPr>
          <p:cNvPr id="7" name="Rounded Rectangle 6"/>
          <p:cNvSpPr/>
          <p:nvPr/>
        </p:nvSpPr>
        <p:spPr>
          <a:xfrm>
            <a:off x="6794785" y="5358385"/>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50</a:t>
            </a:r>
          </a:p>
        </p:txBody>
      </p:sp>
      <p:sp>
        <p:nvSpPr>
          <p:cNvPr id="8" name="Rectangle 7"/>
          <p:cNvSpPr/>
          <p:nvPr/>
        </p:nvSpPr>
        <p:spPr>
          <a:xfrm>
            <a:off x="6866794" y="1613969"/>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882824" y="2910113"/>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93242" y="4062241"/>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858778" y="5358385"/>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6" name="Group 15"/>
          <p:cNvGrpSpPr/>
          <p:nvPr/>
        </p:nvGrpSpPr>
        <p:grpSpPr>
          <a:xfrm>
            <a:off x="1970249" y="2036071"/>
            <a:ext cx="4245646" cy="4245644"/>
            <a:chOff x="3035300" y="1271588"/>
            <a:chExt cx="1849438" cy="1849437"/>
          </a:xfrm>
        </p:grpSpPr>
        <p:grpSp>
          <p:nvGrpSpPr>
            <p:cNvPr id="7170" name="Group 2"/>
            <p:cNvGrpSpPr>
              <a:grpSpLocks/>
            </p:cNvGrpSpPr>
            <p:nvPr/>
          </p:nvGrpSpPr>
          <p:grpSpPr bwMode="auto">
            <a:xfrm>
              <a:off x="3035300" y="1271588"/>
              <a:ext cx="1849438" cy="1849437"/>
              <a:chOff x="3426" y="914"/>
              <a:chExt cx="2912" cy="2912"/>
            </a:xfrm>
          </p:grpSpPr>
          <p:sp>
            <p:nvSpPr>
              <p:cNvPr id="7171"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72"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173" name="Freeform 5"/>
            <p:cNvSpPr>
              <a:spLocks/>
            </p:cNvSpPr>
            <p:nvPr/>
          </p:nvSpPr>
          <p:spPr bwMode="auto">
            <a:xfrm>
              <a:off x="3149600" y="1292225"/>
              <a:ext cx="1524000" cy="1498600"/>
            </a:xfrm>
            <a:custGeom>
              <a:avLst/>
              <a:gdLst/>
              <a:ahLst/>
              <a:cxnLst>
                <a:cxn ang="0">
                  <a:pos x="0" y="2126"/>
                </a:cxn>
                <a:cxn ang="0">
                  <a:pos x="1273" y="1413"/>
                </a:cxn>
                <a:cxn ang="0">
                  <a:pos x="2400" y="2360"/>
                </a:cxn>
                <a:cxn ang="0">
                  <a:pos x="1000" y="0"/>
                </a:cxn>
                <a:cxn ang="0">
                  <a:pos x="0" y="2126"/>
                </a:cxn>
              </a:cxnLst>
              <a:rect l="0" t="0" r="r" b="b"/>
              <a:pathLst>
                <a:path w="2400" h="2360">
                  <a:moveTo>
                    <a:pt x="0" y="2126"/>
                  </a:moveTo>
                  <a:lnTo>
                    <a:pt x="1273" y="1413"/>
                  </a:lnTo>
                  <a:lnTo>
                    <a:pt x="2400" y="2360"/>
                  </a:lnTo>
                  <a:lnTo>
                    <a:pt x="1000" y="0"/>
                  </a:lnTo>
                  <a:lnTo>
                    <a:pt x="0" y="2126"/>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7174" name="Object 6"/>
            <p:cNvGraphicFramePr>
              <a:graphicFrameLocks noChangeAspect="1"/>
            </p:cNvGraphicFramePr>
            <p:nvPr/>
          </p:nvGraphicFramePr>
          <p:xfrm>
            <a:off x="3733344" y="1390531"/>
            <a:ext cx="130699" cy="161818"/>
          </p:xfrm>
          <a:graphic>
            <a:graphicData uri="http://schemas.openxmlformats.org/presentationml/2006/ole">
              <mc:AlternateContent xmlns:mc="http://schemas.openxmlformats.org/markup-compatibility/2006">
                <mc:Choice xmlns:v="urn:schemas-microsoft-com:vml" Requires="v">
                  <p:oleObj name="Equation" r:id="rId2" imgW="164880" imgH="203040" progId="Equation.DSMT4">
                    <p:embed/>
                  </p:oleObj>
                </mc:Choice>
                <mc:Fallback>
                  <p:oleObj name="Equation" r:id="rId2" imgW="164880" imgH="203040" progId="Equation.DSMT4">
                    <p:embed/>
                    <p:pic>
                      <p:nvPicPr>
                        <p:cNvPr id="717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344" y="1390531"/>
                          <a:ext cx="130699" cy="161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5" name="Object 7"/>
            <p:cNvGraphicFramePr>
              <a:graphicFrameLocks noChangeAspect="1"/>
            </p:cNvGraphicFramePr>
            <p:nvPr/>
          </p:nvGraphicFramePr>
          <p:xfrm>
            <a:off x="3815636" y="2217598"/>
            <a:ext cx="230279" cy="160434"/>
          </p:xfrm>
          <a:graphic>
            <a:graphicData uri="http://schemas.openxmlformats.org/presentationml/2006/ole">
              <mc:AlternateContent xmlns:mc="http://schemas.openxmlformats.org/markup-compatibility/2006">
                <mc:Choice xmlns:v="urn:schemas-microsoft-com:vml" Requires="v">
                  <p:oleObj name="Equation" r:id="rId4" imgW="291960" imgH="203040" progId="Equation.DSMT4">
                    <p:embed/>
                  </p:oleObj>
                </mc:Choice>
                <mc:Fallback>
                  <p:oleObj name="Equation" r:id="rId4" imgW="291960" imgH="203040" progId="Equation.DSMT4">
                    <p:embed/>
                    <p:pic>
                      <p:nvPicPr>
                        <p:cNvPr id="7175"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5636" y="2217598"/>
                          <a:ext cx="230279" cy="1604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TextBox 17">
            <a:extLst>
              <a:ext uri="{FF2B5EF4-FFF2-40B4-BE49-F238E27FC236}">
                <a16:creationId xmlns:a16="http://schemas.microsoft.com/office/drawing/2014/main" id="{D87BD022-930A-45BD-8C08-D768AA95C670}"/>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953884" y="1640411"/>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45</a:t>
            </a:r>
          </a:p>
        </p:txBody>
      </p:sp>
      <p:sp>
        <p:nvSpPr>
          <p:cNvPr id="5" name="Rounded Rectangle 4"/>
          <p:cNvSpPr/>
          <p:nvPr/>
        </p:nvSpPr>
        <p:spPr>
          <a:xfrm>
            <a:off x="6953884" y="2864547"/>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130</a:t>
            </a:r>
          </a:p>
        </p:txBody>
      </p:sp>
      <p:sp>
        <p:nvSpPr>
          <p:cNvPr id="6" name="Rounded Rectangle 5"/>
          <p:cNvSpPr/>
          <p:nvPr/>
        </p:nvSpPr>
        <p:spPr>
          <a:xfrm>
            <a:off x="6953884" y="4088683"/>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85</a:t>
            </a:r>
          </a:p>
        </p:txBody>
      </p:sp>
      <p:sp>
        <p:nvSpPr>
          <p:cNvPr id="7" name="Rounded Rectangle 6"/>
          <p:cNvSpPr/>
          <p:nvPr/>
        </p:nvSpPr>
        <p:spPr>
          <a:xfrm>
            <a:off x="6953884" y="5384827"/>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50</a:t>
            </a:r>
          </a:p>
        </p:txBody>
      </p:sp>
      <p:sp>
        <p:nvSpPr>
          <p:cNvPr id="8" name="Rectangle 7"/>
          <p:cNvSpPr/>
          <p:nvPr/>
        </p:nvSpPr>
        <p:spPr>
          <a:xfrm>
            <a:off x="7025893" y="1640411"/>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7041923" y="2936555"/>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7052341" y="4088683"/>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7017877" y="5384827"/>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9" name="Group 18"/>
          <p:cNvGrpSpPr/>
          <p:nvPr/>
        </p:nvGrpSpPr>
        <p:grpSpPr>
          <a:xfrm>
            <a:off x="1725346" y="1985282"/>
            <a:ext cx="4864556" cy="4149080"/>
            <a:chOff x="5186363" y="4933950"/>
            <a:chExt cx="2255837" cy="1924050"/>
          </a:xfrm>
        </p:grpSpPr>
        <p:grpSp>
          <p:nvGrpSpPr>
            <p:cNvPr id="3074" name="Group 2"/>
            <p:cNvGrpSpPr>
              <a:grpSpLocks/>
            </p:cNvGrpSpPr>
            <p:nvPr/>
          </p:nvGrpSpPr>
          <p:grpSpPr bwMode="auto">
            <a:xfrm>
              <a:off x="5311775" y="5008563"/>
              <a:ext cx="1849438" cy="1849437"/>
              <a:chOff x="3426" y="914"/>
              <a:chExt cx="2912" cy="2912"/>
            </a:xfrm>
          </p:grpSpPr>
          <p:sp>
            <p:nvSpPr>
              <p:cNvPr id="3075"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76"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3077" name="Freeform 5"/>
            <p:cNvSpPr>
              <a:spLocks/>
            </p:cNvSpPr>
            <p:nvPr/>
          </p:nvSpPr>
          <p:spPr bwMode="auto">
            <a:xfrm>
              <a:off x="5316538" y="5010150"/>
              <a:ext cx="1668462" cy="1463675"/>
            </a:xfrm>
            <a:custGeom>
              <a:avLst/>
              <a:gdLst/>
              <a:ahLst/>
              <a:cxnLst>
                <a:cxn ang="0">
                  <a:pos x="1480" y="0"/>
                </a:cxn>
                <a:cxn ang="0">
                  <a:pos x="0" y="1320"/>
                </a:cxn>
                <a:cxn ang="0">
                  <a:pos x="2627" y="2307"/>
                </a:cxn>
                <a:cxn ang="0">
                  <a:pos x="1480" y="0"/>
                </a:cxn>
              </a:cxnLst>
              <a:rect l="0" t="0" r="r" b="b"/>
              <a:pathLst>
                <a:path w="2627" h="2307">
                  <a:moveTo>
                    <a:pt x="1480" y="0"/>
                  </a:moveTo>
                  <a:lnTo>
                    <a:pt x="0" y="1320"/>
                  </a:lnTo>
                  <a:lnTo>
                    <a:pt x="2627" y="2307"/>
                  </a:lnTo>
                  <a:lnTo>
                    <a:pt x="1480" y="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cxnSp>
          <p:nvCxnSpPr>
            <p:cNvPr id="3078" name="AutoShape 6"/>
            <p:cNvCxnSpPr>
              <a:cxnSpLocks noChangeShapeType="1"/>
            </p:cNvCxnSpPr>
            <p:nvPr/>
          </p:nvCxnSpPr>
          <p:spPr bwMode="auto">
            <a:xfrm>
              <a:off x="5186363" y="4933950"/>
              <a:ext cx="2255837" cy="147638"/>
            </a:xfrm>
            <a:prstGeom prst="straightConnector1">
              <a:avLst/>
            </a:prstGeom>
            <a:noFill/>
            <a:ln w="9525">
              <a:solidFill>
                <a:srgbClr val="000000"/>
              </a:solidFill>
              <a:round/>
              <a:headEnd/>
              <a:tailEnd/>
            </a:ln>
          </p:spPr>
        </p:cxnSp>
        <p:graphicFrame>
          <p:nvGraphicFramePr>
            <p:cNvPr id="3079" name="Object 7"/>
            <p:cNvGraphicFramePr>
              <a:graphicFrameLocks noChangeAspect="1"/>
            </p:cNvGraphicFramePr>
            <p:nvPr/>
          </p:nvGraphicFramePr>
          <p:xfrm>
            <a:off x="5397500" y="5718175"/>
            <a:ext cx="100013" cy="161925"/>
          </p:xfrm>
          <a:graphic>
            <a:graphicData uri="http://schemas.openxmlformats.org/presentationml/2006/ole">
              <mc:AlternateContent xmlns:mc="http://schemas.openxmlformats.org/markup-compatibility/2006">
                <mc:Choice xmlns:v="urn:schemas-microsoft-com:vml" Requires="v">
                  <p:oleObj name="Equation" r:id="rId2" imgW="126720" imgH="203040" progId="Equation.DSMT4">
                    <p:embed/>
                  </p:oleObj>
                </mc:Choice>
                <mc:Fallback>
                  <p:oleObj name="Equation" r:id="rId2" imgW="126720" imgH="203040" progId="Equation.DSMT4">
                    <p:embed/>
                    <p:pic>
                      <p:nvPicPr>
                        <p:cNvPr id="3079"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0" y="5718175"/>
                          <a:ext cx="100013"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0" name="Object 8"/>
            <p:cNvGraphicFramePr>
              <a:graphicFrameLocks noChangeAspect="1"/>
            </p:cNvGraphicFramePr>
            <p:nvPr/>
          </p:nvGraphicFramePr>
          <p:xfrm>
            <a:off x="6305550" y="4999038"/>
            <a:ext cx="180975" cy="160337"/>
          </p:xfrm>
          <a:graphic>
            <a:graphicData uri="http://schemas.openxmlformats.org/presentationml/2006/ole">
              <mc:AlternateContent xmlns:mc="http://schemas.openxmlformats.org/markup-compatibility/2006">
                <mc:Choice xmlns:v="urn:schemas-microsoft-com:vml" Requires="v">
                  <p:oleObj name="Equation" r:id="rId4" imgW="228600" imgH="203040" progId="Equation.DSMT4">
                    <p:embed/>
                  </p:oleObj>
                </mc:Choice>
                <mc:Fallback>
                  <p:oleObj name="Equation" r:id="rId4" imgW="228600" imgH="203040" progId="Equation.DSMT4">
                    <p:embed/>
                    <p:pic>
                      <p:nvPicPr>
                        <p:cNvPr id="308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5550" y="4999038"/>
                          <a:ext cx="18097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1" name="Object 9"/>
            <p:cNvGraphicFramePr>
              <a:graphicFrameLocks noChangeAspect="1"/>
            </p:cNvGraphicFramePr>
            <p:nvPr/>
          </p:nvGraphicFramePr>
          <p:xfrm>
            <a:off x="6145213" y="5076825"/>
            <a:ext cx="180975" cy="161925"/>
          </p:xfrm>
          <a:graphic>
            <a:graphicData uri="http://schemas.openxmlformats.org/presentationml/2006/ole">
              <mc:AlternateContent xmlns:mc="http://schemas.openxmlformats.org/markup-compatibility/2006">
                <mc:Choice xmlns:v="urn:schemas-microsoft-com:vml" Requires="v">
                  <p:oleObj name="Equation" r:id="rId6" imgW="228600" imgH="203040" progId="Equation.DSMT4">
                    <p:embed/>
                  </p:oleObj>
                </mc:Choice>
                <mc:Fallback>
                  <p:oleObj name="Equation" r:id="rId6" imgW="228600" imgH="203040" progId="Equation.DSMT4">
                    <p:embed/>
                    <p:pic>
                      <p:nvPicPr>
                        <p:cNvPr id="3081"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45213" y="5076825"/>
                          <a:ext cx="18097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0" name="TextBox 19">
            <a:extLst>
              <a:ext uri="{FF2B5EF4-FFF2-40B4-BE49-F238E27FC236}">
                <a16:creationId xmlns:a16="http://schemas.microsoft.com/office/drawing/2014/main" id="{A66F3D30-BB7D-4C39-836F-3DFF00B660D0}"/>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05401" y="1657292"/>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65</a:t>
            </a:r>
          </a:p>
        </p:txBody>
      </p:sp>
      <p:sp>
        <p:nvSpPr>
          <p:cNvPr id="5" name="Rounded Rectangle 4"/>
          <p:cNvSpPr/>
          <p:nvPr/>
        </p:nvSpPr>
        <p:spPr>
          <a:xfrm>
            <a:off x="6705401" y="2881428"/>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130</a:t>
            </a:r>
          </a:p>
        </p:txBody>
      </p:sp>
      <p:sp>
        <p:nvSpPr>
          <p:cNvPr id="6" name="Rounded Rectangle 5"/>
          <p:cNvSpPr/>
          <p:nvPr/>
        </p:nvSpPr>
        <p:spPr>
          <a:xfrm>
            <a:off x="6705401" y="4105564"/>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115</a:t>
            </a:r>
          </a:p>
        </p:txBody>
      </p:sp>
      <p:sp>
        <p:nvSpPr>
          <p:cNvPr id="7" name="Rounded Rectangle 6"/>
          <p:cNvSpPr/>
          <p:nvPr/>
        </p:nvSpPr>
        <p:spPr>
          <a:xfrm>
            <a:off x="6705401" y="5401708"/>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230</a:t>
            </a:r>
          </a:p>
        </p:txBody>
      </p:sp>
      <p:sp>
        <p:nvSpPr>
          <p:cNvPr id="8" name="Rectangle 7"/>
          <p:cNvSpPr/>
          <p:nvPr/>
        </p:nvSpPr>
        <p:spPr>
          <a:xfrm>
            <a:off x="6777410" y="1657292"/>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93440" y="2953436"/>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03858" y="4105564"/>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769394" y="5401708"/>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17" name="Group 16"/>
          <p:cNvGrpSpPr/>
          <p:nvPr/>
        </p:nvGrpSpPr>
        <p:grpSpPr>
          <a:xfrm>
            <a:off x="2073935" y="2068742"/>
            <a:ext cx="3816426" cy="3816424"/>
            <a:chOff x="5311775" y="1271588"/>
            <a:chExt cx="1849438" cy="1849437"/>
          </a:xfrm>
        </p:grpSpPr>
        <p:grpSp>
          <p:nvGrpSpPr>
            <p:cNvPr id="5122" name="Group 2"/>
            <p:cNvGrpSpPr>
              <a:grpSpLocks/>
            </p:cNvGrpSpPr>
            <p:nvPr/>
          </p:nvGrpSpPr>
          <p:grpSpPr bwMode="auto">
            <a:xfrm>
              <a:off x="5311775" y="1271588"/>
              <a:ext cx="1849438" cy="1849437"/>
              <a:chOff x="3426" y="914"/>
              <a:chExt cx="2912" cy="2912"/>
            </a:xfrm>
          </p:grpSpPr>
          <p:sp>
            <p:nvSpPr>
              <p:cNvPr id="5123" name="Oval 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24" name="Oval 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5125" name="Freeform 5"/>
            <p:cNvSpPr>
              <a:spLocks/>
            </p:cNvSpPr>
            <p:nvPr/>
          </p:nvSpPr>
          <p:spPr bwMode="auto">
            <a:xfrm>
              <a:off x="5313363" y="2198688"/>
              <a:ext cx="1676400" cy="850900"/>
            </a:xfrm>
            <a:custGeom>
              <a:avLst/>
              <a:gdLst/>
              <a:ahLst/>
              <a:cxnLst>
                <a:cxn ang="0">
                  <a:pos x="0" y="87"/>
                </a:cxn>
                <a:cxn ang="0">
                  <a:pos x="1453" y="0"/>
                </a:cxn>
                <a:cxn ang="0">
                  <a:pos x="2640" y="834"/>
                </a:cxn>
                <a:cxn ang="0">
                  <a:pos x="926" y="1340"/>
                </a:cxn>
                <a:cxn ang="0">
                  <a:pos x="0" y="87"/>
                </a:cxn>
              </a:cxnLst>
              <a:rect l="0" t="0" r="r" b="b"/>
              <a:pathLst>
                <a:path w="2640" h="1340">
                  <a:moveTo>
                    <a:pt x="0" y="87"/>
                  </a:moveTo>
                  <a:lnTo>
                    <a:pt x="1453" y="0"/>
                  </a:lnTo>
                  <a:lnTo>
                    <a:pt x="2640" y="834"/>
                  </a:lnTo>
                  <a:lnTo>
                    <a:pt x="926" y="1340"/>
                  </a:lnTo>
                  <a:lnTo>
                    <a:pt x="0" y="87"/>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5127" name="Object 7"/>
            <p:cNvGraphicFramePr>
              <a:graphicFrameLocks noChangeAspect="1"/>
            </p:cNvGraphicFramePr>
            <p:nvPr/>
          </p:nvGraphicFramePr>
          <p:xfrm>
            <a:off x="6169025" y="2017713"/>
            <a:ext cx="250825" cy="160337"/>
          </p:xfrm>
          <a:graphic>
            <a:graphicData uri="http://schemas.openxmlformats.org/presentationml/2006/ole">
              <mc:AlternateContent xmlns:mc="http://schemas.openxmlformats.org/markup-compatibility/2006">
                <mc:Choice xmlns:v="urn:schemas-microsoft-com:vml" Requires="v">
                  <p:oleObj name="Equation" r:id="rId2" imgW="317160" imgH="203040" progId="Equation.DSMT4">
                    <p:embed/>
                  </p:oleObj>
                </mc:Choice>
                <mc:Fallback>
                  <p:oleObj name="Equation" r:id="rId2" imgW="317160" imgH="203040" progId="Equation.DSMT4">
                    <p:embed/>
                    <p:pic>
                      <p:nvPicPr>
                        <p:cNvPr id="5127"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025" y="2017713"/>
                          <a:ext cx="250825" cy="160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8" name="Object 8"/>
            <p:cNvGraphicFramePr>
              <a:graphicFrameLocks noChangeAspect="1"/>
            </p:cNvGraphicFramePr>
            <p:nvPr/>
          </p:nvGraphicFramePr>
          <p:xfrm>
            <a:off x="5886450" y="2887663"/>
            <a:ext cx="120650" cy="161925"/>
          </p:xfrm>
          <a:graphic>
            <a:graphicData uri="http://schemas.openxmlformats.org/presentationml/2006/ole">
              <mc:AlternateContent xmlns:mc="http://schemas.openxmlformats.org/markup-compatibility/2006">
                <mc:Choice xmlns:v="urn:schemas-microsoft-com:vml" Requires="v">
                  <p:oleObj name="Equation" r:id="rId4" imgW="152280" imgH="203040" progId="Equation.DSMT4">
                    <p:embed/>
                  </p:oleObj>
                </mc:Choice>
                <mc:Fallback>
                  <p:oleObj name="Equation" r:id="rId4" imgW="152280" imgH="203040" progId="Equation.DSMT4">
                    <p:embed/>
                    <p:pic>
                      <p:nvPicPr>
                        <p:cNvPr id="5128"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450" y="2887663"/>
                          <a:ext cx="120650"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9" name="TextBox 18">
            <a:extLst>
              <a:ext uri="{FF2B5EF4-FFF2-40B4-BE49-F238E27FC236}">
                <a16:creationId xmlns:a16="http://schemas.microsoft.com/office/drawing/2014/main" id="{EEACEF4E-0893-4C34-9B73-D3636F830C85}"/>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705239" y="1610290"/>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r"/>
            <a:r>
              <a:rPr lang="en-GB" sz="3600" dirty="0"/>
              <a:t>Not enough information</a:t>
            </a:r>
          </a:p>
        </p:txBody>
      </p:sp>
      <p:sp>
        <p:nvSpPr>
          <p:cNvPr id="5" name="Rounded Rectangle 4"/>
          <p:cNvSpPr/>
          <p:nvPr/>
        </p:nvSpPr>
        <p:spPr>
          <a:xfrm>
            <a:off x="6705239" y="2834426"/>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30</a:t>
            </a:r>
          </a:p>
        </p:txBody>
      </p:sp>
      <p:sp>
        <p:nvSpPr>
          <p:cNvPr id="6" name="Rounded Rectangle 5"/>
          <p:cNvSpPr/>
          <p:nvPr/>
        </p:nvSpPr>
        <p:spPr>
          <a:xfrm>
            <a:off x="6705239" y="4058562"/>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120</a:t>
            </a:r>
          </a:p>
        </p:txBody>
      </p:sp>
      <p:sp>
        <p:nvSpPr>
          <p:cNvPr id="7" name="Rounded Rectangle 6"/>
          <p:cNvSpPr/>
          <p:nvPr/>
        </p:nvSpPr>
        <p:spPr>
          <a:xfrm>
            <a:off x="6705239" y="5354706"/>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60</a:t>
            </a:r>
          </a:p>
        </p:txBody>
      </p:sp>
      <p:sp>
        <p:nvSpPr>
          <p:cNvPr id="8" name="Rectangle 7"/>
          <p:cNvSpPr/>
          <p:nvPr/>
        </p:nvSpPr>
        <p:spPr>
          <a:xfrm>
            <a:off x="6777248" y="1610290"/>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93278" y="2906434"/>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803696" y="4058562"/>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769232" y="5354706"/>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30" name="Group 29"/>
          <p:cNvGrpSpPr/>
          <p:nvPr/>
        </p:nvGrpSpPr>
        <p:grpSpPr>
          <a:xfrm>
            <a:off x="2134870" y="2114346"/>
            <a:ext cx="3960440" cy="3960440"/>
            <a:chOff x="5311775" y="3429000"/>
            <a:chExt cx="1849438" cy="1849438"/>
          </a:xfrm>
        </p:grpSpPr>
        <p:grpSp>
          <p:nvGrpSpPr>
            <p:cNvPr id="4108" name="Group 12"/>
            <p:cNvGrpSpPr>
              <a:grpSpLocks/>
            </p:cNvGrpSpPr>
            <p:nvPr/>
          </p:nvGrpSpPr>
          <p:grpSpPr bwMode="auto">
            <a:xfrm>
              <a:off x="5311775" y="3429000"/>
              <a:ext cx="1849438" cy="1849438"/>
              <a:chOff x="3426" y="914"/>
              <a:chExt cx="2912" cy="2912"/>
            </a:xfrm>
          </p:grpSpPr>
          <p:sp>
            <p:nvSpPr>
              <p:cNvPr id="4109" name="Oval 13"/>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10" name="Oval 14"/>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4111" name="Freeform 15"/>
            <p:cNvSpPr>
              <a:spLocks/>
            </p:cNvSpPr>
            <p:nvPr/>
          </p:nvSpPr>
          <p:spPr bwMode="auto">
            <a:xfrm>
              <a:off x="5316538" y="3455988"/>
              <a:ext cx="1841500" cy="901700"/>
            </a:xfrm>
            <a:custGeom>
              <a:avLst/>
              <a:gdLst/>
              <a:ahLst/>
              <a:cxnLst>
                <a:cxn ang="0">
                  <a:pos x="0" y="1414"/>
                </a:cxn>
                <a:cxn ang="0">
                  <a:pos x="2900" y="1420"/>
                </a:cxn>
                <a:cxn ang="0">
                  <a:pos x="1814" y="0"/>
                </a:cxn>
                <a:cxn ang="0">
                  <a:pos x="1447" y="1420"/>
                </a:cxn>
                <a:cxn ang="0">
                  <a:pos x="1814" y="7"/>
                </a:cxn>
                <a:cxn ang="0">
                  <a:pos x="0" y="1414"/>
                </a:cxn>
              </a:cxnLst>
              <a:rect l="0" t="0" r="r" b="b"/>
              <a:pathLst>
                <a:path w="2900" h="1420">
                  <a:moveTo>
                    <a:pt x="0" y="1414"/>
                  </a:moveTo>
                  <a:lnTo>
                    <a:pt x="2900" y="1420"/>
                  </a:lnTo>
                  <a:lnTo>
                    <a:pt x="1814" y="0"/>
                  </a:lnTo>
                  <a:lnTo>
                    <a:pt x="1447" y="1420"/>
                  </a:lnTo>
                  <a:lnTo>
                    <a:pt x="1814" y="7"/>
                  </a:lnTo>
                  <a:lnTo>
                    <a:pt x="0" y="1414"/>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aphicFrame>
          <p:nvGraphicFramePr>
            <p:cNvPr id="4112" name="Object 16"/>
            <p:cNvGraphicFramePr>
              <a:graphicFrameLocks noChangeAspect="1"/>
            </p:cNvGraphicFramePr>
            <p:nvPr/>
          </p:nvGraphicFramePr>
          <p:xfrm>
            <a:off x="6017924" y="4202401"/>
            <a:ext cx="231294" cy="162350"/>
          </p:xfrm>
          <a:graphic>
            <a:graphicData uri="http://schemas.openxmlformats.org/presentationml/2006/ole">
              <mc:AlternateContent xmlns:mc="http://schemas.openxmlformats.org/markup-compatibility/2006">
                <mc:Choice xmlns:v="urn:schemas-microsoft-com:vml" Requires="v">
                  <p:oleObj name="Equation" r:id="rId2" imgW="291960" imgH="203040" progId="Equation.DSMT4">
                    <p:embed/>
                  </p:oleObj>
                </mc:Choice>
                <mc:Fallback>
                  <p:oleObj name="Equation" r:id="rId2" imgW="291960" imgH="203040" progId="Equation.DSMT4">
                    <p:embed/>
                    <p:pic>
                      <p:nvPicPr>
                        <p:cNvPr id="4112"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924" y="4202401"/>
                          <a:ext cx="231294" cy="162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13" name="Object 17"/>
            <p:cNvGraphicFramePr>
              <a:graphicFrameLocks noChangeAspect="1"/>
            </p:cNvGraphicFramePr>
            <p:nvPr/>
          </p:nvGraphicFramePr>
          <p:xfrm>
            <a:off x="6927850" y="4181475"/>
            <a:ext cx="131763" cy="182563"/>
          </p:xfrm>
          <a:graphic>
            <a:graphicData uri="http://schemas.openxmlformats.org/presentationml/2006/ole">
              <mc:AlternateContent xmlns:mc="http://schemas.openxmlformats.org/markup-compatibility/2006">
                <mc:Choice xmlns:v="urn:schemas-microsoft-com:vml" Requires="v">
                  <p:oleObj name="Equation" r:id="rId4" imgW="164880" imgH="228600" progId="Equation.DSMT4">
                    <p:embed/>
                  </p:oleObj>
                </mc:Choice>
                <mc:Fallback>
                  <p:oleObj name="Equation" r:id="rId4" imgW="164880" imgH="228600" progId="Equation.DSMT4">
                    <p:embed/>
                    <p:pic>
                      <p:nvPicPr>
                        <p:cNvPr id="4113"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850" y="4181475"/>
                          <a:ext cx="131763" cy="182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16" name="Object 20"/>
            <p:cNvGraphicFramePr>
              <a:graphicFrameLocks noChangeAspect="1"/>
            </p:cNvGraphicFramePr>
            <p:nvPr/>
          </p:nvGraphicFramePr>
          <p:xfrm>
            <a:off x="6447790" y="3510384"/>
            <a:ext cx="90442" cy="140111"/>
          </p:xfrm>
          <a:graphic>
            <a:graphicData uri="http://schemas.openxmlformats.org/presentationml/2006/ole">
              <mc:AlternateContent xmlns:mc="http://schemas.openxmlformats.org/markup-compatibility/2006">
                <mc:Choice xmlns:v="urn:schemas-microsoft-com:vml" Requires="v">
                  <p:oleObj name="Equation" r:id="rId6" imgW="114120" imgH="177480" progId="Equation.DSMT4">
                    <p:embed/>
                  </p:oleObj>
                </mc:Choice>
                <mc:Fallback>
                  <p:oleObj name="Equation" r:id="rId6" imgW="114120" imgH="177480" progId="Equation.DSMT4">
                    <p:embed/>
                    <p:pic>
                      <p:nvPicPr>
                        <p:cNvPr id="4116"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7790" y="3510384"/>
                          <a:ext cx="90442" cy="1401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9" name="TextBox 18">
            <a:extLst>
              <a:ext uri="{FF2B5EF4-FFF2-40B4-BE49-F238E27FC236}">
                <a16:creationId xmlns:a16="http://schemas.microsoft.com/office/drawing/2014/main" id="{DE867BFE-845F-4975-95D5-B09CC882C587}"/>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630992" y="1598337"/>
            <a:ext cx="3240360" cy="100811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7200" dirty="0"/>
              <a:t>188</a:t>
            </a:r>
          </a:p>
        </p:txBody>
      </p:sp>
      <p:sp>
        <p:nvSpPr>
          <p:cNvPr id="5" name="Rounded Rectangle 4"/>
          <p:cNvSpPr/>
          <p:nvPr/>
        </p:nvSpPr>
        <p:spPr>
          <a:xfrm>
            <a:off x="6630992" y="2822473"/>
            <a:ext cx="3240360" cy="1008112"/>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7200" dirty="0"/>
              <a:t>94</a:t>
            </a:r>
          </a:p>
        </p:txBody>
      </p:sp>
      <p:sp>
        <p:nvSpPr>
          <p:cNvPr id="6" name="Rounded Rectangle 5"/>
          <p:cNvSpPr/>
          <p:nvPr/>
        </p:nvSpPr>
        <p:spPr>
          <a:xfrm>
            <a:off x="6630992" y="4046609"/>
            <a:ext cx="3240360" cy="100811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7200" dirty="0"/>
              <a:t>86</a:t>
            </a:r>
          </a:p>
        </p:txBody>
      </p:sp>
      <p:sp>
        <p:nvSpPr>
          <p:cNvPr id="7" name="Rounded Rectangle 6"/>
          <p:cNvSpPr/>
          <p:nvPr/>
        </p:nvSpPr>
        <p:spPr>
          <a:xfrm>
            <a:off x="6630992" y="5342753"/>
            <a:ext cx="3240360" cy="1008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7200" dirty="0"/>
              <a:t>96</a:t>
            </a:r>
          </a:p>
        </p:txBody>
      </p:sp>
      <p:sp>
        <p:nvSpPr>
          <p:cNvPr id="8" name="Rectangle 7"/>
          <p:cNvSpPr/>
          <p:nvPr/>
        </p:nvSpPr>
        <p:spPr>
          <a:xfrm>
            <a:off x="6703001" y="1598337"/>
            <a:ext cx="60465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p>
        </p:txBody>
      </p:sp>
      <p:sp>
        <p:nvSpPr>
          <p:cNvPr id="9" name="Rectangle 8"/>
          <p:cNvSpPr/>
          <p:nvPr/>
        </p:nvSpPr>
        <p:spPr>
          <a:xfrm>
            <a:off x="6719031" y="2894481"/>
            <a:ext cx="572593"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p>
        </p:txBody>
      </p:sp>
      <p:sp>
        <p:nvSpPr>
          <p:cNvPr id="10" name="Rectangle 9"/>
          <p:cNvSpPr/>
          <p:nvPr/>
        </p:nvSpPr>
        <p:spPr>
          <a:xfrm>
            <a:off x="6729449" y="4046609"/>
            <a:ext cx="55175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p>
        </p:txBody>
      </p:sp>
      <p:sp>
        <p:nvSpPr>
          <p:cNvPr id="11" name="Rectangle 10"/>
          <p:cNvSpPr/>
          <p:nvPr/>
        </p:nvSpPr>
        <p:spPr>
          <a:xfrm>
            <a:off x="6694985" y="5342753"/>
            <a:ext cx="620684"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p>
        </p:txBody>
      </p:sp>
      <p:grpSp>
        <p:nvGrpSpPr>
          <p:cNvPr id="8200" name="Group 8"/>
          <p:cNvGrpSpPr>
            <a:grpSpLocks/>
          </p:cNvGrpSpPr>
          <p:nvPr/>
        </p:nvGrpSpPr>
        <p:grpSpPr bwMode="auto">
          <a:xfrm>
            <a:off x="1938336" y="1454321"/>
            <a:ext cx="3968770" cy="5112568"/>
            <a:chOff x="567" y="11878"/>
            <a:chExt cx="3306" cy="4258"/>
          </a:xfrm>
        </p:grpSpPr>
        <p:grpSp>
          <p:nvGrpSpPr>
            <p:cNvPr id="8201" name="Group 9"/>
            <p:cNvGrpSpPr>
              <a:grpSpLocks/>
            </p:cNvGrpSpPr>
            <p:nvPr/>
          </p:nvGrpSpPr>
          <p:grpSpPr bwMode="auto">
            <a:xfrm>
              <a:off x="898" y="11878"/>
              <a:ext cx="2912" cy="2912"/>
              <a:chOff x="3426" y="914"/>
              <a:chExt cx="2912" cy="2912"/>
            </a:xfrm>
          </p:grpSpPr>
          <p:sp>
            <p:nvSpPr>
              <p:cNvPr id="8202" name="Oval 10"/>
              <p:cNvSpPr>
                <a:spLocks noChangeArrowheads="1"/>
              </p:cNvSpPr>
              <p:nvPr/>
            </p:nvSpPr>
            <p:spPr bwMode="auto">
              <a:xfrm flipV="1">
                <a:off x="4842" y="2333"/>
                <a:ext cx="71" cy="71"/>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03" name="Oval 11"/>
              <p:cNvSpPr>
                <a:spLocks noChangeArrowheads="1"/>
              </p:cNvSpPr>
              <p:nvPr/>
            </p:nvSpPr>
            <p:spPr bwMode="auto">
              <a:xfrm>
                <a:off x="3426" y="914"/>
                <a:ext cx="2912" cy="2912"/>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8204" name="AutoShape 12"/>
            <p:cNvCxnSpPr>
              <a:cxnSpLocks noChangeShapeType="1"/>
            </p:cNvCxnSpPr>
            <p:nvPr/>
          </p:nvCxnSpPr>
          <p:spPr bwMode="auto">
            <a:xfrm>
              <a:off x="567" y="13256"/>
              <a:ext cx="1867" cy="2880"/>
            </a:xfrm>
            <a:prstGeom prst="straightConnector1">
              <a:avLst/>
            </a:prstGeom>
            <a:noFill/>
            <a:ln w="9525">
              <a:solidFill>
                <a:srgbClr val="000000"/>
              </a:solidFill>
              <a:round/>
              <a:headEnd/>
              <a:tailEnd/>
            </a:ln>
          </p:spPr>
        </p:cxnSp>
        <p:cxnSp>
          <p:nvCxnSpPr>
            <p:cNvPr id="8205" name="AutoShape 13"/>
            <p:cNvCxnSpPr>
              <a:cxnSpLocks noChangeShapeType="1"/>
            </p:cNvCxnSpPr>
            <p:nvPr/>
          </p:nvCxnSpPr>
          <p:spPr bwMode="auto">
            <a:xfrm flipV="1">
              <a:off x="1687" y="14022"/>
              <a:ext cx="2186" cy="1627"/>
            </a:xfrm>
            <a:prstGeom prst="straightConnector1">
              <a:avLst/>
            </a:prstGeom>
            <a:noFill/>
            <a:ln w="9525">
              <a:solidFill>
                <a:srgbClr val="000000"/>
              </a:solidFill>
              <a:round/>
              <a:headEnd/>
              <a:tailEnd/>
            </a:ln>
          </p:spPr>
        </p:cxnSp>
        <p:cxnSp>
          <p:nvCxnSpPr>
            <p:cNvPr id="8206" name="AutoShape 14"/>
            <p:cNvCxnSpPr>
              <a:cxnSpLocks noChangeShapeType="1"/>
            </p:cNvCxnSpPr>
            <p:nvPr/>
          </p:nvCxnSpPr>
          <p:spPr bwMode="auto">
            <a:xfrm flipV="1">
              <a:off x="1140" y="13336"/>
              <a:ext cx="1220" cy="799"/>
            </a:xfrm>
            <a:prstGeom prst="straightConnector1">
              <a:avLst/>
            </a:prstGeom>
            <a:noFill/>
            <a:ln w="9525">
              <a:solidFill>
                <a:srgbClr val="000000"/>
              </a:solidFill>
              <a:round/>
              <a:headEnd/>
              <a:tailEnd/>
            </a:ln>
          </p:spPr>
        </p:cxnSp>
        <p:cxnSp>
          <p:nvCxnSpPr>
            <p:cNvPr id="8207" name="AutoShape 15"/>
            <p:cNvCxnSpPr>
              <a:cxnSpLocks noChangeShapeType="1"/>
            </p:cNvCxnSpPr>
            <p:nvPr/>
          </p:nvCxnSpPr>
          <p:spPr bwMode="auto">
            <a:xfrm>
              <a:off x="2353" y="13342"/>
              <a:ext cx="874" cy="1140"/>
            </a:xfrm>
            <a:prstGeom prst="straightConnector1">
              <a:avLst/>
            </a:prstGeom>
            <a:noFill/>
            <a:ln w="9525">
              <a:solidFill>
                <a:srgbClr val="000000"/>
              </a:solidFill>
              <a:round/>
              <a:headEnd/>
              <a:tailEnd/>
            </a:ln>
          </p:spPr>
        </p:cxnSp>
        <p:graphicFrame>
          <p:nvGraphicFramePr>
            <p:cNvPr id="8208" name="Object 16"/>
            <p:cNvGraphicFramePr>
              <a:graphicFrameLocks noChangeAspect="1"/>
            </p:cNvGraphicFramePr>
            <p:nvPr/>
          </p:nvGraphicFramePr>
          <p:xfrm>
            <a:off x="2216" y="13370"/>
            <a:ext cx="205" cy="254"/>
          </p:xfrm>
          <a:graphic>
            <a:graphicData uri="http://schemas.openxmlformats.org/presentationml/2006/ole">
              <mc:AlternateContent xmlns:mc="http://schemas.openxmlformats.org/markup-compatibility/2006">
                <mc:Choice xmlns:v="urn:schemas-microsoft-com:vml" Requires="v">
                  <p:oleObj name="Equation" r:id="rId2" imgW="164880" imgH="203040" progId="Equation.DSMT4">
                    <p:embed/>
                  </p:oleObj>
                </mc:Choice>
                <mc:Fallback>
                  <p:oleObj name="Equation" r:id="rId2" imgW="164880" imgH="203040" progId="Equation.DSMT4">
                    <p:embed/>
                    <p:pic>
                      <p:nvPicPr>
                        <p:cNvPr id="8208" name="Object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 y="13370"/>
                          <a:ext cx="205" cy="2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209" name="Object 17"/>
            <p:cNvGraphicFramePr>
              <a:graphicFrameLocks noChangeAspect="1"/>
            </p:cNvGraphicFramePr>
            <p:nvPr/>
          </p:nvGraphicFramePr>
          <p:xfrm>
            <a:off x="1887" y="15116"/>
            <a:ext cx="284" cy="254"/>
          </p:xfrm>
          <a:graphic>
            <a:graphicData uri="http://schemas.openxmlformats.org/presentationml/2006/ole">
              <mc:AlternateContent xmlns:mc="http://schemas.openxmlformats.org/markup-compatibility/2006">
                <mc:Choice xmlns:v="urn:schemas-microsoft-com:vml" Requires="v">
                  <p:oleObj name="Equation" r:id="rId4" imgW="228600" imgH="203040" progId="Equation.DSMT4">
                    <p:embed/>
                  </p:oleObj>
                </mc:Choice>
                <mc:Fallback>
                  <p:oleObj name="Equation" r:id="rId4" imgW="228600" imgH="203040" progId="Equation.DSMT4">
                    <p:embed/>
                    <p:pic>
                      <p:nvPicPr>
                        <p:cNvPr id="8209"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7" y="15116"/>
                          <a:ext cx="284" cy="2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1" name="TextBox 20">
            <a:extLst>
              <a:ext uri="{FF2B5EF4-FFF2-40B4-BE49-F238E27FC236}">
                <a16:creationId xmlns:a16="http://schemas.microsoft.com/office/drawing/2014/main" id="{553A1E73-114B-4CFA-8C74-A651E1BD92E8}"/>
              </a:ext>
            </a:extLst>
          </p:cNvPr>
          <p:cNvSpPr txBox="1"/>
          <p:nvPr/>
        </p:nvSpPr>
        <p:spPr>
          <a:xfrm>
            <a:off x="1302871" y="53079"/>
            <a:ext cx="9924250" cy="1323439"/>
          </a:xfrm>
          <a:prstGeom prst="rect">
            <a:avLst/>
          </a:prstGeom>
          <a:noFill/>
        </p:spPr>
        <p:txBody>
          <a:bodyPr wrap="square" rtlCol="0">
            <a:spAutoFit/>
          </a:bodyPr>
          <a:lstStyle/>
          <a:p>
            <a:r>
              <a:rPr lang="en-US" sz="8000" b="1" dirty="0"/>
              <a:t>Find the missing angle.</a:t>
            </a:r>
            <a:endParaRPr lang="en-GB" sz="8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2306" y="1355624"/>
            <a:ext cx="2772269" cy="2306191"/>
          </a:xfrm>
          <a:prstGeom prst="rect">
            <a:avLst/>
          </a:prstGeom>
          <a:ln>
            <a:noFill/>
          </a:ln>
        </p:spPr>
      </p:pic>
      <p:pic>
        <p:nvPicPr>
          <p:cNvPr id="5" name="Picture 4"/>
          <p:cNvPicPr>
            <a:picLocks noChangeAspect="1"/>
          </p:cNvPicPr>
          <p:nvPr/>
        </p:nvPicPr>
        <p:blipFill rotWithShape="1">
          <a:blip r:embed="rId3"/>
          <a:srcRect l="39312" t="36951" r="29923" b="24145"/>
          <a:stretch/>
        </p:blipFill>
        <p:spPr>
          <a:xfrm>
            <a:off x="3495454" y="1352244"/>
            <a:ext cx="2482298" cy="2280978"/>
          </a:xfrm>
          <a:prstGeom prst="rect">
            <a:avLst/>
          </a:prstGeom>
          <a:ln>
            <a:noFill/>
          </a:ln>
        </p:spPr>
      </p:pic>
      <p:pic>
        <p:nvPicPr>
          <p:cNvPr id="6" name="Picture 5"/>
          <p:cNvPicPr>
            <a:picLocks noChangeAspect="1"/>
          </p:cNvPicPr>
          <p:nvPr/>
        </p:nvPicPr>
        <p:blipFill rotWithShape="1">
          <a:blip r:embed="rId4"/>
          <a:srcRect l="42364" t="37765" r="29313" b="28377"/>
          <a:stretch/>
        </p:blipFill>
        <p:spPr>
          <a:xfrm>
            <a:off x="6522847" y="1241719"/>
            <a:ext cx="2685855" cy="2438408"/>
          </a:xfrm>
          <a:prstGeom prst="rect">
            <a:avLst/>
          </a:prstGeom>
          <a:ln>
            <a:noFill/>
          </a:ln>
        </p:spPr>
      </p:pic>
      <p:pic>
        <p:nvPicPr>
          <p:cNvPr id="7" name="Picture 6"/>
          <p:cNvPicPr>
            <a:picLocks noChangeAspect="1"/>
          </p:cNvPicPr>
          <p:nvPr/>
        </p:nvPicPr>
        <p:blipFill>
          <a:blip r:embed="rId5"/>
          <a:stretch>
            <a:fillRect/>
          </a:stretch>
        </p:blipFill>
        <p:spPr>
          <a:xfrm>
            <a:off x="411914" y="4274228"/>
            <a:ext cx="2617726" cy="2437193"/>
          </a:xfrm>
          <a:prstGeom prst="rect">
            <a:avLst/>
          </a:prstGeom>
          <a:ln>
            <a:noFill/>
          </a:ln>
        </p:spPr>
      </p:pic>
      <p:pic>
        <p:nvPicPr>
          <p:cNvPr id="8" name="Picture 7"/>
          <p:cNvPicPr>
            <a:picLocks noChangeAspect="1"/>
          </p:cNvPicPr>
          <p:nvPr/>
        </p:nvPicPr>
        <p:blipFill rotWithShape="1">
          <a:blip r:embed="rId6"/>
          <a:srcRect l="44195" t="37440" r="23940" b="23168"/>
          <a:stretch/>
        </p:blipFill>
        <p:spPr>
          <a:xfrm>
            <a:off x="9314273" y="1336939"/>
            <a:ext cx="2469237" cy="2289484"/>
          </a:xfrm>
          <a:prstGeom prst="rect">
            <a:avLst/>
          </a:prstGeom>
          <a:ln>
            <a:noFill/>
          </a:ln>
        </p:spPr>
      </p:pic>
      <p:pic>
        <p:nvPicPr>
          <p:cNvPr id="9" name="Picture 8"/>
          <p:cNvPicPr>
            <a:picLocks noChangeAspect="1"/>
          </p:cNvPicPr>
          <p:nvPr/>
        </p:nvPicPr>
        <p:blipFill>
          <a:blip r:embed="rId7"/>
          <a:stretch>
            <a:fillRect/>
          </a:stretch>
        </p:blipFill>
        <p:spPr>
          <a:xfrm>
            <a:off x="3291503" y="4274228"/>
            <a:ext cx="2686249" cy="2437193"/>
          </a:xfrm>
          <a:prstGeom prst="rect">
            <a:avLst/>
          </a:prstGeom>
          <a:ln>
            <a:noFill/>
          </a:ln>
        </p:spPr>
      </p:pic>
      <p:pic>
        <p:nvPicPr>
          <p:cNvPr id="10" name="Picture 9"/>
          <p:cNvPicPr>
            <a:picLocks noChangeAspect="1"/>
          </p:cNvPicPr>
          <p:nvPr/>
        </p:nvPicPr>
        <p:blipFill>
          <a:blip r:embed="rId8"/>
          <a:stretch>
            <a:fillRect/>
          </a:stretch>
        </p:blipFill>
        <p:spPr>
          <a:xfrm>
            <a:off x="6223380" y="4274229"/>
            <a:ext cx="2617726" cy="2425636"/>
          </a:xfrm>
          <a:prstGeom prst="rect">
            <a:avLst/>
          </a:prstGeom>
          <a:ln>
            <a:noFill/>
          </a:ln>
        </p:spPr>
      </p:pic>
      <p:pic>
        <p:nvPicPr>
          <p:cNvPr id="11" name="Picture 10"/>
          <p:cNvPicPr>
            <a:picLocks noChangeAspect="1"/>
          </p:cNvPicPr>
          <p:nvPr/>
        </p:nvPicPr>
        <p:blipFill>
          <a:blip r:embed="rId9"/>
          <a:stretch>
            <a:fillRect/>
          </a:stretch>
        </p:blipFill>
        <p:spPr>
          <a:xfrm>
            <a:off x="9477499" y="4381414"/>
            <a:ext cx="2527269" cy="2211266"/>
          </a:xfrm>
          <a:prstGeom prst="rect">
            <a:avLst/>
          </a:prstGeom>
          <a:ln>
            <a:noFill/>
          </a:ln>
        </p:spPr>
      </p:pic>
      <p:sp>
        <p:nvSpPr>
          <p:cNvPr id="12" name="TextBox 11"/>
          <p:cNvSpPr txBox="1"/>
          <p:nvPr/>
        </p:nvSpPr>
        <p:spPr>
          <a:xfrm>
            <a:off x="157667" y="101982"/>
            <a:ext cx="11695115" cy="830997"/>
          </a:xfrm>
          <a:prstGeom prst="rect">
            <a:avLst/>
          </a:prstGeom>
          <a:noFill/>
        </p:spPr>
        <p:txBody>
          <a:bodyPr wrap="square" rtlCol="0">
            <a:spAutoFit/>
          </a:bodyPr>
          <a:lstStyle/>
          <a:p>
            <a:pPr algn="ctr"/>
            <a:r>
              <a:rPr lang="en-GB" sz="4800" dirty="0"/>
              <a:t>There are </a:t>
            </a:r>
            <a:r>
              <a:rPr lang="en-GB" sz="4800" b="1" dirty="0"/>
              <a:t>8</a:t>
            </a:r>
            <a:r>
              <a:rPr lang="en-GB" sz="4800" dirty="0"/>
              <a:t> theorems that can help you.  </a:t>
            </a:r>
          </a:p>
        </p:txBody>
      </p:sp>
      <p:sp>
        <p:nvSpPr>
          <p:cNvPr id="13" name="Rounded Rectangle 12"/>
          <p:cNvSpPr/>
          <p:nvPr/>
        </p:nvSpPr>
        <p:spPr>
          <a:xfrm>
            <a:off x="495930" y="121715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1</a:t>
            </a:r>
          </a:p>
        </p:txBody>
      </p:sp>
      <p:sp>
        <p:nvSpPr>
          <p:cNvPr id="14" name="Rounded Rectangle 13"/>
          <p:cNvSpPr/>
          <p:nvPr/>
        </p:nvSpPr>
        <p:spPr>
          <a:xfrm>
            <a:off x="9183363" y="124171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4</a:t>
            </a:r>
          </a:p>
        </p:txBody>
      </p:sp>
      <p:sp>
        <p:nvSpPr>
          <p:cNvPr id="15" name="Rounded Rectangle 14"/>
          <p:cNvSpPr/>
          <p:nvPr/>
        </p:nvSpPr>
        <p:spPr>
          <a:xfrm>
            <a:off x="3396996" y="1217159"/>
            <a:ext cx="342499" cy="2701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2</a:t>
            </a:r>
          </a:p>
        </p:txBody>
      </p:sp>
      <p:sp>
        <p:nvSpPr>
          <p:cNvPr id="16" name="Rounded Rectangle 15"/>
          <p:cNvSpPr/>
          <p:nvPr/>
        </p:nvSpPr>
        <p:spPr>
          <a:xfrm>
            <a:off x="185958" y="4030384"/>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5</a:t>
            </a:r>
          </a:p>
        </p:txBody>
      </p:sp>
      <p:sp>
        <p:nvSpPr>
          <p:cNvPr id="17" name="Rounded Rectangle 16"/>
          <p:cNvSpPr/>
          <p:nvPr/>
        </p:nvSpPr>
        <p:spPr>
          <a:xfrm>
            <a:off x="3369210" y="4085467"/>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6</a:t>
            </a:r>
          </a:p>
        </p:txBody>
      </p:sp>
      <p:sp>
        <p:nvSpPr>
          <p:cNvPr id="18" name="Rounded Rectangle 17"/>
          <p:cNvSpPr/>
          <p:nvPr/>
        </p:nvSpPr>
        <p:spPr>
          <a:xfrm>
            <a:off x="6298284" y="1266279"/>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3</a:t>
            </a:r>
          </a:p>
        </p:txBody>
      </p:sp>
      <p:sp>
        <p:nvSpPr>
          <p:cNvPr id="19" name="Rounded Rectangle 18"/>
          <p:cNvSpPr/>
          <p:nvPr/>
        </p:nvSpPr>
        <p:spPr>
          <a:xfrm>
            <a:off x="9139295" y="4058755"/>
            <a:ext cx="379279" cy="4120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8</a:t>
            </a:r>
          </a:p>
        </p:txBody>
      </p:sp>
      <p:sp>
        <p:nvSpPr>
          <p:cNvPr id="20" name="Rounded Rectangle 19"/>
          <p:cNvSpPr/>
          <p:nvPr/>
        </p:nvSpPr>
        <p:spPr>
          <a:xfrm>
            <a:off x="6294247" y="4072110"/>
            <a:ext cx="457200" cy="3852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rPr>
              <a:t>7</a:t>
            </a:r>
          </a:p>
        </p:txBody>
      </p:sp>
    </p:spTree>
    <p:extLst>
      <p:ext uri="{BB962C8B-B14F-4D97-AF65-F5344CB8AC3E}">
        <p14:creationId xmlns:p14="http://schemas.microsoft.com/office/powerpoint/2010/main" val="303773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85021"/>
            <a:ext cx="12192000" cy="1107996"/>
          </a:xfrm>
          <a:prstGeom prst="rect">
            <a:avLst/>
          </a:prstGeom>
        </p:spPr>
        <p:txBody>
          <a:bodyPr wrap="square">
            <a:spAutoFit/>
          </a:bodyPr>
          <a:lstStyle/>
          <a:p>
            <a:pPr algn="ctr"/>
            <a:r>
              <a:rPr lang="en-US" sz="6600" b="1" dirty="0"/>
              <a:t>8 Circle Theorems in 3 Minutes  </a:t>
            </a:r>
            <a:endParaRPr lang="en-GB" sz="6600" b="1" dirty="0"/>
          </a:p>
        </p:txBody>
      </p:sp>
      <p:sp>
        <p:nvSpPr>
          <p:cNvPr id="3" name="TextBox 2"/>
          <p:cNvSpPr txBox="1"/>
          <p:nvPr/>
        </p:nvSpPr>
        <p:spPr>
          <a:xfrm>
            <a:off x="973975" y="1132057"/>
            <a:ext cx="10244051" cy="1446550"/>
          </a:xfrm>
          <a:prstGeom prst="rect">
            <a:avLst/>
          </a:prstGeom>
          <a:noFill/>
        </p:spPr>
        <p:txBody>
          <a:bodyPr wrap="square" rtlCol="0">
            <a:spAutoFit/>
          </a:bodyPr>
          <a:lstStyle/>
          <a:p>
            <a:pPr algn="ctr"/>
            <a:r>
              <a:rPr lang="en-GB" sz="4400" dirty="0"/>
              <a:t>Click the picture below to learn everything </a:t>
            </a:r>
          </a:p>
          <a:p>
            <a:pPr algn="ctr"/>
            <a:r>
              <a:rPr lang="en-GB" sz="4400" dirty="0"/>
              <a:t>you need to know in 3 minutes!</a:t>
            </a:r>
          </a:p>
        </p:txBody>
      </p:sp>
      <p:pic>
        <p:nvPicPr>
          <p:cNvPr id="4" name="Picture 3">
            <a:hlinkClick r:id="rId2"/>
          </p:cNvPr>
          <p:cNvPicPr>
            <a:picLocks noChangeAspect="1"/>
          </p:cNvPicPr>
          <p:nvPr/>
        </p:nvPicPr>
        <p:blipFill rotWithShape="1">
          <a:blip r:embed="rId3"/>
          <a:srcRect l="2189" t="8025" r="2007" b="3259"/>
          <a:stretch/>
        </p:blipFill>
        <p:spPr>
          <a:xfrm>
            <a:off x="2130828" y="2646770"/>
            <a:ext cx="7760445" cy="4042204"/>
          </a:xfrm>
          <a:prstGeom prst="rect">
            <a:avLst/>
          </a:prstGeom>
          <a:ln>
            <a:noFill/>
          </a:ln>
        </p:spPr>
      </p:pic>
    </p:spTree>
    <p:extLst>
      <p:ext uri="{BB962C8B-B14F-4D97-AF65-F5344CB8AC3E}">
        <p14:creationId xmlns:p14="http://schemas.microsoft.com/office/powerpoint/2010/main" val="1556272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D6EFBEB-2338-8A7A-E39B-52D98EECD921}"/>
              </a:ext>
            </a:extLst>
          </p:cNvPr>
          <p:cNvSpPr txBox="1"/>
          <p:nvPr/>
        </p:nvSpPr>
        <p:spPr>
          <a:xfrm>
            <a:off x="2095461" y="4549374"/>
            <a:ext cx="8001077" cy="646331"/>
          </a:xfrm>
          <a:prstGeom prst="rect">
            <a:avLst/>
          </a:prstGeom>
          <a:noFill/>
        </p:spPr>
        <p:txBody>
          <a:bodyPr wrap="square">
            <a:spAutoFit/>
          </a:bodyPr>
          <a:lstStyle/>
          <a:p>
            <a:r>
              <a:rPr lang="en-GB" sz="3600" dirty="0">
                <a:hlinkClick r:id="rId2"/>
              </a:rPr>
              <a:t>https://www.geogebra.org/m</a:t>
            </a:r>
            <a:r>
              <a:rPr lang="en-GB" sz="3600">
                <a:hlinkClick r:id="rId2"/>
              </a:rPr>
              <a:t>/EzaeAWNH</a:t>
            </a:r>
            <a:r>
              <a:rPr lang="en-GB" sz="3600"/>
              <a:t> </a:t>
            </a:r>
            <a:endParaRPr lang="en-GB" sz="3600" dirty="0"/>
          </a:p>
        </p:txBody>
      </p:sp>
      <p:sp>
        <p:nvSpPr>
          <p:cNvPr id="10" name="TextBox 9">
            <a:extLst>
              <a:ext uri="{FF2B5EF4-FFF2-40B4-BE49-F238E27FC236}">
                <a16:creationId xmlns:a16="http://schemas.microsoft.com/office/drawing/2014/main" id="{C93D5E33-5B24-D17B-C8DE-6764BB77E637}"/>
              </a:ext>
            </a:extLst>
          </p:cNvPr>
          <p:cNvSpPr txBox="1"/>
          <p:nvPr/>
        </p:nvSpPr>
        <p:spPr>
          <a:xfrm>
            <a:off x="516834" y="683813"/>
            <a:ext cx="11044362" cy="3046988"/>
          </a:xfrm>
          <a:prstGeom prst="rect">
            <a:avLst/>
          </a:prstGeom>
          <a:noFill/>
        </p:spPr>
        <p:txBody>
          <a:bodyPr wrap="square" rtlCol="0">
            <a:spAutoFit/>
          </a:bodyPr>
          <a:lstStyle/>
          <a:p>
            <a:pPr algn="ctr"/>
            <a:r>
              <a:rPr lang="en-GB" sz="9600" b="1" dirty="0" err="1"/>
              <a:t>Geogebra</a:t>
            </a:r>
            <a:r>
              <a:rPr lang="en-GB" sz="9600" b="1" dirty="0"/>
              <a:t> Circle Theorems </a:t>
            </a:r>
          </a:p>
        </p:txBody>
      </p:sp>
    </p:spTree>
    <p:extLst>
      <p:ext uri="{BB962C8B-B14F-4D97-AF65-F5344CB8AC3E}">
        <p14:creationId xmlns:p14="http://schemas.microsoft.com/office/powerpoint/2010/main" val="3948821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C532BD-2560-C848-225C-235679DB6FBA}"/>
              </a:ext>
            </a:extLst>
          </p:cNvPr>
          <p:cNvPicPr>
            <a:picLocks noChangeAspect="1"/>
          </p:cNvPicPr>
          <p:nvPr/>
        </p:nvPicPr>
        <p:blipFill rotWithShape="1">
          <a:blip r:embed="rId3"/>
          <a:srcRect l="10564" t="3871" r="13822" b="15485"/>
          <a:stretch/>
        </p:blipFill>
        <p:spPr>
          <a:xfrm>
            <a:off x="966844" y="0"/>
            <a:ext cx="9868796" cy="6484347"/>
          </a:xfrm>
          <a:prstGeom prst="rect">
            <a:avLst/>
          </a:prstGeom>
        </p:spPr>
      </p:pic>
    </p:spTree>
    <p:extLst>
      <p:ext uri="{BB962C8B-B14F-4D97-AF65-F5344CB8AC3E}">
        <p14:creationId xmlns:p14="http://schemas.microsoft.com/office/powerpoint/2010/main" val="1001936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2093CC-E803-D747-A5AB-A06BC4DA1E72}"/>
              </a:ext>
            </a:extLst>
          </p:cNvPr>
          <p:cNvPicPr>
            <a:picLocks noChangeAspect="1"/>
          </p:cNvPicPr>
          <p:nvPr/>
        </p:nvPicPr>
        <p:blipFill rotWithShape="1">
          <a:blip r:embed="rId3"/>
          <a:srcRect l="18062" t="3188" r="18689" b="15236"/>
          <a:stretch/>
        </p:blipFill>
        <p:spPr>
          <a:xfrm>
            <a:off x="1859280" y="392762"/>
            <a:ext cx="8473440" cy="6072476"/>
          </a:xfrm>
          <a:prstGeom prst="rect">
            <a:avLst/>
          </a:prstGeom>
        </p:spPr>
      </p:pic>
      <p:sp>
        <p:nvSpPr>
          <p:cNvPr id="3" name="TextBox 2">
            <a:extLst>
              <a:ext uri="{FF2B5EF4-FFF2-40B4-BE49-F238E27FC236}">
                <a16:creationId xmlns:a16="http://schemas.microsoft.com/office/drawing/2014/main" id="{F84454F1-6458-7224-7C3E-A0F3764B6C2C}"/>
              </a:ext>
            </a:extLst>
          </p:cNvPr>
          <p:cNvSpPr txBox="1"/>
          <p:nvPr/>
        </p:nvSpPr>
        <p:spPr>
          <a:xfrm>
            <a:off x="6495219" y="0"/>
            <a:ext cx="429212" cy="707886"/>
          </a:xfrm>
          <a:prstGeom prst="rect">
            <a:avLst/>
          </a:prstGeom>
          <a:noFill/>
        </p:spPr>
        <p:txBody>
          <a:bodyPr wrap="square" rtlCol="0">
            <a:spAutoFit/>
          </a:bodyPr>
          <a:lstStyle/>
          <a:p>
            <a:r>
              <a:rPr lang="en-GB" sz="4000" b="1" dirty="0">
                <a:solidFill>
                  <a:srgbClr val="002060"/>
                </a:solidFill>
              </a:rPr>
              <a:t>C</a:t>
            </a:r>
          </a:p>
        </p:txBody>
      </p:sp>
    </p:spTree>
    <p:extLst>
      <p:ext uri="{BB962C8B-B14F-4D97-AF65-F5344CB8AC3E}">
        <p14:creationId xmlns:p14="http://schemas.microsoft.com/office/powerpoint/2010/main" val="2269487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22D9B4-96F4-BE68-7585-654CFFCAC50B}"/>
              </a:ext>
            </a:extLst>
          </p:cNvPr>
          <p:cNvPicPr>
            <a:picLocks noChangeAspect="1"/>
          </p:cNvPicPr>
          <p:nvPr/>
        </p:nvPicPr>
        <p:blipFill rotWithShape="1">
          <a:blip r:embed="rId3"/>
          <a:srcRect l="3392" t="3206" r="3452" b="14761"/>
          <a:stretch/>
        </p:blipFill>
        <p:spPr>
          <a:xfrm>
            <a:off x="197224" y="424328"/>
            <a:ext cx="11687046" cy="6107953"/>
          </a:xfrm>
          <a:prstGeom prst="rect">
            <a:avLst/>
          </a:prstGeom>
        </p:spPr>
      </p:pic>
      <p:sp>
        <p:nvSpPr>
          <p:cNvPr id="3" name="TextBox 2">
            <a:extLst>
              <a:ext uri="{FF2B5EF4-FFF2-40B4-BE49-F238E27FC236}">
                <a16:creationId xmlns:a16="http://schemas.microsoft.com/office/drawing/2014/main" id="{996FD9C3-39B6-0983-7F4D-E2700E9681FA}"/>
              </a:ext>
            </a:extLst>
          </p:cNvPr>
          <p:cNvSpPr txBox="1"/>
          <p:nvPr/>
        </p:nvSpPr>
        <p:spPr>
          <a:xfrm>
            <a:off x="6423502" y="-28224"/>
            <a:ext cx="429212" cy="707886"/>
          </a:xfrm>
          <a:prstGeom prst="rect">
            <a:avLst/>
          </a:prstGeom>
          <a:noFill/>
        </p:spPr>
        <p:txBody>
          <a:bodyPr wrap="square" rtlCol="0">
            <a:spAutoFit/>
          </a:bodyPr>
          <a:lstStyle/>
          <a:p>
            <a:r>
              <a:rPr lang="en-GB" sz="4000" dirty="0">
                <a:solidFill>
                  <a:srgbClr val="002060"/>
                </a:solidFill>
              </a:rPr>
              <a:t>A</a:t>
            </a:r>
          </a:p>
        </p:txBody>
      </p:sp>
    </p:spTree>
    <p:extLst>
      <p:ext uri="{BB962C8B-B14F-4D97-AF65-F5344CB8AC3E}">
        <p14:creationId xmlns:p14="http://schemas.microsoft.com/office/powerpoint/2010/main" val="2785866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TotalTime>
  <Words>1209</Words>
  <Application>Microsoft Office PowerPoint</Application>
  <PresentationFormat>Widescreen</PresentationFormat>
  <Paragraphs>276</Paragraphs>
  <Slides>37</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4" baseType="lpstr">
      <vt:lpstr>Arial</vt:lpstr>
      <vt:lpstr>Calibri</vt:lpstr>
      <vt:lpstr>Calibri Light</vt:lpstr>
      <vt:lpstr>Comic Sans MS</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29</cp:revision>
  <cp:lastPrinted>2017-02-01T05:15:20Z</cp:lastPrinted>
  <dcterms:created xsi:type="dcterms:W3CDTF">2016-02-17T11:48:46Z</dcterms:created>
  <dcterms:modified xsi:type="dcterms:W3CDTF">2025-11-12T07:59:28Z</dcterms:modified>
</cp:coreProperties>
</file>